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2" r:id="rId7"/>
    <p:sldId id="263" r:id="rId8"/>
    <p:sldId id="264" r:id="rId9"/>
    <p:sldId id="265" r:id="rId10"/>
    <p:sldId id="266" r:id="rId11"/>
    <p:sldId id="260" r:id="rId12"/>
    <p:sldId id="267" r:id="rId13"/>
    <p:sldId id="268" r:id="rId14"/>
    <p:sldId id="269" r:id="rId15"/>
    <p:sldId id="271" r:id="rId16"/>
    <p:sldId id="270"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332" r:id="rId37"/>
    <p:sldId id="344" r:id="rId38"/>
    <p:sldId id="345" r:id="rId39"/>
    <p:sldId id="346" r:id="rId40"/>
    <p:sldId id="347" r:id="rId41"/>
    <p:sldId id="348" r:id="rId42"/>
    <p:sldId id="349" r:id="rId43"/>
    <p:sldId id="350" r:id="rId44"/>
    <p:sldId id="351" r:id="rId45"/>
    <p:sldId id="352" r:id="rId46"/>
    <p:sldId id="353" r:id="rId47"/>
    <p:sldId id="334" r:id="rId48"/>
    <p:sldId id="341" r:id="rId49"/>
    <p:sldId id="355" r:id="rId50"/>
    <p:sldId id="354" r:id="rId51"/>
    <p:sldId id="356" r:id="rId52"/>
    <p:sldId id="357" r:id="rId53"/>
    <p:sldId id="358" r:id="rId54"/>
    <p:sldId id="360" r:id="rId55"/>
    <p:sldId id="359" r:id="rId56"/>
    <p:sldId id="361" r:id="rId57"/>
    <p:sldId id="362" r:id="rId58"/>
    <p:sldId id="364" r:id="rId59"/>
    <p:sldId id="363" r:id="rId60"/>
    <p:sldId id="342" r:id="rId61"/>
    <p:sldId id="365" r:id="rId62"/>
    <p:sldId id="366" r:id="rId63"/>
    <p:sldId id="367" r:id="rId64"/>
    <p:sldId id="368" r:id="rId65"/>
    <p:sldId id="369" r:id="rId66"/>
    <p:sldId id="370" r:id="rId67"/>
    <p:sldId id="333" r:id="rId68"/>
    <p:sldId id="371" r:id="rId69"/>
    <p:sldId id="372" r:id="rId70"/>
    <p:sldId id="373" r:id="rId71"/>
    <p:sldId id="374" r:id="rId72"/>
    <p:sldId id="375" r:id="rId73"/>
    <p:sldId id="377" r:id="rId74"/>
    <p:sldId id="378" r:id="rId75"/>
    <p:sldId id="376" r:id="rId76"/>
    <p:sldId id="379" r:id="rId77"/>
    <p:sldId id="343" r:id="rId7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6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456" y="9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1177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38430C3-5E01-4055-99EB-8637FF4E9E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4" name="日期占位符 3">
            <a:extLst>
              <a:ext uri="{FF2B5EF4-FFF2-40B4-BE49-F238E27FC236}">
                <a16:creationId xmlns:a16="http://schemas.microsoft.com/office/drawing/2014/main" id="{97A2C3DA-204C-4C23-BA12-FCACFBDDFB93}"/>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id="{0D19A53D-BDEC-43E6-906C-8C4873096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AFE403-31EF-4ECC-AE6D-7064F4BBADE4}"/>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21" name="等腰三角形 20">
            <a:extLst>
              <a:ext uri="{FF2B5EF4-FFF2-40B4-BE49-F238E27FC236}">
                <a16:creationId xmlns:a16="http://schemas.microsoft.com/office/drawing/2014/main" id="{F199C3D3-6201-4D7A-A702-91D889DA2A1A}"/>
              </a:ext>
            </a:extLst>
          </p:cNvPr>
          <p:cNvSpPr/>
          <p:nvPr/>
        </p:nvSpPr>
        <p:spPr>
          <a:xfrm>
            <a:off x="0" y="-747629"/>
            <a:ext cx="8363712" cy="8171061"/>
          </a:xfrm>
          <a:prstGeom prst="triangle">
            <a:avLst>
              <a:gd name="adj" fmla="val 0"/>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等腰三角形 21">
            <a:extLst>
              <a:ext uri="{FF2B5EF4-FFF2-40B4-BE49-F238E27FC236}">
                <a16:creationId xmlns:a16="http://schemas.microsoft.com/office/drawing/2014/main" id="{6DABE92F-B0C8-472B-AD2D-956CFBCFE494}"/>
              </a:ext>
            </a:extLst>
          </p:cNvPr>
          <p:cNvSpPr/>
          <p:nvPr/>
        </p:nvSpPr>
        <p:spPr>
          <a:xfrm rot="8819023">
            <a:off x="-545604" y="768655"/>
            <a:ext cx="11094140" cy="6243716"/>
          </a:xfrm>
          <a:prstGeom prst="triangle">
            <a:avLst>
              <a:gd name="adj" fmla="val 38152"/>
            </a:avLst>
          </a:prstGeom>
          <a:solidFill>
            <a:srgbClr val="0096FC">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id="{0A2DD5C0-C59D-4C97-8C2C-5A003832355E}"/>
              </a:ext>
            </a:extLst>
          </p:cNvPr>
          <p:cNvSpPr/>
          <p:nvPr/>
        </p:nvSpPr>
        <p:spPr bwMode="auto">
          <a:xfrm>
            <a:off x="1376515" y="2741423"/>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9" name="图形 28" descr="铅笔">
            <a:extLst>
              <a:ext uri="{FF2B5EF4-FFF2-40B4-BE49-F238E27FC236}">
                <a16:creationId xmlns:a16="http://schemas.microsoft.com/office/drawing/2014/main" id="{FAF9EC75-3FB3-41D8-912F-2A7D50E1934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70917" y="1558436"/>
            <a:ext cx="914400" cy="914400"/>
          </a:xfrm>
          <a:prstGeom prst="rect">
            <a:avLst/>
          </a:prstGeom>
          <a:effectLst/>
        </p:spPr>
      </p:pic>
      <p:pic>
        <p:nvPicPr>
          <p:cNvPr id="31" name="图形 30" descr="监视器">
            <a:extLst>
              <a:ext uri="{FF2B5EF4-FFF2-40B4-BE49-F238E27FC236}">
                <a16:creationId xmlns:a16="http://schemas.microsoft.com/office/drawing/2014/main" id="{83AB8688-8BED-4AEC-8DC6-B90659AA9AA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61038" y="1908343"/>
            <a:ext cx="914400" cy="914400"/>
          </a:xfrm>
          <a:prstGeom prst="rect">
            <a:avLst/>
          </a:prstGeom>
        </p:spPr>
      </p:pic>
    </p:spTree>
    <p:extLst>
      <p:ext uri="{BB962C8B-B14F-4D97-AF65-F5344CB8AC3E}">
        <p14:creationId xmlns:p14="http://schemas.microsoft.com/office/powerpoint/2010/main" val="2977183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4.3  </a:t>
            </a:r>
            <a:r>
              <a:rPr lang="zh-CN"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案例实施过程：</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电影介绍网页</a:t>
            </a:r>
          </a:p>
        </p:txBody>
      </p:sp>
    </p:spTree>
    <p:extLst>
      <p:ext uri="{BB962C8B-B14F-4D97-AF65-F5344CB8AC3E}">
        <p14:creationId xmlns:p14="http://schemas.microsoft.com/office/powerpoint/2010/main" val="3163792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4.4.2 </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课堂练习：小说文学网</a:t>
            </a:r>
          </a:p>
        </p:txBody>
      </p:sp>
    </p:spTree>
    <p:extLst>
      <p:ext uri="{BB962C8B-B14F-4D97-AF65-F5344CB8AC3E}">
        <p14:creationId xmlns:p14="http://schemas.microsoft.com/office/powerpoint/2010/main" val="13280735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双括号 6">
            <a:extLst>
              <a:ext uri="{FF2B5EF4-FFF2-40B4-BE49-F238E27FC236}">
                <a16:creationId xmlns:a16="http://schemas.microsoft.com/office/drawing/2014/main" id="{C8C7107B-0E70-4F74-A393-CE85E7D8D098}"/>
              </a:ext>
            </a:extLst>
          </p:cNvPr>
          <p:cNvSpPr/>
          <p:nvPr userDrawn="1"/>
        </p:nvSpPr>
        <p:spPr>
          <a:xfrm>
            <a:off x="-46702" y="320064"/>
            <a:ext cx="12313464" cy="335388"/>
          </a:xfrm>
          <a:prstGeom prst="bracketPair">
            <a:avLst>
              <a:gd name="adj" fmla="val 50000"/>
            </a:avLst>
          </a:prstGeom>
          <a:solidFill>
            <a:srgbClr val="0096FC"/>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4.5 </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案例实施过程：企业网站首页的制作</a:t>
            </a:r>
          </a:p>
        </p:txBody>
      </p:sp>
    </p:spTree>
    <p:extLst>
      <p:ext uri="{BB962C8B-B14F-4D97-AF65-F5344CB8AC3E}">
        <p14:creationId xmlns:p14="http://schemas.microsoft.com/office/powerpoint/2010/main" val="4041772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974280-95E5-44B2-9C52-0CAA6851A91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4D65C13-0BA2-4055-9E3C-7A23C571B8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AD4D0DD-4E92-4C99-B650-07ADD8814C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9E2ED9C-1D77-4C61-9FFB-36DA1B2F6267}"/>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6" name="页脚占位符 5">
            <a:extLst>
              <a:ext uri="{FF2B5EF4-FFF2-40B4-BE49-F238E27FC236}">
                <a16:creationId xmlns:a16="http://schemas.microsoft.com/office/drawing/2014/main" id="{824DF6C8-1E5F-4F1C-A5D7-7BF84C54F2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817195-B85A-40E5-91B7-AF747EC70B9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473964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2051EC-8D7B-4548-BA94-69354B65A0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E0013C5-EC7B-4910-B17E-FDE1570645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EBAB8C01-A35B-464A-9E83-D0618968D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2715236-FE60-43E0-A017-D2F909FD8611}"/>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6" name="页脚占位符 5">
            <a:extLst>
              <a:ext uri="{FF2B5EF4-FFF2-40B4-BE49-F238E27FC236}">
                <a16:creationId xmlns:a16="http://schemas.microsoft.com/office/drawing/2014/main" id="{B4AB4660-73F4-4B9D-8536-C009D7D6F7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697ABA0-E0BC-4E06-A0F9-8C3F5641A188}"/>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3958150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505DB-CA57-4787-BB52-C003B52B61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FAD537D-1639-43C8-A35B-751A982F4B5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8AF765D-93A0-4121-A866-545D2A70F0D8}"/>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id="{9400C844-52CE-4E0E-8C8F-483FECF1D9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A3790F-BA86-4B0C-9060-F67CE63EA02B}"/>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1915093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658C17A-C75E-4F82-8097-5BCC003EFAA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CEE157B-DA0D-4A9D-BE34-57E077850BA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388568-B52B-488F-A70E-17CBC99EAA03}"/>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id="{AEF60746-E7F9-4B28-8669-1CCEF97CF0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4F6A55-1BF5-4E8B-9DBF-59E16586EB66}"/>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5218994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A44EE9-FC12-490A-BE72-3F0C2849C03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AFF2B2D-677F-4745-A065-57EE48470F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E83117-A3B3-436B-B301-1A82620B0375}"/>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id="{4FB4CEA4-77FD-49A4-BA19-A9808CF17E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0A6250-6E8B-4844-AB27-75EEEEB9500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58249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6C33EF9-283B-4200-A098-6D05F556A028}"/>
              </a:ext>
            </a:extLst>
          </p:cNvPr>
          <p:cNvSpPr>
            <a:spLocks noGrp="1"/>
          </p:cNvSpPr>
          <p:nvPr>
            <p:ph idx="1"/>
          </p:nvPr>
        </p:nvSpPr>
        <p:spPr>
          <a:xfrm>
            <a:off x="838200" y="1061884"/>
            <a:ext cx="10515600" cy="511508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a:extLst>
              <a:ext uri="{FF2B5EF4-FFF2-40B4-BE49-F238E27FC236}">
                <a16:creationId xmlns:a16="http://schemas.microsoft.com/office/drawing/2014/main" id="{21B3F427-9802-45E0-A6E1-527C31261E16}"/>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id="{53D6A738-19D0-49D7-8246-36743F1CDF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70EEAF-9B0B-439D-8768-E7653623AC4A}"/>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7" name="圆角矩形 47">
            <a:extLst>
              <a:ext uri="{FF2B5EF4-FFF2-40B4-BE49-F238E27FC236}">
                <a16:creationId xmlns:a16="http://schemas.microsoft.com/office/drawing/2014/main" id="{2564D59E-51FC-4828-A779-D7F8686BAE20}"/>
              </a:ext>
            </a:extLst>
          </p:cNvPr>
          <p:cNvSpPr/>
          <p:nvPr/>
        </p:nvSpPr>
        <p:spPr>
          <a:xfrm>
            <a:off x="838200" y="206637"/>
            <a:ext cx="8294781" cy="716522"/>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DA577C8A-1C57-42C3-A4B5-E053DF49EACD}"/>
              </a:ext>
            </a:extLst>
          </p:cNvPr>
          <p:cNvSpPr>
            <a:spLocks noGrp="1"/>
          </p:cNvSpPr>
          <p:nvPr>
            <p:ph type="title"/>
          </p:nvPr>
        </p:nvSpPr>
        <p:spPr>
          <a:xfrm>
            <a:off x="984180" y="373761"/>
            <a:ext cx="10515600" cy="449267"/>
          </a:xfrm>
        </p:spPr>
        <p:txBody>
          <a:bodyPr>
            <a:noAutofit/>
          </a:bodyPr>
          <a:lstStyle>
            <a:lvl1pPr>
              <a:defRPr sz="2800"/>
            </a:lvl1pPr>
          </a:lstStyle>
          <a:p>
            <a:r>
              <a:rPr lang="zh-CN" altLang="en-US"/>
              <a:t>单击此处编辑母版标题样式</a:t>
            </a:r>
            <a:endParaRPr lang="zh-CN" altLang="en-US" dirty="0"/>
          </a:p>
        </p:txBody>
      </p:sp>
      <p:sp>
        <p:nvSpPr>
          <p:cNvPr id="8" name="平行四边形 7">
            <a:extLst>
              <a:ext uri="{FF2B5EF4-FFF2-40B4-BE49-F238E27FC236}">
                <a16:creationId xmlns:a16="http://schemas.microsoft.com/office/drawing/2014/main" id="{0F5EB082-D04C-4457-AB17-3ECA41995678}"/>
              </a:ext>
            </a:extLst>
          </p:cNvPr>
          <p:cNvSpPr/>
          <p:nvPr/>
        </p:nvSpPr>
        <p:spPr>
          <a:xfrm>
            <a:off x="158408" y="29673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9" name="平行四边形 8">
            <a:extLst>
              <a:ext uri="{FF2B5EF4-FFF2-40B4-BE49-F238E27FC236}">
                <a16:creationId xmlns:a16="http://schemas.microsoft.com/office/drawing/2014/main" id="{41223414-30AC-4EC7-A86B-FE48F1397093}"/>
              </a:ext>
            </a:extLst>
          </p:cNvPr>
          <p:cNvSpPr/>
          <p:nvPr/>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13" name="五边形 12">
            <a:extLst>
              <a:ext uri="{FF2B5EF4-FFF2-40B4-BE49-F238E27FC236}">
                <a16:creationId xmlns:a16="http://schemas.microsoft.com/office/drawing/2014/main" id="{704D6575-9D88-46F3-815B-F0B74D131A41}"/>
              </a:ext>
            </a:extLst>
          </p:cNvPr>
          <p:cNvSpPr/>
          <p:nvPr/>
        </p:nvSpPr>
        <p:spPr>
          <a:xfrm>
            <a:off x="11353801" y="6011238"/>
            <a:ext cx="468036" cy="445749"/>
          </a:xfrm>
          <a:prstGeom prst="pentagon">
            <a:avLst/>
          </a:prstGeom>
          <a:solidFill>
            <a:srgbClr val="87D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a:extLst>
              <a:ext uri="{FF2B5EF4-FFF2-40B4-BE49-F238E27FC236}">
                <a16:creationId xmlns:a16="http://schemas.microsoft.com/office/drawing/2014/main" id="{A1991EC4-1E07-42BA-B639-6C1ABF7BBE3F}"/>
              </a:ext>
            </a:extLst>
          </p:cNvPr>
          <p:cNvSpPr/>
          <p:nvPr/>
        </p:nvSpPr>
        <p:spPr>
          <a:xfrm rot="19299594">
            <a:off x="11636228" y="5642704"/>
            <a:ext cx="468036" cy="445749"/>
          </a:xfrm>
          <a:prstGeom prst="pent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endParaRPr>
          </a:p>
        </p:txBody>
      </p:sp>
      <p:sp>
        <p:nvSpPr>
          <p:cNvPr id="15" name="五边形 14">
            <a:extLst>
              <a:ext uri="{FF2B5EF4-FFF2-40B4-BE49-F238E27FC236}">
                <a16:creationId xmlns:a16="http://schemas.microsoft.com/office/drawing/2014/main" id="{6C8D9DAF-FA13-45C2-9111-78AC67E0DDBD}"/>
              </a:ext>
            </a:extLst>
          </p:cNvPr>
          <p:cNvSpPr/>
          <p:nvPr/>
        </p:nvSpPr>
        <p:spPr>
          <a:xfrm rot="6566174">
            <a:off x="11828561" y="6133475"/>
            <a:ext cx="468036" cy="445749"/>
          </a:xfrm>
          <a:prstGeom prst="pentagon">
            <a:avLst/>
          </a:prstGeom>
          <a:solidFill>
            <a:srgbClr val="D1F1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0072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B2EF62-3370-4F35-83FA-FF73CEA60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8" name="矩形: 圆角 7">
            <a:extLst>
              <a:ext uri="{FF2B5EF4-FFF2-40B4-BE49-F238E27FC236}">
                <a16:creationId xmlns:a16="http://schemas.microsoft.com/office/drawing/2014/main" id="{EFDB9268-7235-497D-9F3E-D99802E88223}"/>
              </a:ext>
            </a:extLst>
          </p:cNvPr>
          <p:cNvSpPr/>
          <p:nvPr/>
        </p:nvSpPr>
        <p:spPr bwMode="auto">
          <a:xfrm>
            <a:off x="1445526" y="683231"/>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r>
              <a:rPr lang="zh-CN" altLang="en-US" sz="3600" b="1" dirty="0">
                <a:solidFill>
                  <a:srgbClr val="0099FF"/>
                </a:solidFill>
                <a:effectLst>
                  <a:glow rad="101600">
                    <a:schemeClr val="accent5">
                      <a:satMod val="175000"/>
                      <a:alpha val="40000"/>
                    </a:schemeClr>
                  </a:glow>
                </a:effectLst>
                <a:latin typeface="微软雅黑" panose="020B0503020204020204" pitchFamily="34" charset="-122"/>
                <a:ea typeface="微软雅黑" panose="020B0503020204020204" pitchFamily="34" charset="-122"/>
              </a:rPr>
              <a:t>本章小结</a:t>
            </a:r>
          </a:p>
        </p:txBody>
      </p:sp>
    </p:spTree>
    <p:extLst>
      <p:ext uri="{BB962C8B-B14F-4D97-AF65-F5344CB8AC3E}">
        <p14:creationId xmlns:p14="http://schemas.microsoft.com/office/powerpoint/2010/main" val="1197097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3578A-E744-4102-82EF-E939AFF6FFE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E1E0DB-446D-41CB-9303-5735E4440D4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7D0027D-1D45-44BC-B2B3-2A258DA14C1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4B9886E-9F4C-44A4-83F6-8C45F5334A5D}"/>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6" name="页脚占位符 5">
            <a:extLst>
              <a:ext uri="{FF2B5EF4-FFF2-40B4-BE49-F238E27FC236}">
                <a16:creationId xmlns:a16="http://schemas.microsoft.com/office/drawing/2014/main" id="{3799FB6E-D5CA-4047-A020-5A3DA5803F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37FEBA-D48C-482D-9EF2-E2C9AA04CFE5}"/>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8" name="圆角矩形 47">
            <a:extLst>
              <a:ext uri="{FF2B5EF4-FFF2-40B4-BE49-F238E27FC236}">
                <a16:creationId xmlns:a16="http://schemas.microsoft.com/office/drawing/2014/main" id="{65C7C64B-BE6A-41D1-917F-BE28CB6B8631}"/>
              </a:ext>
            </a:extLst>
          </p:cNvPr>
          <p:cNvSpPr/>
          <p:nvPr/>
        </p:nvSpPr>
        <p:spPr>
          <a:xfrm>
            <a:off x="763114" y="145957"/>
            <a:ext cx="8294781" cy="535080"/>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3040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9A9168-311F-4E92-B32C-551254EE55F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FBC21F2-1FC8-416B-B586-E34F168A07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B72F935-883F-42D7-BC00-ECF284CEB0F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0FE9778-8FDB-470A-8EE1-6C5DBA0443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79829AE-1513-443D-B32E-045DACEAD16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EE571B-C52E-4DC5-9434-763DD0FD9FF2}"/>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8" name="页脚占位符 7">
            <a:extLst>
              <a:ext uri="{FF2B5EF4-FFF2-40B4-BE49-F238E27FC236}">
                <a16:creationId xmlns:a16="http://schemas.microsoft.com/office/drawing/2014/main" id="{1FB57460-6208-44D9-AA7E-3006BEFDB5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ED9925A-F0D9-4B21-A48B-17A8D5AB6AFC}"/>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35927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19408C-6638-4DED-B664-F7290753D1BC}"/>
              </a:ext>
            </a:extLst>
          </p:cNvPr>
          <p:cNvSpPr>
            <a:spLocks noGrp="1"/>
          </p:cNvSpPr>
          <p:nvPr>
            <p:ph type="title"/>
          </p:nvPr>
        </p:nvSpPr>
        <p:spPr>
          <a:xfrm>
            <a:off x="2028058" y="157905"/>
            <a:ext cx="8996518" cy="695990"/>
          </a:xfrm>
          <a:noFill/>
          <a:ln>
            <a:noFill/>
          </a:ln>
        </p:spPr>
        <p:txBody>
          <a:bodyPr/>
          <a:lstStyle>
            <a:lvl1pPr>
              <a:defRPr>
                <a:solidFill>
                  <a:schemeClr val="tx1">
                    <a:lumMod val="85000"/>
                    <a:lumOff val="15000"/>
                  </a:schemeClr>
                </a:solidFill>
              </a:defRPr>
            </a:lvl1pPr>
          </a:lstStyle>
          <a:p>
            <a:r>
              <a:rPr lang="zh-CN" altLang="en-US"/>
              <a:t>单击此处编辑母版标题样式</a:t>
            </a:r>
            <a:endParaRPr lang="zh-CN" altLang="en-US" dirty="0"/>
          </a:p>
        </p:txBody>
      </p:sp>
      <p:sp>
        <p:nvSpPr>
          <p:cNvPr id="3" name="日期占位符 2">
            <a:extLst>
              <a:ext uri="{FF2B5EF4-FFF2-40B4-BE49-F238E27FC236}">
                <a16:creationId xmlns:a16="http://schemas.microsoft.com/office/drawing/2014/main" id="{0DCFB888-41AD-492F-AB05-2397CFF8F14D}"/>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4" name="页脚占位符 3">
            <a:extLst>
              <a:ext uri="{FF2B5EF4-FFF2-40B4-BE49-F238E27FC236}">
                <a16:creationId xmlns:a16="http://schemas.microsoft.com/office/drawing/2014/main" id="{91CC389E-0608-42B5-A832-E627E6B229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41CC741-CAAD-404E-A9E7-8A610D37A1A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6" name="矩形 5">
            <a:extLst>
              <a:ext uri="{FF2B5EF4-FFF2-40B4-BE49-F238E27FC236}">
                <a16:creationId xmlns:a16="http://schemas.microsoft.com/office/drawing/2014/main" id="{E690FB4D-D905-4E02-AF71-1F776579CE11}"/>
              </a:ext>
            </a:extLst>
          </p:cNvPr>
          <p:cNvSpPr/>
          <p:nvPr/>
        </p:nvSpPr>
        <p:spPr bwMode="auto">
          <a:xfrm>
            <a:off x="9526" y="141288"/>
            <a:ext cx="1868436" cy="849312"/>
          </a:xfrm>
          <a:prstGeom prst="rect">
            <a:avLst/>
          </a:prstGeom>
          <a:solidFill>
            <a:srgbClr val="0096FC"/>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sp>
        <p:nvSpPr>
          <p:cNvPr id="7" name="矩形 6">
            <a:extLst>
              <a:ext uri="{FF2B5EF4-FFF2-40B4-BE49-F238E27FC236}">
                <a16:creationId xmlns:a16="http://schemas.microsoft.com/office/drawing/2014/main" id="{478B89FF-6C82-4A21-81F0-DC198B15F0D7}"/>
              </a:ext>
            </a:extLst>
          </p:cNvPr>
          <p:cNvSpPr/>
          <p:nvPr/>
        </p:nvSpPr>
        <p:spPr bwMode="auto">
          <a:xfrm>
            <a:off x="9526" y="1"/>
            <a:ext cx="1868436" cy="188912"/>
          </a:xfrm>
          <a:prstGeom prst="rect">
            <a:avLst/>
          </a:prstGeom>
          <a:solidFill>
            <a:schemeClr val="accent1">
              <a:lumMod val="50000"/>
            </a:schemeClr>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cxnSp>
        <p:nvCxnSpPr>
          <p:cNvPr id="13" name="直接连接符 12">
            <a:extLst>
              <a:ext uri="{FF2B5EF4-FFF2-40B4-BE49-F238E27FC236}">
                <a16:creationId xmlns:a16="http://schemas.microsoft.com/office/drawing/2014/main" id="{7010683C-3EB8-4AFB-9ED6-9B930308C245}"/>
              </a:ext>
            </a:extLst>
          </p:cNvPr>
          <p:cNvCxnSpPr>
            <a:cxnSpLocks/>
          </p:cNvCxnSpPr>
          <p:nvPr/>
        </p:nvCxnSpPr>
        <p:spPr>
          <a:xfrm>
            <a:off x="2028058" y="990600"/>
            <a:ext cx="9200996" cy="0"/>
          </a:xfrm>
          <a:prstGeom prst="line">
            <a:avLst/>
          </a:prstGeom>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pic>
        <p:nvPicPr>
          <p:cNvPr id="16" name="图形 15" descr="灯泡">
            <a:extLst>
              <a:ext uri="{FF2B5EF4-FFF2-40B4-BE49-F238E27FC236}">
                <a16:creationId xmlns:a16="http://schemas.microsoft.com/office/drawing/2014/main" id="{F3BEE2FB-04B5-4525-BA1A-858E56571FD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0570" y="181718"/>
            <a:ext cx="816077" cy="816077"/>
          </a:xfrm>
          <a:prstGeom prst="rect">
            <a:avLst/>
          </a:prstGeom>
        </p:spPr>
      </p:pic>
    </p:spTree>
    <p:extLst>
      <p:ext uri="{BB962C8B-B14F-4D97-AF65-F5344CB8AC3E}">
        <p14:creationId xmlns:p14="http://schemas.microsoft.com/office/powerpoint/2010/main" val="1969308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4.2.2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课堂练习：下载图片的表格</a:t>
            </a:r>
            <a:endPar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endParaRPr>
          </a:p>
        </p:txBody>
      </p:sp>
    </p:spTree>
    <p:extLst>
      <p:ext uri="{BB962C8B-B14F-4D97-AF65-F5344CB8AC3E}">
        <p14:creationId xmlns:p14="http://schemas.microsoft.com/office/powerpoint/2010/main" val="4140759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a:extLst>
              <a:ext uri="{FF2B5EF4-FFF2-40B4-BE49-F238E27FC236}">
                <a16:creationId xmlns:a16="http://schemas.microsoft.com/office/drawing/2014/main" id="{5B29317C-179B-420D-B639-B1F23D5FD6AA}"/>
              </a:ext>
            </a:extLst>
          </p:cNvPr>
          <p:cNvSpPr txBox="1"/>
          <p:nvPr userDrawn="1"/>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4.2.4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课堂练习：推荐模块制作</a:t>
            </a:r>
            <a:endParaRPr lang="zh-CN" altLang="en-US" dirty="0">
              <a:solidFill>
                <a:schemeClr val="bg1"/>
              </a:solidFill>
            </a:endParaRPr>
          </a:p>
        </p:txBody>
      </p:sp>
    </p:spTree>
    <p:extLst>
      <p:ext uri="{BB962C8B-B14F-4D97-AF65-F5344CB8AC3E}">
        <p14:creationId xmlns:p14="http://schemas.microsoft.com/office/powerpoint/2010/main" val="870852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2021/12/21</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3" y="135398"/>
            <a:ext cx="4314282"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4.2.6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课堂练习：菜单模块</a:t>
            </a:r>
            <a:endParaRPr lang="zh-CN" altLang="en-US" dirty="0">
              <a:solidFill>
                <a:schemeClr val="bg1"/>
              </a:solidFill>
            </a:endParaRPr>
          </a:p>
        </p:txBody>
      </p:sp>
    </p:spTree>
    <p:extLst>
      <p:ext uri="{BB962C8B-B14F-4D97-AF65-F5344CB8AC3E}">
        <p14:creationId xmlns:p14="http://schemas.microsoft.com/office/powerpoint/2010/main" val="3391740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8455C39-C6BB-49DE-817B-665A28D224D4}"/>
              </a:ext>
            </a:extLst>
          </p:cNvPr>
          <p:cNvSpPr>
            <a:spLocks noGrp="1"/>
          </p:cNvSpPr>
          <p:nvPr>
            <p:ph type="body" idx="1"/>
          </p:nvPr>
        </p:nvSpPr>
        <p:spPr>
          <a:xfrm>
            <a:off x="838200" y="1333659"/>
            <a:ext cx="10515600" cy="48433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372D04B3-9647-439D-82F1-439C89E57F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21F20-91B6-4DF6-83ED-82F6281FD441}"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id="{04CB1CBE-EF49-4C96-B744-2EEA01096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15E1DFE-9105-4AB9-BF6C-DBA17764FF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0BC2FD-AFF6-4D3C-8961-972A6F4A83DA}" type="slidenum">
              <a:rPr lang="zh-CN" altLang="en-US" smtClean="0"/>
              <a:t>‹#›</a:t>
            </a:fld>
            <a:endParaRPr lang="zh-CN" altLang="en-US"/>
          </a:p>
        </p:txBody>
      </p:sp>
      <p:grpSp>
        <p:nvGrpSpPr>
          <p:cNvPr id="12" name="组合 11">
            <a:extLst>
              <a:ext uri="{FF2B5EF4-FFF2-40B4-BE49-F238E27FC236}">
                <a16:creationId xmlns:a16="http://schemas.microsoft.com/office/drawing/2014/main" id="{6AEC1C20-1CAB-4612-A051-C03CFA2F8DE9}"/>
              </a:ext>
            </a:extLst>
          </p:cNvPr>
          <p:cNvGrpSpPr/>
          <p:nvPr/>
        </p:nvGrpSpPr>
        <p:grpSpPr>
          <a:xfrm flipH="1">
            <a:off x="0" y="5730240"/>
            <a:ext cx="12192000" cy="1127762"/>
            <a:chOff x="0" y="3414951"/>
            <a:chExt cx="12192000" cy="3443051"/>
          </a:xfrm>
        </p:grpSpPr>
        <p:grpSp>
          <p:nvGrpSpPr>
            <p:cNvPr id="13" name="组合 12">
              <a:extLst>
                <a:ext uri="{FF2B5EF4-FFF2-40B4-BE49-F238E27FC236}">
                  <a16:creationId xmlns:a16="http://schemas.microsoft.com/office/drawing/2014/main" id="{1909A747-3313-4232-9E57-76B61324575F}"/>
                </a:ext>
              </a:extLst>
            </p:cNvPr>
            <p:cNvGrpSpPr/>
            <p:nvPr/>
          </p:nvGrpSpPr>
          <p:grpSpPr>
            <a:xfrm>
              <a:off x="0" y="3414951"/>
              <a:ext cx="12192000" cy="3443051"/>
              <a:chOff x="0" y="3414951"/>
              <a:chExt cx="12192000" cy="3443051"/>
            </a:xfrm>
          </p:grpSpPr>
          <p:sp>
            <p:nvSpPr>
              <p:cNvPr id="15" name="任意多边形 22">
                <a:extLst>
                  <a:ext uri="{FF2B5EF4-FFF2-40B4-BE49-F238E27FC236}">
                    <a16:creationId xmlns:a16="http://schemas.microsoft.com/office/drawing/2014/main" id="{73E521B5-5620-4548-A154-2D9A38123090}"/>
                  </a:ext>
                </a:extLst>
              </p:cNvPr>
              <p:cNvSpPr/>
              <p:nvPr/>
            </p:nvSpPr>
            <p:spPr>
              <a:xfrm rot="10800000">
                <a:off x="0" y="3414951"/>
                <a:ext cx="12192000" cy="3168728"/>
              </a:xfrm>
              <a:custGeom>
                <a:avLst/>
                <a:gdLst>
                  <a:gd name="connsiteX0" fmla="*/ 12192000 w 12192000"/>
                  <a:gd name="connsiteY0" fmla="*/ 3168728 h 3168728"/>
                  <a:gd name="connsiteX1" fmla="*/ 12139251 w 12192000"/>
                  <a:gd name="connsiteY1" fmla="*/ 3104319 h 3168728"/>
                  <a:gd name="connsiteX2" fmla="*/ 4599122 w 12192000"/>
                  <a:gd name="connsiteY2" fmla="*/ 928175 h 3168728"/>
                  <a:gd name="connsiteX3" fmla="*/ 111028 w 12192000"/>
                  <a:gd name="connsiteY3" fmla="*/ 1494573 h 3168728"/>
                  <a:gd name="connsiteX4" fmla="*/ 0 w 12192000"/>
                  <a:gd name="connsiteY4" fmla="*/ 1527193 h 3168728"/>
                  <a:gd name="connsiteX5" fmla="*/ 0 w 12192000"/>
                  <a:gd name="connsiteY5" fmla="*/ 0 h 3168728"/>
                  <a:gd name="connsiteX6" fmla="*/ 12192000 w 12192000"/>
                  <a:gd name="connsiteY6" fmla="*/ 0 h 3168728"/>
                  <a:gd name="connsiteX7" fmla="*/ 12192000 w 12192000"/>
                  <a:gd name="connsiteY7" fmla="*/ 3168728 h 316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68728">
                    <a:moveTo>
                      <a:pt x="12192000" y="3168728"/>
                    </a:moveTo>
                    <a:lnTo>
                      <a:pt x="12139251" y="3104319"/>
                    </a:lnTo>
                    <a:cubicBezTo>
                      <a:pt x="11013838" y="1834441"/>
                      <a:pt x="8062646" y="928175"/>
                      <a:pt x="4599122" y="928175"/>
                    </a:cubicBezTo>
                    <a:cubicBezTo>
                      <a:pt x="2936631" y="928175"/>
                      <a:pt x="1392180" y="1136979"/>
                      <a:pt x="111028" y="1494573"/>
                    </a:cubicBezTo>
                    <a:lnTo>
                      <a:pt x="0" y="1527193"/>
                    </a:lnTo>
                    <a:lnTo>
                      <a:pt x="0" y="0"/>
                    </a:lnTo>
                    <a:lnTo>
                      <a:pt x="12192000" y="0"/>
                    </a:lnTo>
                    <a:lnTo>
                      <a:pt x="12192000" y="3168728"/>
                    </a:lnTo>
                    <a:close/>
                  </a:path>
                </a:pathLst>
              </a:custGeom>
              <a:solidFill>
                <a:srgbClr val="CAD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23">
                <a:extLst>
                  <a:ext uri="{FF2B5EF4-FFF2-40B4-BE49-F238E27FC236}">
                    <a16:creationId xmlns:a16="http://schemas.microsoft.com/office/drawing/2014/main" id="{5A0E041C-3A0A-4E59-905E-FC5B55A1D092}"/>
                  </a:ext>
                </a:extLst>
              </p:cNvPr>
              <p:cNvSpPr/>
              <p:nvPr/>
            </p:nvSpPr>
            <p:spPr>
              <a:xfrm>
                <a:off x="0" y="4453009"/>
                <a:ext cx="12192000" cy="2404993"/>
              </a:xfrm>
              <a:custGeom>
                <a:avLst/>
                <a:gdLst>
                  <a:gd name="connsiteX0" fmla="*/ 0 w 12192000"/>
                  <a:gd name="connsiteY0" fmla="*/ 0 h 2404993"/>
                  <a:gd name="connsiteX1" fmla="*/ 159343 w 12192000"/>
                  <a:gd name="connsiteY1" fmla="*/ 102689 h 2404993"/>
                  <a:gd name="connsiteX2" fmla="*/ 6815638 w 12192000"/>
                  <a:gd name="connsiteY2" fmla="*/ 1564881 h 2404993"/>
                  <a:gd name="connsiteX3" fmla="*/ 11921694 w 12192000"/>
                  <a:gd name="connsiteY3" fmla="*/ 807565 h 2404993"/>
                  <a:gd name="connsiteX4" fmla="*/ 12192000 w 12192000"/>
                  <a:gd name="connsiteY4" fmla="*/ 710828 h 2404993"/>
                  <a:gd name="connsiteX5" fmla="*/ 12192000 w 12192000"/>
                  <a:gd name="connsiteY5" fmla="*/ 2404993 h 2404993"/>
                  <a:gd name="connsiteX6" fmla="*/ 0 w 12192000"/>
                  <a:gd name="connsiteY6" fmla="*/ 2404993 h 2404993"/>
                  <a:gd name="connsiteX7" fmla="*/ 0 w 12192000"/>
                  <a:gd name="connsiteY7" fmla="*/ 0 h 240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04993">
                    <a:moveTo>
                      <a:pt x="0" y="0"/>
                    </a:moveTo>
                    <a:lnTo>
                      <a:pt x="159343" y="102689"/>
                    </a:lnTo>
                    <a:cubicBezTo>
                      <a:pt x="1601892" y="984871"/>
                      <a:pt x="4044819" y="1564881"/>
                      <a:pt x="6815638" y="1564881"/>
                    </a:cubicBezTo>
                    <a:cubicBezTo>
                      <a:pt x="8755211" y="1564881"/>
                      <a:pt x="10534117" y="1280676"/>
                      <a:pt x="11921694" y="807565"/>
                    </a:cubicBezTo>
                    <a:lnTo>
                      <a:pt x="12192000" y="710828"/>
                    </a:lnTo>
                    <a:lnTo>
                      <a:pt x="12192000" y="2404993"/>
                    </a:lnTo>
                    <a:lnTo>
                      <a:pt x="0" y="2404993"/>
                    </a:lnTo>
                    <a:lnTo>
                      <a:pt x="0" y="0"/>
                    </a:lnTo>
                    <a:close/>
                  </a:path>
                </a:pathLst>
              </a:custGeom>
              <a:solidFill>
                <a:srgbClr val="8FA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21">
              <a:extLst>
                <a:ext uri="{FF2B5EF4-FFF2-40B4-BE49-F238E27FC236}">
                  <a16:creationId xmlns:a16="http://schemas.microsoft.com/office/drawing/2014/main" id="{FEF7450D-C613-4DF8-9248-884A16D25B79}"/>
                </a:ext>
              </a:extLst>
            </p:cNvPr>
            <p:cNvSpPr/>
            <p:nvPr/>
          </p:nvSpPr>
          <p:spPr>
            <a:xfrm rot="10800000">
              <a:off x="0" y="4968239"/>
              <a:ext cx="12192000" cy="1889760"/>
            </a:xfrm>
            <a:custGeom>
              <a:avLst/>
              <a:gdLst>
                <a:gd name="connsiteX0" fmla="*/ 0 w 12192000"/>
                <a:gd name="connsiteY0" fmla="*/ 0 h 1943717"/>
                <a:gd name="connsiteX1" fmla="*/ 12192000 w 12192000"/>
                <a:gd name="connsiteY1" fmla="*/ 0 h 1943717"/>
                <a:gd name="connsiteX2" fmla="*/ 12192000 w 12192000"/>
                <a:gd name="connsiteY2" fmla="*/ 1943717 h 1943717"/>
                <a:gd name="connsiteX3" fmla="*/ 12111010 w 12192000"/>
                <a:gd name="connsiteY3" fmla="*/ 1889803 h 1943717"/>
                <a:gd name="connsiteX4" fmla="*/ 6096000 w 12192000"/>
                <a:gd name="connsiteY4" fmla="*/ 669216 h 1943717"/>
                <a:gd name="connsiteX5" fmla="*/ 80990 w 12192000"/>
                <a:gd name="connsiteY5" fmla="*/ 1889803 h 1943717"/>
                <a:gd name="connsiteX6" fmla="*/ 0 w 12192000"/>
                <a:gd name="connsiteY6" fmla="*/ 1943717 h 1943717"/>
                <a:gd name="connsiteX7" fmla="*/ 0 w 12192000"/>
                <a:gd name="connsiteY7" fmla="*/ 0 h 194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43717">
                  <a:moveTo>
                    <a:pt x="0" y="0"/>
                  </a:moveTo>
                  <a:lnTo>
                    <a:pt x="12192000" y="0"/>
                  </a:lnTo>
                  <a:lnTo>
                    <a:pt x="12192000" y="1943717"/>
                  </a:lnTo>
                  <a:lnTo>
                    <a:pt x="12111010" y="1889803"/>
                  </a:lnTo>
                  <a:cubicBezTo>
                    <a:pt x="10952621" y="1162767"/>
                    <a:pt x="8693361" y="669216"/>
                    <a:pt x="6096000" y="669216"/>
                  </a:cubicBezTo>
                  <a:cubicBezTo>
                    <a:pt x="3498639" y="669216"/>
                    <a:pt x="1239379" y="1162767"/>
                    <a:pt x="80990" y="1889803"/>
                  </a:cubicBezTo>
                  <a:lnTo>
                    <a:pt x="0" y="1943717"/>
                  </a:lnTo>
                  <a:lnTo>
                    <a:pt x="0" y="0"/>
                  </a:lnTo>
                  <a:close/>
                </a:path>
              </a:pathLst>
            </a:cu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占位符 1">
            <a:extLst>
              <a:ext uri="{FF2B5EF4-FFF2-40B4-BE49-F238E27FC236}">
                <a16:creationId xmlns:a16="http://schemas.microsoft.com/office/drawing/2014/main" id="{B54A7977-4324-4716-AA7E-67CF49BCFCB3}"/>
              </a:ext>
            </a:extLst>
          </p:cNvPr>
          <p:cNvSpPr>
            <a:spLocks noGrp="1"/>
          </p:cNvSpPr>
          <p:nvPr>
            <p:ph type="title"/>
          </p:nvPr>
        </p:nvSpPr>
        <p:spPr>
          <a:xfrm>
            <a:off x="838200" y="330055"/>
            <a:ext cx="10515600" cy="886269"/>
          </a:xfrm>
          <a:prstGeom prst="rect">
            <a:avLst/>
          </a:prstGeom>
        </p:spPr>
        <p:txBody>
          <a:bodyPr vert="horz" lIns="91440" tIns="45720" rIns="91440" bIns="45720" rtlCol="0" anchor="ctr">
            <a:normAutofit/>
          </a:bodyPr>
          <a:lstStyle/>
          <a:p>
            <a:r>
              <a:rPr lang="zh-CN" altLang="en-US" dirty="0"/>
              <a:t>单击此处编辑母版标题样式</a:t>
            </a:r>
          </a:p>
        </p:txBody>
      </p:sp>
    </p:spTree>
    <p:extLst>
      <p:ext uri="{BB962C8B-B14F-4D97-AF65-F5344CB8AC3E}">
        <p14:creationId xmlns:p14="http://schemas.microsoft.com/office/powerpoint/2010/main" val="28359949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7" r:id="rId12"/>
    <p:sldLayoutId id="2147483672" r:id="rId13"/>
    <p:sldLayoutId id="2147483673" r:id="rId14"/>
    <p:sldLayoutId id="2147483674" r:id="rId15"/>
    <p:sldLayoutId id="2147483675" r:id="rId16"/>
    <p:sldLayoutId id="2147483676" r:id="rId17"/>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3.png"/><Relationship Id="rId1" Type="http://schemas.openxmlformats.org/officeDocument/2006/relationships/slideLayout" Target="../slideLayouts/slideLayout6.xml"/><Relationship Id="rId4" Type="http://schemas.openxmlformats.org/officeDocument/2006/relationships/image" Target="../media/image56.sv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 Id="rId5" Type="http://schemas.openxmlformats.org/officeDocument/2006/relationships/image" Target="../media/image60.png"/><Relationship Id="rId4" Type="http://schemas.openxmlformats.org/officeDocument/2006/relationships/image" Target="../media/image5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6.xml"/><Relationship Id="rId5" Type="http://schemas.openxmlformats.org/officeDocument/2006/relationships/image" Target="../media/image56.svg"/><Relationship Id="rId4" Type="http://schemas.openxmlformats.org/officeDocument/2006/relationships/image" Target="../media/image5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6.xml"/><Relationship Id="rId4" Type="http://schemas.openxmlformats.org/officeDocument/2006/relationships/image" Target="../media/image6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6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2.xml"/><Relationship Id="rId4" Type="http://schemas.openxmlformats.org/officeDocument/2006/relationships/image" Target="../media/image90.png"/></Relationships>
</file>

<file path=ppt/slides/_rels/slide7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4704" y="2944084"/>
            <a:ext cx="9464450" cy="707886"/>
          </a:xfrm>
          <a:prstGeom prst="rect">
            <a:avLst/>
          </a:prstGeom>
        </p:spPr>
        <p:txBody>
          <a:bodyPr wrap="none">
            <a:spAutoFit/>
          </a:bodyPr>
          <a:lstStyle/>
          <a:p>
            <a:r>
              <a:rPr lang="zh-CN" altLang="zh-CN" sz="4000" b="1" kern="100" dirty="0">
                <a:solidFill>
                  <a:schemeClr val="accent5">
                    <a:lumMod val="7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第四章 网页布局方式</a:t>
            </a:r>
            <a:r>
              <a:rPr lang="en-US" altLang="zh-CN" sz="4000" b="1" kern="100" dirty="0">
                <a:solidFill>
                  <a:schemeClr val="accent5">
                    <a:lumMod val="7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000" b="1" kern="100" dirty="0">
                <a:solidFill>
                  <a:schemeClr val="accent5">
                    <a:lumMod val="7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表格和</a:t>
            </a:r>
            <a:r>
              <a:rPr lang="en-US" altLang="zh-CN" sz="4000" b="1" kern="100" dirty="0">
                <a:solidFill>
                  <a:schemeClr val="accent5">
                    <a:lumMod val="7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DIV+CSS</a:t>
            </a:r>
            <a:endParaRPr lang="zh-CN" altLang="en-US" sz="4000" b="1" dirty="0">
              <a:solidFill>
                <a:schemeClr val="accent5">
                  <a:lumMod val="7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1799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表格</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3" y="1147277"/>
            <a:ext cx="5672957"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zh-CN" b="1" dirty="0">
                <a:latin typeface="微软雅黑" panose="020B0503020204020204" pitchFamily="34" charset="-122"/>
                <a:ea typeface="微软雅黑" panose="020B0503020204020204" pitchFamily="34" charset="-122"/>
              </a:rPr>
              <a:t>在</a:t>
            </a:r>
            <a:r>
              <a:rPr lang="en-US" altLang="zh-CN" b="1" dirty="0">
                <a:latin typeface="微软雅黑" panose="020B0503020204020204" pitchFamily="34" charset="-122"/>
                <a:ea typeface="微软雅黑" panose="020B0503020204020204" pitchFamily="34" charset="-122"/>
              </a:rPr>
              <a:t>Dreamweaver</a:t>
            </a:r>
            <a:r>
              <a:rPr lang="zh-CN" altLang="zh-CN" b="1" dirty="0">
                <a:latin typeface="微软雅黑" panose="020B0503020204020204" pitchFamily="34" charset="-122"/>
                <a:ea typeface="微软雅黑" panose="020B0503020204020204" pitchFamily="34" charset="-122"/>
              </a:rPr>
              <a:t>中创建表格</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单表格属性</a:t>
            </a:r>
          </a:p>
        </p:txBody>
      </p:sp>
      <p:sp>
        <p:nvSpPr>
          <p:cNvPr id="9" name="圆角矩形 8"/>
          <p:cNvSpPr/>
          <p:nvPr/>
        </p:nvSpPr>
        <p:spPr>
          <a:xfrm>
            <a:off x="457200" y="1918398"/>
            <a:ext cx="10202091" cy="1284841"/>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单元格是表格的重要组成部分，就是我们看到的表格中一个一个的小格，</a:t>
            </a:r>
            <a:r>
              <a:rPr lang="en-US" altLang="zh-CN" dirty="0">
                <a:solidFill>
                  <a:schemeClr val="tx1"/>
                </a:solidFill>
                <a:latin typeface="微软雅黑" panose="020B0503020204020204" pitchFamily="34" charset="-122"/>
                <a:ea typeface="微软雅黑" panose="020B0503020204020204" pitchFamily="34" charset="-122"/>
              </a:rPr>
              <a:t>HTML</a:t>
            </a:r>
            <a:r>
              <a:rPr lang="zh-CN" altLang="zh-CN" dirty="0">
                <a:solidFill>
                  <a:schemeClr val="tx1"/>
                </a:solidFill>
                <a:latin typeface="微软雅黑" panose="020B0503020204020204" pitchFamily="34" charset="-122"/>
                <a:ea typeface="微软雅黑" panose="020B0503020204020204" pitchFamily="34" charset="-122"/>
              </a:rPr>
              <a:t>标签为</a:t>
            </a:r>
            <a:r>
              <a:rPr lang="en-US" altLang="zh-CN" dirty="0">
                <a:solidFill>
                  <a:schemeClr val="tx1"/>
                </a:solidFill>
                <a:latin typeface="微软雅黑" panose="020B0503020204020204" pitchFamily="34" charset="-122"/>
                <a:ea typeface="微软雅黑" panose="020B0503020204020204" pitchFamily="34" charset="-122"/>
              </a:rPr>
              <a:t>&lt;td&gt;&lt;/td&gt;</a:t>
            </a:r>
            <a:r>
              <a:rPr lang="zh-CN" altLang="zh-CN" dirty="0">
                <a:solidFill>
                  <a:schemeClr val="tx1"/>
                </a:solidFill>
                <a:latin typeface="微软雅黑" panose="020B0503020204020204" pitchFamily="34" charset="-122"/>
                <a:ea typeface="微软雅黑" panose="020B0503020204020204" pitchFamily="34" charset="-122"/>
              </a:rPr>
              <a:t>，必须有结束标签</a:t>
            </a:r>
            <a:r>
              <a:rPr lang="en-US" altLang="zh-CN" dirty="0">
                <a:solidFill>
                  <a:schemeClr val="tx1"/>
                </a:solidFill>
                <a:latin typeface="微软雅黑" panose="020B0503020204020204" pitchFamily="34" charset="-122"/>
                <a:ea typeface="微软雅黑" panose="020B0503020204020204" pitchFamily="34" charset="-122"/>
              </a:rPr>
              <a:t>&lt;/td&gt;</a:t>
            </a:r>
            <a:r>
              <a:rPr lang="zh-CN" altLang="zh-CN" dirty="0">
                <a:solidFill>
                  <a:schemeClr val="tx1"/>
                </a:solidFill>
                <a:latin typeface="微软雅黑" panose="020B0503020204020204" pitchFamily="34" charset="-122"/>
                <a:ea typeface="微软雅黑" panose="020B0503020204020204" pitchFamily="34" charset="-122"/>
              </a:rPr>
              <a:t>，单元格可以设置背景、对齐、宽、高等效果，点击表格中任意一个单元格，光标落在单元格内，属性面板显示为【单元格】</a:t>
            </a:r>
            <a:r>
              <a:rPr lang="zh-CN" altLang="en-US" dirty="0">
                <a:solidFill>
                  <a:schemeClr val="tx1"/>
                </a:solidFill>
                <a:latin typeface="微软雅黑" panose="020B0503020204020204" pitchFamily="34" charset="-122"/>
                <a:ea typeface="微软雅黑" panose="020B0503020204020204" pitchFamily="34" charset="-122"/>
              </a:rPr>
              <a:t>。</a:t>
            </a:r>
            <a:endParaRPr lang="zh-CN" altLang="zh-CN" dirty="0">
              <a:solidFill>
                <a:schemeClr val="tx1"/>
              </a:solidFill>
              <a:latin typeface="微软雅黑" panose="020B0503020204020204" pitchFamily="34" charset="-122"/>
              <a:ea typeface="微软雅黑" panose="020B0503020204020204" pitchFamily="34" charset="-122"/>
            </a:endParaRP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477922" y="33979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a:spLocks noChangeArrowheads="1"/>
          </p:cNvSpPr>
          <p:nvPr/>
        </p:nvSpPr>
        <p:spPr bwMode="auto">
          <a:xfrm>
            <a:off x="477922" y="42933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r>
              <a:rPr kumimoji="0" lang="zh-CN" altLang="zh-CN" sz="1100" b="0" i="0" u="none" strike="noStrike" cap="none" normalizeH="0" baseline="0">
                <a:ln>
                  <a:noFill/>
                </a:ln>
                <a:solidFill>
                  <a:schemeClr val="tx1"/>
                </a:solidFill>
                <a:effectLst/>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rcRect r="2597"/>
          <a:stretch>
            <a:fillRect/>
          </a:stretch>
        </p:blipFill>
        <p:spPr bwMode="auto">
          <a:xfrm>
            <a:off x="457200" y="3973452"/>
            <a:ext cx="2594696" cy="113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4133" y="3973452"/>
            <a:ext cx="7295529" cy="106869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27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课堂练习：下载图片的表格</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339456" y="1597341"/>
            <a:ext cx="4708209" cy="1754326"/>
          </a:xfrm>
          <a:prstGeom prst="rect">
            <a:avLst/>
          </a:prstGeom>
        </p:spPr>
        <p:txBody>
          <a:bodyPr wrap="square">
            <a:spAutoFit/>
          </a:bodyPr>
          <a:lstStyle/>
          <a:p>
            <a:pPr indent="271780" algn="just">
              <a:lnSpc>
                <a:spcPct val="150000"/>
              </a:lnSpc>
              <a:spcAft>
                <a:spcPts val="0"/>
              </a:spcAft>
            </a:pPr>
            <a:r>
              <a:rPr lang="zh-CN" altLang="zh-CN" sz="2400" b="1"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实践目的：</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熟悉掌握表格的属性设置；</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熟悉掌握单元格的属性设置。</a:t>
            </a:r>
            <a:endParaRPr lang="zh-CN" altLang="en-US" sz="2400" dirty="0">
              <a:latin typeface="微软雅黑" panose="020B0503020204020204" pitchFamily="34" charset="-122"/>
              <a:ea typeface="微软雅黑" panose="020B0503020204020204" pitchFamily="34" charset="-122"/>
            </a:endParaRPr>
          </a:p>
        </p:txBody>
      </p:sp>
      <p:pic>
        <p:nvPicPr>
          <p:cNvPr id="9218" name="图片 1"/>
          <p:cNvPicPr>
            <a:picLocks noChangeAspect="1" noChangeArrowheads="1"/>
          </p:cNvPicPr>
          <p:nvPr/>
        </p:nvPicPr>
        <p:blipFill>
          <a:blip r:embed="rId2">
            <a:extLst>
              <a:ext uri="{28A0092B-C50C-407E-A947-70E740481C1C}">
                <a14:useLocalDpi xmlns:a14="http://schemas.microsoft.com/office/drawing/2010/main" val="0"/>
              </a:ext>
            </a:extLst>
          </a:blip>
          <a:srcRect t="6250" b="7143"/>
          <a:stretch>
            <a:fillRect/>
          </a:stretch>
        </p:blipFill>
        <p:spPr bwMode="auto">
          <a:xfrm>
            <a:off x="5047665" y="1597341"/>
            <a:ext cx="6405577" cy="2488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6203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49383" y="762000"/>
            <a:ext cx="1163782" cy="526473"/>
          </a:xfrm>
          <a:prstGeom prst="round2Diag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b="1" dirty="0"/>
              <a:t>步骤</a:t>
            </a:r>
            <a:r>
              <a:rPr lang="en-US" altLang="zh-CN" b="1" dirty="0"/>
              <a:t>1</a:t>
            </a:r>
            <a:endParaRPr lang="zh-CN" altLang="en-US" b="1" dirty="0"/>
          </a:p>
        </p:txBody>
      </p:sp>
      <p:sp>
        <p:nvSpPr>
          <p:cNvPr id="3" name="单圆角矩形 2"/>
          <p:cNvSpPr/>
          <p:nvPr/>
        </p:nvSpPr>
        <p:spPr>
          <a:xfrm>
            <a:off x="1537856" y="762000"/>
            <a:ext cx="9947562" cy="1108364"/>
          </a:xfrm>
          <a:prstGeom prst="round1Rect">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在</a:t>
            </a:r>
            <a:r>
              <a:rPr lang="en-US" altLang="zh-CN" dirty="0">
                <a:solidFill>
                  <a:schemeClr val="tx1"/>
                </a:solidFill>
                <a:latin typeface="微软雅黑" panose="020B0503020204020204" pitchFamily="34" charset="-122"/>
                <a:ea typeface="微软雅黑" panose="020B0503020204020204" pitchFamily="34" charset="-122"/>
              </a:rPr>
              <a:t>DW</a:t>
            </a:r>
            <a:r>
              <a:rPr lang="zh-CN" altLang="zh-CN" dirty="0">
                <a:solidFill>
                  <a:schemeClr val="tx1"/>
                </a:solidFill>
                <a:latin typeface="微软雅黑" panose="020B0503020204020204" pitchFamily="34" charset="-122"/>
                <a:ea typeface="微软雅黑" panose="020B0503020204020204" pitchFamily="34" charset="-122"/>
              </a:rPr>
              <a:t>中建立一个新站点，并创建一个新的网页文件，保存网页名称为“</a:t>
            </a:r>
            <a:r>
              <a:rPr lang="en-US" altLang="zh-CN" dirty="0">
                <a:solidFill>
                  <a:schemeClr val="tx1"/>
                </a:solidFill>
                <a:latin typeface="微软雅黑" panose="020B0503020204020204" pitchFamily="34" charset="-122"/>
                <a:ea typeface="微软雅黑" panose="020B0503020204020204" pitchFamily="34" charset="-122"/>
              </a:rPr>
              <a:t>test.html</a:t>
            </a:r>
            <a:r>
              <a:rPr lang="zh-CN" altLang="zh-CN" dirty="0">
                <a:solidFill>
                  <a:schemeClr val="tx1"/>
                </a:solidFill>
                <a:latin typeface="微软雅黑" panose="020B0503020204020204" pitchFamily="34" charset="-122"/>
                <a:ea typeface="微软雅黑" panose="020B0503020204020204" pitchFamily="34" charset="-122"/>
              </a:rPr>
              <a:t>”创建一个新文件夹在站点中，命名为</a:t>
            </a:r>
            <a:r>
              <a:rPr lang="en-US" altLang="zh-CN" dirty="0" err="1">
                <a:solidFill>
                  <a:schemeClr val="tx1"/>
                </a:solidFill>
                <a:latin typeface="微软雅黑" panose="020B0503020204020204" pitchFamily="34" charset="-122"/>
                <a:ea typeface="微软雅黑" panose="020B0503020204020204" pitchFamily="34" charset="-122"/>
              </a:rPr>
              <a:t>touxiang</a:t>
            </a:r>
            <a:r>
              <a:rPr lang="zh-CN" altLang="zh-CN" dirty="0">
                <a:solidFill>
                  <a:schemeClr val="tx1"/>
                </a:solidFill>
                <a:latin typeface="微软雅黑" panose="020B0503020204020204" pitchFamily="34" charset="-122"/>
                <a:ea typeface="微软雅黑" panose="020B0503020204020204" pitchFamily="34" charset="-122"/>
              </a:rPr>
              <a:t>，将素材图片复制到</a:t>
            </a:r>
            <a:r>
              <a:rPr lang="en-US" altLang="zh-CN" dirty="0" err="1">
                <a:solidFill>
                  <a:schemeClr val="tx1"/>
                </a:solidFill>
                <a:latin typeface="微软雅黑" panose="020B0503020204020204" pitchFamily="34" charset="-122"/>
                <a:ea typeface="微软雅黑" panose="020B0503020204020204" pitchFamily="34" charset="-122"/>
              </a:rPr>
              <a:t>touxiang</a:t>
            </a:r>
            <a:r>
              <a:rPr lang="zh-CN" altLang="zh-CN" dirty="0">
                <a:solidFill>
                  <a:schemeClr val="tx1"/>
                </a:solidFill>
                <a:latin typeface="微软雅黑" panose="020B0503020204020204" pitchFamily="34" charset="-122"/>
                <a:ea typeface="微软雅黑" panose="020B0503020204020204" pitchFamily="34" charset="-122"/>
              </a:rPr>
              <a:t>文件夹中</a:t>
            </a:r>
            <a:r>
              <a:rPr lang="zh-CN" altLang="en-US" dirty="0">
                <a:solidFill>
                  <a:schemeClr val="tx1"/>
                </a:solidFill>
                <a:latin typeface="微软雅黑" panose="020B0503020204020204" pitchFamily="34" charset="-122"/>
                <a:ea typeface="微软雅黑" panose="020B0503020204020204" pitchFamily="34" charset="-122"/>
              </a:rPr>
              <a:t>。</a:t>
            </a:r>
          </a:p>
        </p:txBody>
      </p:sp>
      <p:pic>
        <p:nvPicPr>
          <p:cNvPr id="10242" name="Picture 52" desc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4838" y="2157413"/>
            <a:ext cx="6165271" cy="4601934"/>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对角圆角矩形 4"/>
          <p:cNvSpPr/>
          <p:nvPr/>
        </p:nvSpPr>
        <p:spPr>
          <a:xfrm>
            <a:off x="249383" y="2157413"/>
            <a:ext cx="1163782" cy="526473"/>
          </a:xfrm>
          <a:prstGeom prst="round2Diag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b="1" dirty="0"/>
              <a:t>步骤</a:t>
            </a:r>
            <a:r>
              <a:rPr lang="en-US" altLang="zh-CN" b="1" dirty="0"/>
              <a:t>2</a:t>
            </a:r>
            <a:endParaRPr lang="zh-CN" altLang="en-US" b="1" dirty="0"/>
          </a:p>
        </p:txBody>
      </p:sp>
      <p:sp>
        <p:nvSpPr>
          <p:cNvPr id="6" name="单圆角矩形 5"/>
          <p:cNvSpPr/>
          <p:nvPr/>
        </p:nvSpPr>
        <p:spPr>
          <a:xfrm>
            <a:off x="1537856" y="2157412"/>
            <a:ext cx="3726871" cy="1666443"/>
          </a:xfrm>
          <a:prstGeom prst="round1Rect">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test.html</a:t>
            </a:r>
            <a:r>
              <a:rPr lang="zh-CN" altLang="zh-CN" dirty="0">
                <a:latin typeface="微软雅黑" panose="020B0503020204020204" pitchFamily="34" charset="-122"/>
                <a:ea typeface="微软雅黑" panose="020B0503020204020204" pitchFamily="34" charset="-122"/>
              </a:rPr>
              <a:t>中创建一个</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行</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列的表格，表格宽度为</a:t>
            </a:r>
            <a:r>
              <a:rPr lang="en-US" altLang="zh-CN" dirty="0">
                <a:latin typeface="微软雅黑" panose="020B0503020204020204" pitchFamily="34" charset="-122"/>
                <a:ea typeface="微软雅黑" panose="020B0503020204020204" pitchFamily="34" charset="-122"/>
              </a:rPr>
              <a:t>600</a:t>
            </a:r>
            <a:r>
              <a:rPr lang="zh-CN" altLang="zh-CN" dirty="0">
                <a:latin typeface="微软雅黑" panose="020B0503020204020204" pitchFamily="34" charset="-122"/>
                <a:ea typeface="微软雅黑" panose="020B0503020204020204" pitchFamily="34" charset="-122"/>
              </a:rPr>
              <a:t>像素，【边框粗细】、【单元格边距】值均为</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，【单元格间距】值为</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像素</a:t>
            </a:r>
            <a:r>
              <a:rPr lang="zh-CN" altLang="en-US" dirty="0">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27333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49383" y="762000"/>
            <a:ext cx="1163782" cy="526473"/>
          </a:xfrm>
          <a:prstGeom prst="round2Diag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b="1" dirty="0"/>
              <a:t>步骤</a:t>
            </a:r>
            <a:r>
              <a:rPr lang="en-US" altLang="zh-CN" b="1" dirty="0"/>
              <a:t>3</a:t>
            </a:r>
            <a:endParaRPr lang="zh-CN" altLang="en-US" b="1" dirty="0"/>
          </a:p>
        </p:txBody>
      </p:sp>
      <p:sp>
        <p:nvSpPr>
          <p:cNvPr id="3" name="单圆角矩形 2"/>
          <p:cNvSpPr/>
          <p:nvPr/>
        </p:nvSpPr>
        <p:spPr>
          <a:xfrm>
            <a:off x="1537856" y="762000"/>
            <a:ext cx="9947562" cy="1108364"/>
          </a:xfrm>
          <a:prstGeom prst="round1Rect">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点击【拆分】视图，当前DW窗口左边为【代码】视图，右边为【设计】视图，找到表格的第1行第1个单元格，在td标签后面，加入单元格的背景图像属性background=”touxiang/1.jpg”。</a:t>
            </a: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1266" name="Picture 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856" y="2096799"/>
            <a:ext cx="7694715" cy="476120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8291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49383" y="762000"/>
            <a:ext cx="1163782" cy="526473"/>
          </a:xfrm>
          <a:prstGeom prst="round2Diag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b="1" dirty="0"/>
              <a:t>步骤</a:t>
            </a:r>
            <a:r>
              <a:rPr lang="en-US" altLang="zh-CN" b="1" dirty="0"/>
              <a:t>4</a:t>
            </a:r>
            <a:endParaRPr lang="zh-CN" altLang="en-US" b="1" dirty="0"/>
          </a:p>
        </p:txBody>
      </p:sp>
      <p:sp>
        <p:nvSpPr>
          <p:cNvPr id="3" name="单圆角矩形 2"/>
          <p:cNvSpPr/>
          <p:nvPr/>
        </p:nvSpPr>
        <p:spPr>
          <a:xfrm>
            <a:off x="1537855" y="761999"/>
            <a:ext cx="9975271" cy="1357745"/>
          </a:xfrm>
          <a:prstGeom prst="round1Rect">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图片</a:t>
            </a:r>
            <a:r>
              <a:rPr lang="en-US" altLang="zh-CN" dirty="0">
                <a:latin typeface="微软雅黑" panose="020B0503020204020204" pitchFamily="34" charset="-122"/>
                <a:ea typeface="微软雅黑" panose="020B0503020204020204" pitchFamily="34" charset="-122"/>
              </a:rPr>
              <a:t>1.jpg</a:t>
            </a:r>
            <a:r>
              <a:rPr lang="zh-CN" altLang="zh-CN" dirty="0">
                <a:latin typeface="微软雅黑" panose="020B0503020204020204" pitchFamily="34" charset="-122"/>
                <a:ea typeface="微软雅黑" panose="020B0503020204020204" pitchFamily="34" charset="-122"/>
              </a:rPr>
              <a:t>的宽度和高度为</a:t>
            </a:r>
            <a:r>
              <a:rPr lang="en-US" altLang="zh-CN" dirty="0">
                <a:latin typeface="微软雅黑" panose="020B0503020204020204" pitchFamily="34" charset="-122"/>
                <a:ea typeface="微软雅黑" panose="020B0503020204020204" pitchFamily="34" charset="-122"/>
              </a:rPr>
              <a:t>200</a:t>
            </a:r>
            <a:r>
              <a:rPr lang="zh-CN" altLang="zh-CN" dirty="0">
                <a:latin typeface="微软雅黑" panose="020B0503020204020204" pitchFamily="34" charset="-122"/>
                <a:ea typeface="微软雅黑" panose="020B0503020204020204" pitchFamily="34" charset="-122"/>
              </a:rPr>
              <a:t>像素，设置单元格的高度为</a:t>
            </a:r>
            <a:r>
              <a:rPr lang="en-US" altLang="zh-CN" dirty="0">
                <a:latin typeface="微软雅黑" panose="020B0503020204020204" pitchFamily="34" charset="-122"/>
                <a:ea typeface="微软雅黑" panose="020B0503020204020204" pitchFamily="34" charset="-122"/>
              </a:rPr>
              <a:t>200</a:t>
            </a:r>
            <a:r>
              <a:rPr lang="zh-CN" altLang="zh-CN" dirty="0">
                <a:latin typeface="微软雅黑" panose="020B0503020204020204" pitchFamily="34" charset="-122"/>
                <a:ea typeface="微软雅黑" panose="020B0503020204020204" pitchFamily="34" charset="-122"/>
              </a:rPr>
              <a:t>像素和宽度为</a:t>
            </a:r>
            <a:r>
              <a:rPr lang="en-US" altLang="zh-CN" dirty="0">
                <a:latin typeface="微软雅黑" panose="020B0503020204020204" pitchFamily="34" charset="-122"/>
                <a:ea typeface="微软雅黑" panose="020B0503020204020204" pitchFamily="34" charset="-122"/>
              </a:rPr>
              <a:t>200</a:t>
            </a:r>
            <a:r>
              <a:rPr lang="zh-CN" altLang="zh-CN" dirty="0">
                <a:latin typeface="微软雅黑" panose="020B0503020204020204" pitchFamily="34" charset="-122"/>
                <a:ea typeface="微软雅黑" panose="020B0503020204020204" pitchFamily="34" charset="-122"/>
              </a:rPr>
              <a:t>像素，背景图像全部显示出来（见图</a:t>
            </a:r>
            <a:r>
              <a:rPr lang="en-US" altLang="zh-CN" dirty="0">
                <a:latin typeface="微软雅黑" panose="020B0503020204020204" pitchFamily="34" charset="-122"/>
                <a:ea typeface="微软雅黑" panose="020B0503020204020204" pitchFamily="34" charset="-122"/>
              </a:rPr>
              <a:t>4-2-12</a:t>
            </a:r>
            <a:r>
              <a:rPr lang="zh-CN" altLang="zh-CN" dirty="0">
                <a:latin typeface="微软雅黑" panose="020B0503020204020204" pitchFamily="34" charset="-122"/>
                <a:ea typeface="微软雅黑" panose="020B0503020204020204" pitchFamily="34" charset="-122"/>
              </a:rPr>
              <a:t>），在单元格内输入文字“可爱的小朋友”，点击单元格，在【属性】面板设置【水平</a:t>
            </a:r>
            <a:r>
              <a:rPr lang="en-US" altLang="zh-CN" dirty="0">
                <a:latin typeface="微软雅黑" panose="020B0503020204020204" pitchFamily="34" charset="-122"/>
                <a:ea typeface="微软雅黑" panose="020B0503020204020204" pitchFamily="34" charset="-122"/>
              </a:rPr>
              <a:t>(Z)</a:t>
            </a:r>
            <a:r>
              <a:rPr lang="zh-CN" altLang="zh-CN" dirty="0">
                <a:latin typeface="微软雅黑" panose="020B0503020204020204" pitchFamily="34" charset="-122"/>
                <a:ea typeface="微软雅黑" panose="020B0503020204020204" pitchFamily="34" charset="-122"/>
              </a:rPr>
              <a:t>】为居中对齐</a:t>
            </a:r>
            <a:r>
              <a:rPr lang="en-US" altLang="zh-CN" dirty="0">
                <a:latin typeface="微软雅黑" panose="020B0503020204020204" pitchFamily="34" charset="-122"/>
                <a:ea typeface="微软雅黑" panose="020B0503020204020204" pitchFamily="34" charset="-122"/>
              </a:rPr>
              <a:t>(align="center")</a:t>
            </a:r>
            <a:r>
              <a:rPr lang="zh-CN" altLang="zh-CN" dirty="0">
                <a:latin typeface="微软雅黑" panose="020B0503020204020204" pitchFamily="34" charset="-122"/>
                <a:ea typeface="微软雅黑" panose="020B0503020204020204" pitchFamily="34" charset="-122"/>
              </a:rPr>
              <a:t>，【垂直</a:t>
            </a:r>
            <a:r>
              <a:rPr lang="en-US" altLang="zh-CN" dirty="0">
                <a:latin typeface="微软雅黑" panose="020B0503020204020204" pitchFamily="34" charset="-122"/>
                <a:ea typeface="微软雅黑" panose="020B0503020204020204" pitchFamily="34" charset="-122"/>
              </a:rPr>
              <a:t>(T)</a:t>
            </a:r>
            <a:r>
              <a:rPr lang="zh-CN" altLang="zh-CN" dirty="0">
                <a:latin typeface="微软雅黑" panose="020B0503020204020204" pitchFamily="34" charset="-122"/>
                <a:ea typeface="微软雅黑" panose="020B0503020204020204" pitchFamily="34" charset="-122"/>
              </a:rPr>
              <a:t>】为底部</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valign</a:t>
            </a:r>
            <a:r>
              <a:rPr lang="en-US" altLang="zh-CN" dirty="0">
                <a:latin typeface="微软雅黑" panose="020B0503020204020204" pitchFamily="34" charset="-122"/>
                <a:ea typeface="微软雅黑" panose="020B0503020204020204" pitchFamily="34" charset="-122"/>
              </a:rPr>
              <a:t>="bottom")</a:t>
            </a:r>
            <a:r>
              <a:rPr lang="zh-CN" altLang="zh-CN" dirty="0">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229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855" y="2389332"/>
            <a:ext cx="5696112" cy="385906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10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49383" y="762000"/>
            <a:ext cx="1163782" cy="526473"/>
          </a:xfrm>
          <a:prstGeom prst="round2Diag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b="1" dirty="0"/>
              <a:t>步骤</a:t>
            </a:r>
            <a:r>
              <a:rPr lang="en-US" altLang="zh-CN" b="1" dirty="0"/>
              <a:t>5</a:t>
            </a:r>
            <a:endParaRPr lang="zh-CN" altLang="en-US" b="1" dirty="0"/>
          </a:p>
        </p:txBody>
      </p:sp>
      <p:sp>
        <p:nvSpPr>
          <p:cNvPr id="3" name="单圆角矩形 2"/>
          <p:cNvSpPr/>
          <p:nvPr/>
        </p:nvSpPr>
        <p:spPr>
          <a:xfrm>
            <a:off x="1537855" y="761999"/>
            <a:ext cx="9975271" cy="2216728"/>
          </a:xfrm>
          <a:prstGeom prst="round1Rect">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设置第1行第2个、第3个单元格的背景图片分别为”touxiang/2.jpg”和“touxiang/3.jpg”,设置单元格的【宽】均为200像素，【高】均为200像素，默认单元格的水平效果为左对齐，垂直效果为居中，在第2和第3个单元内均输入文字“可爱的小动物”，将第2个单元格的【水平】设为【居中对齐】，【垂直】设为【顶端】，第3个单元格保持默认，或【水平】设为【左对齐】和【垂直】设为【居中】。</a:t>
            </a: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3314" name="Picture 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855" y="3078884"/>
            <a:ext cx="3777528" cy="3612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7669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49383" y="762000"/>
            <a:ext cx="1163782" cy="526473"/>
          </a:xfrm>
          <a:prstGeom prst="round2Diag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b="1" dirty="0"/>
              <a:t>步骤</a:t>
            </a:r>
            <a:r>
              <a:rPr lang="en-US" altLang="zh-CN" b="1" dirty="0"/>
              <a:t>6</a:t>
            </a:r>
            <a:endParaRPr lang="zh-CN" altLang="en-US" b="1" dirty="0"/>
          </a:p>
        </p:txBody>
      </p:sp>
      <p:sp>
        <p:nvSpPr>
          <p:cNvPr id="3" name="单圆角矩形 2"/>
          <p:cNvSpPr/>
          <p:nvPr/>
        </p:nvSpPr>
        <p:spPr>
          <a:xfrm>
            <a:off x="1537855" y="761999"/>
            <a:ext cx="9975271" cy="1343892"/>
          </a:xfrm>
          <a:prstGeom prst="round1Rect">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点击第2行第一个单元格，在【属性】面板的【背景颜色】设置为#999999，单元格的【高】值为30，输入文字“图片下载”，单元格的【水平】设为【居中对齐】，对“图片下载”添加超链接</a:t>
            </a: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3315" name="图片 1"/>
          <p:cNvPicPr>
            <a:picLocks noChangeAspect="1" noChangeArrowheads="1"/>
          </p:cNvPicPr>
          <p:nvPr/>
        </p:nvPicPr>
        <p:blipFill>
          <a:blip r:embed="rId2">
            <a:extLst>
              <a:ext uri="{28A0092B-C50C-407E-A947-70E740481C1C}">
                <a14:useLocalDpi xmlns:a14="http://schemas.microsoft.com/office/drawing/2010/main" val="0"/>
              </a:ext>
            </a:extLst>
          </a:blip>
          <a:srcRect t="47278" r="7378"/>
          <a:stretch>
            <a:fillRect/>
          </a:stretch>
        </p:blipFill>
        <p:spPr bwMode="auto">
          <a:xfrm>
            <a:off x="1537855" y="2221491"/>
            <a:ext cx="8692087" cy="355585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837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49383" y="762000"/>
            <a:ext cx="1163782" cy="526473"/>
          </a:xfrm>
          <a:prstGeom prst="round2Diag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b="1" dirty="0"/>
              <a:t>步骤</a:t>
            </a:r>
            <a:r>
              <a:rPr lang="en-US" altLang="zh-CN" b="1" dirty="0"/>
              <a:t>7</a:t>
            </a:r>
            <a:endParaRPr lang="zh-CN" altLang="en-US" b="1" dirty="0"/>
          </a:p>
        </p:txBody>
      </p:sp>
      <p:sp>
        <p:nvSpPr>
          <p:cNvPr id="3" name="单圆角矩形 2"/>
          <p:cNvSpPr/>
          <p:nvPr/>
        </p:nvSpPr>
        <p:spPr>
          <a:xfrm>
            <a:off x="1537855" y="761999"/>
            <a:ext cx="9975271" cy="526474"/>
          </a:xfrm>
          <a:prstGeom prst="round1Rect">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第2行的第2和第3个单元格采用与步骤6相同的设置。</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5" name="对角圆角矩形 4"/>
          <p:cNvSpPr/>
          <p:nvPr/>
        </p:nvSpPr>
        <p:spPr>
          <a:xfrm>
            <a:off x="249383" y="1565564"/>
            <a:ext cx="1163782" cy="526473"/>
          </a:xfrm>
          <a:prstGeom prst="round2Diag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b="1" dirty="0"/>
              <a:t>步骤</a:t>
            </a:r>
            <a:r>
              <a:rPr lang="en-US" altLang="zh-CN" b="1" dirty="0"/>
              <a:t>8</a:t>
            </a:r>
            <a:endParaRPr lang="zh-CN" altLang="en-US" b="1" dirty="0"/>
          </a:p>
        </p:txBody>
      </p:sp>
      <p:sp>
        <p:nvSpPr>
          <p:cNvPr id="6" name="单圆角矩形 5"/>
          <p:cNvSpPr/>
          <p:nvPr/>
        </p:nvSpPr>
        <p:spPr>
          <a:xfrm>
            <a:off x="1537855" y="1565563"/>
            <a:ext cx="9975271" cy="955964"/>
          </a:xfrm>
          <a:prstGeom prst="round1Rect">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点击表格的边框，选中表格，在表格【属性】面板内设置的【对齐】为“居中对齐”，【行】的值修改为“</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”，【宽】修改为“</a:t>
            </a:r>
            <a:r>
              <a:rPr lang="en-US" altLang="zh-CN" dirty="0">
                <a:latin typeface="微软雅黑" panose="020B0503020204020204" pitchFamily="34" charset="-122"/>
                <a:ea typeface="微软雅黑" panose="020B0503020204020204" pitchFamily="34" charset="-122"/>
              </a:rPr>
              <a:t>603</a:t>
            </a:r>
            <a:r>
              <a:rPr lang="zh-CN" altLang="zh-CN" dirty="0">
                <a:latin typeface="微软雅黑" panose="020B0503020204020204" pitchFamily="34" charset="-122"/>
                <a:ea typeface="微软雅黑" panose="020B0503020204020204" pitchFamily="34" charset="-122"/>
              </a:rPr>
              <a:t>”，【间距】修改为“</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8" name="对角圆角矩形 7"/>
          <p:cNvSpPr/>
          <p:nvPr/>
        </p:nvSpPr>
        <p:spPr>
          <a:xfrm>
            <a:off x="249383" y="5735782"/>
            <a:ext cx="1163782" cy="526473"/>
          </a:xfrm>
          <a:prstGeom prst="round2Diag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b="1" dirty="0"/>
              <a:t>步骤</a:t>
            </a:r>
            <a:r>
              <a:rPr lang="en-US" altLang="zh-CN" b="1" dirty="0"/>
              <a:t>9</a:t>
            </a:r>
            <a:endParaRPr lang="zh-CN" altLang="en-US" b="1" dirty="0"/>
          </a:p>
        </p:txBody>
      </p:sp>
      <p:sp>
        <p:nvSpPr>
          <p:cNvPr id="9" name="单圆角矩形 8"/>
          <p:cNvSpPr/>
          <p:nvPr/>
        </p:nvSpPr>
        <p:spPr>
          <a:xfrm>
            <a:off x="1537855" y="5735780"/>
            <a:ext cx="10349345" cy="1122219"/>
          </a:xfrm>
          <a:prstGeom prst="round1Rect">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选中表格，在【代码】视图中，给表格添加背景颜色的属性值#333333，即表格标签的代码为</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&lt;table width=“603” border=“0” align=“center” cellpadding=“0” cellspacing=“1” bgcolor=“#333333”&gt;，保存预览网页</a:t>
            </a:r>
            <a:r>
              <a:rPr lang="zh-CN" altLang="en-US" dirty="0">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433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855" y="2637126"/>
            <a:ext cx="6603638" cy="26414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0521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单元格的合并与拆分</a:t>
            </a: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4" y="1147277"/>
            <a:ext cx="2093340"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合并单元格</a:t>
            </a:r>
          </a:p>
        </p:txBody>
      </p:sp>
      <p:sp>
        <p:nvSpPr>
          <p:cNvPr id="9" name="圆角矩形 8"/>
          <p:cNvSpPr/>
          <p:nvPr/>
        </p:nvSpPr>
        <p:spPr>
          <a:xfrm>
            <a:off x="457200" y="1878817"/>
            <a:ext cx="10202091" cy="2817873"/>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合并单元格是实现将两个或以上的同行或同列的连续的单元格合并成一个单元格。合并单元时首先选定两个或两个以上连续的单元格，单击【属性】面板中的【合并所选单元格】按钮</a:t>
            </a:r>
            <a:r>
              <a:rPr lang="en-US" altLang="zh-CN" dirty="0">
                <a:solidFill>
                  <a:schemeClr val="tx1"/>
                </a:solidFill>
                <a:latin typeface="微软雅黑" panose="020B0503020204020204" pitchFamily="34" charset="-122"/>
                <a:ea typeface="微软雅黑" panose="020B0503020204020204" pitchFamily="34" charset="-122"/>
              </a:rPr>
              <a:t>       </a:t>
            </a:r>
            <a:r>
              <a:rPr lang="zh-CN" altLang="zh-CN" dirty="0">
                <a:solidFill>
                  <a:schemeClr val="tx1"/>
                </a:solidFill>
                <a:latin typeface="微软雅黑" panose="020B0503020204020204" pitchFamily="34" charset="-122"/>
                <a:ea typeface="微软雅黑" panose="020B0503020204020204" pitchFamily="34" charset="-122"/>
              </a:rPr>
              <a:t>，或点击鼠标右键，在弹出的菜单中，选择【表格】</a:t>
            </a:r>
            <a:r>
              <a:rPr lang="zh-CN"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zh-CN" dirty="0">
                <a:solidFill>
                  <a:schemeClr val="tx1"/>
                </a:solidFill>
                <a:latin typeface="微软雅黑" panose="020B0503020204020204" pitchFamily="34" charset="-122"/>
                <a:ea typeface="微软雅黑" panose="020B0503020204020204" pitchFamily="34" charset="-122"/>
              </a:rPr>
              <a:t>，即可将所选的多个单元格合并为一个单元格。单元格的标签&lt;td&gt;会响应增加rowspan或colspan属性，值为合并的单元格的个数，rowspan是同一列连续两个或以上单元格合并，colspan是同一行中连续两个或以上单元格合并</a:t>
            </a:r>
            <a:r>
              <a:rPr lang="zh-CN" altLang="en-US" dirty="0">
                <a:solidFill>
                  <a:schemeClr val="tx1"/>
                </a:solidFill>
                <a:latin typeface="微软雅黑" panose="020B0503020204020204" pitchFamily="34" charset="-122"/>
                <a:ea typeface="微软雅黑" panose="020B0503020204020204" pitchFamily="34" charset="-122"/>
              </a:rPr>
              <a:t>。</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477922" y="33979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a:spLocks noChangeArrowheads="1"/>
          </p:cNvSpPr>
          <p:nvPr/>
        </p:nvSpPr>
        <p:spPr bwMode="auto">
          <a:xfrm>
            <a:off x="477922" y="42933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r>
              <a:rPr kumimoji="0" lang="zh-CN" altLang="zh-CN" sz="1100" b="0" i="0" u="none" strike="noStrike" cap="none" normalizeH="0" baseline="0">
                <a:ln>
                  <a:noFill/>
                </a:ln>
                <a:solidFill>
                  <a:schemeClr val="tx1"/>
                </a:solidFill>
                <a:effectLst/>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pic>
        <p:nvPicPr>
          <p:cNvPr id="1536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1805" y="2418375"/>
            <a:ext cx="4508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3651" y="2938001"/>
            <a:ext cx="3407013" cy="38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61" descr="2"/>
          <p:cNvPicPr>
            <a:picLocks noChangeAspect="1" noChangeArrowheads="1"/>
          </p:cNvPicPr>
          <p:nvPr/>
        </p:nvPicPr>
        <p:blipFill>
          <a:blip r:embed="rId4">
            <a:extLst>
              <a:ext uri="{28A0092B-C50C-407E-A947-70E740481C1C}">
                <a14:useLocalDpi xmlns:a14="http://schemas.microsoft.com/office/drawing/2010/main" val="0"/>
              </a:ext>
            </a:extLst>
          </a:blip>
          <a:srcRect b="7472"/>
          <a:stretch>
            <a:fillRect/>
          </a:stretch>
        </p:blipFill>
        <p:spPr bwMode="auto">
          <a:xfrm>
            <a:off x="2964874" y="4126335"/>
            <a:ext cx="5379821" cy="286117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777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单元格的合并与拆分</a:t>
            </a: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4" y="1147277"/>
            <a:ext cx="2093340"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拆分单元格</a:t>
            </a:r>
          </a:p>
        </p:txBody>
      </p:sp>
      <p:sp>
        <p:nvSpPr>
          <p:cNvPr id="9" name="圆角矩形 8"/>
          <p:cNvSpPr/>
          <p:nvPr/>
        </p:nvSpPr>
        <p:spPr>
          <a:xfrm>
            <a:off x="457200" y="1878818"/>
            <a:ext cx="10202091" cy="1284842"/>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拆分单元格可以将一个单元格以行或列的形式拆分为多个单元格。</a:t>
            </a:r>
          </a:p>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将光标放置在需要拆分的单元格中，单击【属性】面板中的【拆分单元格为行或列】按钮，弹出【拆分单元格】面板，设置相应的【行】或【列】值，按【确定】按钮结束设置。</a:t>
            </a: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477922" y="33979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a:spLocks noChangeArrowheads="1"/>
          </p:cNvSpPr>
          <p:nvPr/>
        </p:nvSpPr>
        <p:spPr bwMode="auto">
          <a:xfrm>
            <a:off x="477922" y="42933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r>
              <a:rPr kumimoji="0" lang="zh-CN" altLang="zh-CN" sz="1100" b="0" i="0" u="none" strike="noStrike" cap="none" normalizeH="0" baseline="0">
                <a:ln>
                  <a:noFill/>
                </a:ln>
                <a:solidFill>
                  <a:schemeClr val="tx1"/>
                </a:solidFill>
                <a:effectLst/>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pic>
        <p:nvPicPr>
          <p:cNvPr id="17410" name="Picture 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8291" y="3284849"/>
            <a:ext cx="5943599" cy="33045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55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a:extLst>
              <a:ext uri="{FF2B5EF4-FFF2-40B4-BE49-F238E27FC236}">
                <a16:creationId xmlns:a16="http://schemas.microsoft.com/office/drawing/2014/main" id="{1C67E902-BF06-498E-98C9-0C30167205EF}"/>
              </a:ext>
            </a:extLst>
          </p:cNvPr>
          <p:cNvSpPr txBox="1">
            <a:spLocks/>
          </p:cNvSpPr>
          <p:nvPr/>
        </p:nvSpPr>
        <p:spPr>
          <a:xfrm>
            <a:off x="984180" y="373761"/>
            <a:ext cx="10515600" cy="4492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bg1"/>
                </a:solidFill>
                <a:latin typeface="微软雅黑" panose="020B0503020204020204" pitchFamily="34" charset="-122"/>
                <a:ea typeface="微软雅黑" panose="020B0503020204020204" pitchFamily="34" charset="-122"/>
                <a:cs typeface="+mj-cs"/>
              </a:defRPr>
            </a:lvl1pPr>
          </a:lstStyle>
          <a:p>
            <a:r>
              <a:rPr lang="zh-CN" altLang="zh-CN" b="1" kern="100" dirty="0">
                <a:effectLst>
                  <a:outerShdw blurRad="38100" dist="38100" dir="2700000" algn="tl">
                    <a:srgbClr val="000000">
                      <a:alpha val="43137"/>
                    </a:srgbClr>
                  </a:outerShdw>
                </a:effectLst>
                <a:cs typeface="Times New Roman" panose="02020603050405020304" pitchFamily="18" charset="0"/>
              </a:rPr>
              <a:t>课程案例一：电影介绍网页</a:t>
            </a:r>
            <a:endParaRPr lang="zh-CN" altLang="en-US" b="1" kern="100" dirty="0">
              <a:effectLst>
                <a:outerShdw blurRad="38100" dist="38100" dir="2700000" algn="tl">
                  <a:srgbClr val="000000">
                    <a:alpha val="43137"/>
                  </a:srgbClr>
                </a:outerShdw>
              </a:effectLst>
              <a:cs typeface="Times New Roman" panose="02020603050405020304" pitchFamily="18" charset="0"/>
            </a:endParaRPr>
          </a:p>
        </p:txBody>
      </p:sp>
      <p:sp>
        <p:nvSpPr>
          <p:cNvPr id="5" name="文本框 4">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4.1</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 name="矩形: 圆角 6">
            <a:extLst>
              <a:ext uri="{FF2B5EF4-FFF2-40B4-BE49-F238E27FC236}">
                <a16:creationId xmlns:a16="http://schemas.microsoft.com/office/drawing/2014/main" id="{257767ED-47A0-46BA-BADB-19B223C2D771}"/>
              </a:ext>
            </a:extLst>
          </p:cNvPr>
          <p:cNvSpPr/>
          <p:nvPr/>
        </p:nvSpPr>
        <p:spPr>
          <a:xfrm>
            <a:off x="4501513" y="2605353"/>
            <a:ext cx="6666596" cy="1922022"/>
          </a:xfrm>
          <a:prstGeom prst="roundRect">
            <a:avLst>
              <a:gd name="adj" fmla="val 7385"/>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nSpc>
                <a:spcPct val="150000"/>
              </a:lnSpc>
              <a:buNone/>
            </a:pPr>
            <a:r>
              <a:rPr lang="zh-CN" altLang="zh-CN" sz="2000" dirty="0">
                <a:solidFill>
                  <a:schemeClr val="tx1"/>
                </a:solidFill>
                <a:latin typeface="微软雅黑" panose="020B0503020204020204" pitchFamily="34" charset="-122"/>
                <a:ea typeface="微软雅黑" panose="020B0503020204020204" pitchFamily="34" charset="-122"/>
              </a:rPr>
              <a:t>本章有两个课程案例，第一个是通过学习表格的布局方式，完成电影介绍的网页，根据百度百科提供电影《阿凡达》的网页资料，模仿百度百科的网页效果，完成介绍《阿凡达》电影的网页</a:t>
            </a:r>
            <a:r>
              <a:rPr lang="zh-CN" altLang="en-US" sz="2000" dirty="0">
                <a:solidFill>
                  <a:schemeClr val="tx1"/>
                </a:solidFill>
                <a:latin typeface="微软雅黑" panose="020B0503020204020204" pitchFamily="34" charset="-122"/>
                <a:ea typeface="微软雅黑" panose="020B0503020204020204" pitchFamily="34" charset="-122"/>
              </a:rPr>
              <a:t>。</a:t>
            </a:r>
          </a:p>
        </p:txBody>
      </p:sp>
      <p:grpSp>
        <p:nvGrpSpPr>
          <p:cNvPr id="8" name="组合 7">
            <a:extLst>
              <a:ext uri="{FF2B5EF4-FFF2-40B4-BE49-F238E27FC236}">
                <a16:creationId xmlns:a16="http://schemas.microsoft.com/office/drawing/2014/main" id="{03F5FBE2-8C75-4547-9F68-74EB02B61093}"/>
              </a:ext>
            </a:extLst>
          </p:cNvPr>
          <p:cNvGrpSpPr/>
          <p:nvPr/>
        </p:nvGrpSpPr>
        <p:grpSpPr>
          <a:xfrm>
            <a:off x="354456" y="1653561"/>
            <a:ext cx="3825607" cy="3825607"/>
            <a:chOff x="3521750" y="2024586"/>
            <a:chExt cx="3567309" cy="3567309"/>
          </a:xfrm>
        </p:grpSpPr>
        <p:sp>
          <p:nvSpPr>
            <p:cNvPr id="9" name="椭圆 8">
              <a:extLst>
                <a:ext uri="{FF2B5EF4-FFF2-40B4-BE49-F238E27FC236}">
                  <a16:creationId xmlns:a16="http://schemas.microsoft.com/office/drawing/2014/main" id="{3294C461-8239-4729-8ACD-ED2C0ACFE7A0}"/>
                </a:ext>
              </a:extLst>
            </p:cNvPr>
            <p:cNvSpPr/>
            <p:nvPr/>
          </p:nvSpPr>
          <p:spPr>
            <a:xfrm>
              <a:off x="3658667" y="2161503"/>
              <a:ext cx="3293475" cy="3293475"/>
            </a:xfrm>
            <a:prstGeom prst="ellipse">
              <a:avLst/>
            </a:prstGeom>
            <a:noFill/>
            <a:ln w="9525" cap="rnd">
              <a:solidFill>
                <a:srgbClr val="2A65F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0580497-DA98-4209-8BFA-D8F0886FA506}"/>
                </a:ext>
              </a:extLst>
            </p:cNvPr>
            <p:cNvSpPr/>
            <p:nvPr/>
          </p:nvSpPr>
          <p:spPr>
            <a:xfrm>
              <a:off x="3521750" y="2024586"/>
              <a:ext cx="3567309" cy="3567309"/>
            </a:xfrm>
            <a:prstGeom prst="ellipse">
              <a:avLst/>
            </a:prstGeom>
            <a:noFill/>
            <a:ln>
              <a:solidFill>
                <a:srgbClr val="2A6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AFDB616-8931-4481-9E0B-97E68C50C1FC}"/>
                </a:ext>
              </a:extLst>
            </p:cNvPr>
            <p:cNvSpPr/>
            <p:nvPr/>
          </p:nvSpPr>
          <p:spPr>
            <a:xfrm>
              <a:off x="3777551" y="2280387"/>
              <a:ext cx="3055707" cy="3055707"/>
            </a:xfrm>
            <a:prstGeom prst="ellipse">
              <a:avLst/>
            </a:prstGeom>
            <a:solidFill>
              <a:srgbClr val="2A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形 11" descr="教室">
            <a:extLst>
              <a:ext uri="{FF2B5EF4-FFF2-40B4-BE49-F238E27FC236}">
                <a16:creationId xmlns:a16="http://schemas.microsoft.com/office/drawing/2014/main" id="{38881D11-A3C1-4C71-985C-DA01674C71F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4243" y="2865533"/>
            <a:ext cx="1413169" cy="1413169"/>
          </a:xfrm>
          <a:prstGeom prst="rect">
            <a:avLst/>
          </a:prstGeom>
        </p:spPr>
      </p:pic>
    </p:spTree>
    <p:extLst>
      <p:ext uri="{BB962C8B-B14F-4D97-AF65-F5344CB8AC3E}">
        <p14:creationId xmlns:p14="http://schemas.microsoft.com/office/powerpoint/2010/main" val="2482187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课堂练习：推荐模块制作</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339456" y="1597341"/>
            <a:ext cx="4708209" cy="2308324"/>
          </a:xfrm>
          <a:prstGeom prst="rect">
            <a:avLst/>
          </a:prstGeom>
        </p:spPr>
        <p:txBody>
          <a:bodyPr wrap="square">
            <a:spAutoFit/>
          </a:bodyPr>
          <a:lstStyle/>
          <a:p>
            <a:pPr indent="271780" algn="just">
              <a:lnSpc>
                <a:spcPct val="150000"/>
              </a:lnSpc>
              <a:spcAft>
                <a:spcPts val="0"/>
              </a:spcAft>
            </a:pPr>
            <a:r>
              <a:rPr lang="zh-CN" altLang="zh-CN" sz="2400" b="1"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实践目的：</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表格的基本操作；</a:t>
            </a:r>
          </a:p>
          <a:p>
            <a:pPr marL="342900" lvl="0" indent="-342900" algn="just">
              <a:lnSpc>
                <a:spcPct val="150000"/>
              </a:lnSpc>
              <a:spcAft>
                <a:spcPts val="0"/>
              </a:spcAft>
              <a:buFont typeface="Wingdings" panose="05000000000000000000" pitchFamily="2" charset="2"/>
              <a:buChar char=""/>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单元格的基本设置；</a:t>
            </a:r>
          </a:p>
          <a:p>
            <a:pPr marL="342900" lvl="0" indent="-342900" algn="just">
              <a:lnSpc>
                <a:spcPct val="150000"/>
              </a:lnSpc>
              <a:spcAft>
                <a:spcPts val="0"/>
              </a:spcAft>
              <a:buFont typeface="Wingdings" panose="05000000000000000000" pitchFamily="2" charset="2"/>
              <a:buChar char=""/>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单元格的合并与拆分。</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843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1547" y="1499758"/>
            <a:ext cx="5041034" cy="39402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4837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49383" y="762000"/>
            <a:ext cx="1163782" cy="526473"/>
          </a:xfrm>
          <a:prstGeom prst="round2DiagRect">
            <a:avLst/>
          </a:prstGeom>
          <a:effectLst>
            <a:glow rad="63500">
              <a:schemeClr val="accent1">
                <a:satMod val="175000"/>
                <a:alpha val="40000"/>
              </a:schemeClr>
            </a:glo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t>步骤</a:t>
            </a:r>
            <a:r>
              <a:rPr lang="en-US" altLang="zh-CN" b="1" dirty="0"/>
              <a:t>1</a:t>
            </a:r>
            <a:endParaRPr lang="zh-CN" altLang="en-US" b="1" dirty="0"/>
          </a:p>
        </p:txBody>
      </p:sp>
      <p:sp>
        <p:nvSpPr>
          <p:cNvPr id="3" name="单圆角矩形 2"/>
          <p:cNvSpPr/>
          <p:nvPr/>
        </p:nvSpPr>
        <p:spPr>
          <a:xfrm>
            <a:off x="1537855" y="761999"/>
            <a:ext cx="9975271" cy="665019"/>
          </a:xfrm>
          <a:prstGeom prst="round1Rect">
            <a:avLst/>
          </a:prstGeom>
          <a:ln>
            <a:solidFill>
              <a:srgbClr val="7030A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Dreamweaver</a:t>
            </a:r>
            <a:r>
              <a:rPr lang="zh-CN" altLang="zh-CN" dirty="0">
                <a:latin typeface="微软雅黑" panose="020B0503020204020204" pitchFamily="34" charset="-122"/>
                <a:ea typeface="微软雅黑" panose="020B0503020204020204" pitchFamily="34" charset="-122"/>
              </a:rPr>
              <a:t>中建立一个新站点，并创建一个新的</a:t>
            </a:r>
            <a:r>
              <a:rPr lang="en-US" altLang="zh-CN" dirty="0">
                <a:latin typeface="微软雅黑" panose="020B0503020204020204" pitchFamily="34" charset="-122"/>
                <a:ea typeface="微软雅黑" panose="020B0503020204020204" pitchFamily="34" charset="-122"/>
              </a:rPr>
              <a:t>html</a:t>
            </a:r>
            <a:r>
              <a:rPr lang="zh-CN" altLang="zh-CN" dirty="0">
                <a:latin typeface="微软雅黑" panose="020B0503020204020204" pitchFamily="34" charset="-122"/>
                <a:ea typeface="微软雅黑" panose="020B0503020204020204" pitchFamily="34" charset="-122"/>
              </a:rPr>
              <a:t>网页，保存网页名称为“</a:t>
            </a:r>
            <a:r>
              <a:rPr lang="en-US" altLang="zh-CN" dirty="0">
                <a:latin typeface="微软雅黑" panose="020B0503020204020204" pitchFamily="34" charset="-122"/>
                <a:ea typeface="微软雅黑" panose="020B0503020204020204" pitchFamily="34" charset="-122"/>
              </a:rPr>
              <a:t>table.html</a:t>
            </a:r>
            <a:r>
              <a:rPr lang="zh-CN" altLang="zh-CN" dirty="0">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 name="对角圆角矩形 3"/>
          <p:cNvSpPr/>
          <p:nvPr/>
        </p:nvSpPr>
        <p:spPr>
          <a:xfrm>
            <a:off x="249383" y="1717964"/>
            <a:ext cx="1163782" cy="526473"/>
          </a:xfrm>
          <a:prstGeom prst="round2DiagRect">
            <a:avLst/>
          </a:prstGeom>
          <a:effectLst>
            <a:glow rad="63500">
              <a:schemeClr val="accent1">
                <a:satMod val="175000"/>
                <a:alpha val="40000"/>
              </a:schemeClr>
            </a:glo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t>步骤</a:t>
            </a:r>
            <a:r>
              <a:rPr lang="en-US" altLang="zh-CN" b="1" dirty="0"/>
              <a:t>2</a:t>
            </a:r>
            <a:endParaRPr lang="zh-CN" altLang="en-US" b="1" dirty="0"/>
          </a:p>
        </p:txBody>
      </p:sp>
      <p:sp>
        <p:nvSpPr>
          <p:cNvPr id="5" name="单圆角矩形 4"/>
          <p:cNvSpPr/>
          <p:nvPr/>
        </p:nvSpPr>
        <p:spPr>
          <a:xfrm>
            <a:off x="1537855" y="1717963"/>
            <a:ext cx="9975271" cy="886692"/>
          </a:xfrm>
          <a:prstGeom prst="round1Rect">
            <a:avLst/>
          </a:prstGeom>
          <a:ln>
            <a:solidFill>
              <a:srgbClr val="7030A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在网页中创建一个表格，</a:t>
            </a:r>
            <a:r>
              <a:rPr lang="en-US" altLang="zh-CN" dirty="0">
                <a:latin typeface="微软雅黑" panose="020B0503020204020204" pitchFamily="34" charset="-122"/>
                <a:ea typeface="微软雅黑" panose="020B0503020204020204" pitchFamily="34" charset="-122"/>
              </a:rPr>
              <a:t>6</a:t>
            </a:r>
            <a:r>
              <a:rPr lang="zh-CN" altLang="zh-CN" dirty="0">
                <a:latin typeface="微软雅黑" panose="020B0503020204020204" pitchFamily="34" charset="-122"/>
                <a:ea typeface="微软雅黑" panose="020B0503020204020204" pitchFamily="34" charset="-122"/>
              </a:rPr>
              <a:t>行</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列，表格宽度为</a:t>
            </a:r>
            <a:r>
              <a:rPr lang="en-US" altLang="zh-CN" dirty="0">
                <a:latin typeface="微软雅黑" panose="020B0503020204020204" pitchFamily="34" charset="-122"/>
                <a:ea typeface="微软雅黑" panose="020B0503020204020204" pitchFamily="34" charset="-122"/>
              </a:rPr>
              <a:t>312</a:t>
            </a:r>
            <a:r>
              <a:rPr lang="zh-CN" altLang="zh-CN" dirty="0">
                <a:latin typeface="微软雅黑" panose="020B0503020204020204" pitchFamily="34" charset="-122"/>
                <a:ea typeface="微软雅黑" panose="020B0503020204020204" pitchFamily="34" charset="-122"/>
              </a:rPr>
              <a:t>像素，【边框粗细】、【单元格边距】值均为</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，【单元格间距】值为</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像素</a:t>
            </a:r>
            <a:r>
              <a:rPr lang="zh-CN" altLang="en-US" dirty="0">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19458" name="图片 1"/>
          <p:cNvPicPr>
            <a:picLocks noChangeAspect="1" noChangeArrowheads="1"/>
          </p:cNvPicPr>
          <p:nvPr/>
        </p:nvPicPr>
        <p:blipFill>
          <a:blip r:embed="rId2">
            <a:extLst>
              <a:ext uri="{28A0092B-C50C-407E-A947-70E740481C1C}">
                <a14:useLocalDpi xmlns:a14="http://schemas.microsoft.com/office/drawing/2010/main" val="0"/>
              </a:ext>
            </a:extLst>
          </a:blip>
          <a:srcRect r="888" b="28641"/>
          <a:stretch>
            <a:fillRect/>
          </a:stretch>
        </p:blipFill>
        <p:spPr bwMode="auto">
          <a:xfrm>
            <a:off x="1537855" y="2895600"/>
            <a:ext cx="8104909" cy="270163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071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49383" y="762000"/>
            <a:ext cx="1163782" cy="526473"/>
          </a:xfrm>
          <a:prstGeom prst="round2DiagRect">
            <a:avLst/>
          </a:prstGeom>
          <a:effectLst>
            <a:glow rad="63500">
              <a:schemeClr val="accent1">
                <a:satMod val="175000"/>
                <a:alpha val="40000"/>
              </a:schemeClr>
            </a:glo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t>步骤</a:t>
            </a:r>
            <a:r>
              <a:rPr lang="en-US" altLang="zh-CN" b="1" dirty="0"/>
              <a:t>3</a:t>
            </a:r>
            <a:endParaRPr lang="zh-CN" altLang="en-US" b="1" dirty="0"/>
          </a:p>
        </p:txBody>
      </p:sp>
      <p:sp>
        <p:nvSpPr>
          <p:cNvPr id="3" name="单圆角矩形 2"/>
          <p:cNvSpPr/>
          <p:nvPr/>
        </p:nvSpPr>
        <p:spPr>
          <a:xfrm>
            <a:off x="1537856" y="762000"/>
            <a:ext cx="6109854" cy="526473"/>
          </a:xfrm>
          <a:prstGeom prst="round1Rect">
            <a:avLst/>
          </a:prstGeom>
          <a:ln>
            <a:solidFill>
              <a:srgbClr val="7030A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选择第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列的单元格，设置单元格的高为</a:t>
            </a:r>
            <a:r>
              <a:rPr lang="en-US" altLang="zh-CN" dirty="0">
                <a:latin typeface="微软雅黑" panose="020B0503020204020204" pitchFamily="34" charset="-122"/>
                <a:ea typeface="微软雅黑" panose="020B0503020204020204" pitchFamily="34" charset="-122"/>
              </a:rPr>
              <a:t>30</a:t>
            </a:r>
            <a:r>
              <a:rPr lang="zh-CN" altLang="zh-CN" dirty="0">
                <a:latin typeface="微软雅黑" panose="020B0503020204020204" pitchFamily="34" charset="-122"/>
                <a:ea typeface="微软雅黑" panose="020B0503020204020204" pitchFamily="34" charset="-122"/>
              </a:rPr>
              <a:t>像素</a:t>
            </a:r>
            <a:r>
              <a:rPr lang="zh-CN" altLang="en-US" dirty="0">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 name="对角圆角矩形 3"/>
          <p:cNvSpPr/>
          <p:nvPr/>
        </p:nvSpPr>
        <p:spPr>
          <a:xfrm>
            <a:off x="249383" y="1607127"/>
            <a:ext cx="1163782" cy="526473"/>
          </a:xfrm>
          <a:prstGeom prst="round2DiagRect">
            <a:avLst/>
          </a:prstGeom>
          <a:effectLst>
            <a:glow rad="63500">
              <a:schemeClr val="accent1">
                <a:satMod val="175000"/>
                <a:alpha val="40000"/>
              </a:schemeClr>
            </a:glo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t>步骤</a:t>
            </a:r>
            <a:r>
              <a:rPr lang="en-US" altLang="zh-CN" b="1" dirty="0"/>
              <a:t>4</a:t>
            </a:r>
            <a:endParaRPr lang="zh-CN" altLang="en-US" b="1" dirty="0"/>
          </a:p>
        </p:txBody>
      </p:sp>
      <p:sp>
        <p:nvSpPr>
          <p:cNvPr id="5" name="单圆角矩形 4"/>
          <p:cNvSpPr/>
          <p:nvPr/>
        </p:nvSpPr>
        <p:spPr>
          <a:xfrm>
            <a:off x="1537856" y="1607126"/>
            <a:ext cx="6109854" cy="526474"/>
          </a:xfrm>
          <a:prstGeom prst="round1Rect">
            <a:avLst/>
          </a:prstGeom>
          <a:ln>
            <a:solidFill>
              <a:srgbClr val="7030A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dirty="0">
                <a:latin typeface="微软雅黑" panose="020B0503020204020204" pitchFamily="34" charset="-122"/>
                <a:ea typeface="微软雅黑" panose="020B0503020204020204" pitchFamily="34" charset="-122"/>
              </a:rPr>
              <a:t>设置第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行的</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个单元格的单元格宽度均为</a:t>
            </a:r>
            <a:r>
              <a:rPr lang="en-US" altLang="zh-CN" dirty="0">
                <a:latin typeface="微软雅黑" panose="020B0503020204020204" pitchFamily="34" charset="-122"/>
                <a:ea typeface="微软雅黑" panose="020B0503020204020204" pitchFamily="34" charset="-122"/>
              </a:rPr>
              <a:t>100</a:t>
            </a:r>
            <a:r>
              <a:rPr lang="zh-CN" altLang="zh-CN" dirty="0">
                <a:latin typeface="微软雅黑" panose="020B0503020204020204" pitchFamily="34" charset="-122"/>
                <a:ea typeface="微软雅黑" panose="020B0503020204020204" pitchFamily="34" charset="-122"/>
              </a:rPr>
              <a:t>像素</a:t>
            </a:r>
            <a:r>
              <a:rPr lang="zh-CN" altLang="en-US" dirty="0">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2048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165" y="2341417"/>
            <a:ext cx="2766145" cy="392722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48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2492" y="2452253"/>
            <a:ext cx="4121508" cy="3572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6983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87255" y="762000"/>
            <a:ext cx="1163782" cy="526473"/>
          </a:xfrm>
          <a:prstGeom prst="round2DiagRect">
            <a:avLst/>
          </a:prstGeom>
          <a:effectLst>
            <a:glow rad="63500">
              <a:schemeClr val="accent1">
                <a:satMod val="175000"/>
                <a:alpha val="40000"/>
              </a:schemeClr>
            </a:glo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t>步骤</a:t>
            </a:r>
            <a:r>
              <a:rPr lang="en-US" altLang="zh-CN" b="1" dirty="0"/>
              <a:t>5</a:t>
            </a:r>
            <a:endParaRPr lang="zh-CN" altLang="en-US" b="1" dirty="0"/>
          </a:p>
        </p:txBody>
      </p:sp>
      <p:sp>
        <p:nvSpPr>
          <p:cNvPr id="3" name="单圆角矩形 2"/>
          <p:cNvSpPr/>
          <p:nvPr/>
        </p:nvSpPr>
        <p:spPr>
          <a:xfrm>
            <a:off x="1537856" y="762000"/>
            <a:ext cx="9795162" cy="2553999"/>
          </a:xfrm>
          <a:prstGeom prst="round1Rect">
            <a:avLst/>
          </a:prstGeom>
          <a:ln>
            <a:solidFill>
              <a:srgbClr val="7030A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en-US" b="1" dirty="0">
                <a:latin typeface="微软雅黑" panose="020B0503020204020204" pitchFamily="34" charset="-122"/>
                <a:ea typeface="微软雅黑" panose="020B0503020204020204" pitchFamily="34" charset="-122"/>
              </a:rPr>
              <a:t>合并单元格</a:t>
            </a:r>
            <a:endParaRPr lang="en-US" altLang="zh-CN" b="1" dirty="0">
              <a:latin typeface="微软雅黑" panose="020B0503020204020204" pitchFamily="34" charset="-122"/>
              <a:ea typeface="微软雅黑" panose="020B0503020204020204" pitchFamily="34" charset="-122"/>
            </a:endParaRPr>
          </a:p>
          <a:p>
            <a:pPr marL="285750" lvl="0" indent="-285750">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选中第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行第</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个和第</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个，将这两个单元格合并；</a:t>
            </a:r>
          </a:p>
          <a:p>
            <a:pPr marL="285750" lvl="0" indent="-285750">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将第</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行和第</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行的第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和第</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个单元格共</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个单元格合并；</a:t>
            </a:r>
          </a:p>
          <a:p>
            <a:pPr marL="285750" lvl="0" indent="-285750">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将第</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行和第</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行的第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个单元格合并；</a:t>
            </a:r>
          </a:p>
          <a:p>
            <a:pPr marL="285750" lvl="0" indent="-285750">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将第</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和第</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行的第</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个单元格合并；</a:t>
            </a:r>
          </a:p>
          <a:p>
            <a:pPr marL="285750" lvl="0" indent="-285750">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将第</a:t>
            </a:r>
            <a:r>
              <a:rPr lang="en-US" altLang="zh-CN" dirty="0">
                <a:latin typeface="微软雅黑" panose="020B0503020204020204" pitchFamily="34" charset="-122"/>
                <a:ea typeface="微软雅黑" panose="020B0503020204020204" pitchFamily="34" charset="-122"/>
              </a:rPr>
              <a:t>6</a:t>
            </a:r>
            <a:r>
              <a:rPr lang="zh-CN" altLang="zh-CN" dirty="0">
                <a:latin typeface="微软雅黑" panose="020B0503020204020204" pitchFamily="34" charset="-122"/>
                <a:ea typeface="微软雅黑" panose="020B0503020204020204" pitchFamily="34" charset="-122"/>
              </a:rPr>
              <a:t>行和第</a:t>
            </a:r>
            <a:r>
              <a:rPr lang="en-US" altLang="zh-CN" dirty="0">
                <a:latin typeface="微软雅黑" panose="020B0503020204020204" pitchFamily="34" charset="-122"/>
                <a:ea typeface="微软雅黑" panose="020B0503020204020204" pitchFamily="34" charset="-122"/>
              </a:rPr>
              <a:t>7</a:t>
            </a:r>
            <a:r>
              <a:rPr lang="zh-CN" altLang="zh-CN" dirty="0">
                <a:latin typeface="微软雅黑" panose="020B0503020204020204" pitchFamily="34" charset="-122"/>
                <a:ea typeface="微软雅黑" panose="020B0503020204020204" pitchFamily="34" charset="-122"/>
              </a:rPr>
              <a:t>行的第</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和第</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个单元格共</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个单元格合并。</a:t>
            </a:r>
          </a:p>
        </p:txBody>
      </p:sp>
      <p:pic>
        <p:nvPicPr>
          <p:cNvPr id="2150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856" y="3523817"/>
            <a:ext cx="7275897" cy="262760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44868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87255" y="762000"/>
            <a:ext cx="1163782" cy="526473"/>
          </a:xfrm>
          <a:prstGeom prst="round2DiagRect">
            <a:avLst/>
          </a:prstGeom>
          <a:effectLst>
            <a:glow rad="63500">
              <a:schemeClr val="accent1">
                <a:satMod val="175000"/>
                <a:alpha val="40000"/>
              </a:schemeClr>
            </a:glo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t>步骤</a:t>
            </a:r>
            <a:r>
              <a:rPr lang="en-US" altLang="zh-CN" b="1" dirty="0"/>
              <a:t>6</a:t>
            </a:r>
            <a:endParaRPr lang="zh-CN" altLang="en-US" b="1" dirty="0"/>
          </a:p>
        </p:txBody>
      </p:sp>
      <p:sp>
        <p:nvSpPr>
          <p:cNvPr id="3" name="单圆角矩形 2"/>
          <p:cNvSpPr/>
          <p:nvPr/>
        </p:nvSpPr>
        <p:spPr>
          <a:xfrm>
            <a:off x="1537856" y="762000"/>
            <a:ext cx="9795162" cy="526473"/>
          </a:xfrm>
          <a:prstGeom prst="round1Rect">
            <a:avLst/>
          </a:prstGeom>
          <a:ln>
            <a:solidFill>
              <a:srgbClr val="7030A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在全部的单元格内输入“网页设计”四个字符，并设置单元格的水平对齐为“居中对齐”。</a:t>
            </a:r>
          </a:p>
        </p:txBody>
      </p:sp>
      <p:pic>
        <p:nvPicPr>
          <p:cNvPr id="2253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856" y="2747963"/>
            <a:ext cx="8183273" cy="389285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对角圆角矩形 5"/>
          <p:cNvSpPr/>
          <p:nvPr/>
        </p:nvSpPr>
        <p:spPr>
          <a:xfrm>
            <a:off x="187255" y="1754981"/>
            <a:ext cx="1163782" cy="526473"/>
          </a:xfrm>
          <a:prstGeom prst="round2DiagRect">
            <a:avLst/>
          </a:prstGeom>
          <a:effectLst>
            <a:glow rad="63500">
              <a:schemeClr val="accent1">
                <a:satMod val="175000"/>
                <a:alpha val="40000"/>
              </a:schemeClr>
            </a:glo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t>步骤</a:t>
            </a:r>
            <a:r>
              <a:rPr lang="en-US" altLang="zh-CN" b="1" dirty="0"/>
              <a:t>7</a:t>
            </a:r>
            <a:endParaRPr lang="zh-CN" altLang="en-US" b="1" dirty="0"/>
          </a:p>
        </p:txBody>
      </p:sp>
      <p:sp>
        <p:nvSpPr>
          <p:cNvPr id="7" name="单圆角矩形 6"/>
          <p:cNvSpPr/>
          <p:nvPr/>
        </p:nvSpPr>
        <p:spPr>
          <a:xfrm>
            <a:off x="1537856" y="1754981"/>
            <a:ext cx="9795162" cy="526473"/>
          </a:xfrm>
          <a:prstGeom prst="round1Rect">
            <a:avLst/>
          </a:prstGeom>
          <a:ln>
            <a:solidFill>
              <a:srgbClr val="7030A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设置单元格的背景色，分别为#0066ff、#FF6600和#FF3333</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4965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87255" y="762000"/>
            <a:ext cx="1163782" cy="526473"/>
          </a:xfrm>
          <a:prstGeom prst="round2DiagRect">
            <a:avLst/>
          </a:prstGeom>
          <a:effectLst>
            <a:glow rad="63500">
              <a:schemeClr val="accent1">
                <a:satMod val="175000"/>
                <a:alpha val="40000"/>
              </a:schemeClr>
            </a:glo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t>步骤</a:t>
            </a:r>
            <a:r>
              <a:rPr lang="en-US" altLang="zh-CN" b="1" dirty="0"/>
              <a:t>8</a:t>
            </a:r>
            <a:endParaRPr lang="zh-CN" altLang="en-US" b="1" dirty="0"/>
          </a:p>
        </p:txBody>
      </p:sp>
      <p:sp>
        <p:nvSpPr>
          <p:cNvPr id="3" name="单圆角矩形 2"/>
          <p:cNvSpPr/>
          <p:nvPr/>
        </p:nvSpPr>
        <p:spPr>
          <a:xfrm>
            <a:off x="1537856" y="762000"/>
            <a:ext cx="9795162" cy="992981"/>
          </a:xfrm>
          <a:prstGeom prst="round1Rect">
            <a:avLst/>
          </a:prstGeom>
          <a:ln>
            <a:solidFill>
              <a:srgbClr val="7030A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在网页头部标签里建立CSS样式的类ta1，并应用到表格中的单元格或直接应用到文字上均可，具体的CSS样式代码如下：</a:t>
            </a:r>
          </a:p>
        </p:txBody>
      </p:sp>
      <p:sp>
        <p:nvSpPr>
          <p:cNvPr id="5" name="Rectangle 9"/>
          <p:cNvSpPr>
            <a:spLocks noChangeArrowheads="1"/>
          </p:cNvSpPr>
          <p:nvPr/>
        </p:nvSpPr>
        <p:spPr bwMode="auto">
          <a:xfrm>
            <a:off x="1537856" y="2092035"/>
            <a:ext cx="5749635" cy="145472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&lt;style type="text/</a:t>
            </a:r>
            <a:r>
              <a:rPr kumimoji="0" lang="en-US" altLang="zh-CN" sz="2000" b="0" i="0" u="none" strike="noStrike" cap="none" normalizeH="0" baseline="0" dirty="0" err="1">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css</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"&gt;</a:t>
            </a:r>
            <a:endParaRPr kumimoji="0" lang="en-US" altLang="zh-CN"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.ta1 {font-size:14px;font-weight:bold;color:#FFF;}</a:t>
            </a:r>
            <a:endParaRPr kumimoji="0" lang="en-US" altLang="zh-CN"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&lt;/style&gt;</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9" name="对角圆角矩形 8"/>
          <p:cNvSpPr/>
          <p:nvPr/>
        </p:nvSpPr>
        <p:spPr>
          <a:xfrm>
            <a:off x="187255" y="4170218"/>
            <a:ext cx="1163782" cy="526473"/>
          </a:xfrm>
          <a:prstGeom prst="round2DiagRect">
            <a:avLst/>
          </a:prstGeom>
          <a:effectLst>
            <a:glow rad="63500">
              <a:schemeClr val="accent1">
                <a:satMod val="175000"/>
                <a:alpha val="40000"/>
              </a:schemeClr>
            </a:glo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b="1" dirty="0"/>
              <a:t>步骤</a:t>
            </a:r>
            <a:r>
              <a:rPr lang="en-US" altLang="zh-CN" b="1" dirty="0"/>
              <a:t>9</a:t>
            </a:r>
            <a:endParaRPr lang="zh-CN" altLang="en-US" b="1" dirty="0"/>
          </a:p>
        </p:txBody>
      </p:sp>
      <p:sp>
        <p:nvSpPr>
          <p:cNvPr id="10" name="单圆角矩形 9"/>
          <p:cNvSpPr/>
          <p:nvPr/>
        </p:nvSpPr>
        <p:spPr>
          <a:xfrm>
            <a:off x="1537856" y="4170218"/>
            <a:ext cx="9795162" cy="526473"/>
          </a:xfrm>
          <a:prstGeom prst="round1Rect">
            <a:avLst/>
          </a:prstGeom>
          <a:ln>
            <a:solidFill>
              <a:srgbClr val="7030A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保存网页并预览网页效果</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78104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增加或删除行或列</a:t>
            </a: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4" y="1147277"/>
            <a:ext cx="2896902"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增加表格的行或列</a:t>
            </a:r>
          </a:p>
        </p:txBody>
      </p:sp>
      <p:sp>
        <p:nvSpPr>
          <p:cNvPr id="9" name="圆角矩形 8"/>
          <p:cNvSpPr/>
          <p:nvPr/>
        </p:nvSpPr>
        <p:spPr>
          <a:xfrm>
            <a:off x="457200" y="1878818"/>
            <a:ext cx="10709564" cy="1737218"/>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在</a:t>
            </a:r>
            <a:r>
              <a:rPr lang="en-US" altLang="zh-CN" dirty="0">
                <a:solidFill>
                  <a:schemeClr val="tx1"/>
                </a:solidFill>
                <a:latin typeface="微软雅黑" panose="020B0503020204020204" pitchFamily="34" charset="-122"/>
                <a:ea typeface="微软雅黑" panose="020B0503020204020204" pitchFamily="34" charset="-122"/>
              </a:rPr>
              <a:t>Dreamweaver </a:t>
            </a:r>
            <a:r>
              <a:rPr lang="zh-CN" altLang="zh-CN" dirty="0">
                <a:solidFill>
                  <a:schemeClr val="tx1"/>
                </a:solidFill>
                <a:latin typeface="微软雅黑" panose="020B0503020204020204" pitchFamily="34" charset="-122"/>
                <a:ea typeface="微软雅黑" panose="020B0503020204020204" pitchFamily="34" charset="-122"/>
              </a:rPr>
              <a:t>中要在某行的上面或下面添加一行，或者是在某列的左边或右边添加一列，可以将光标定在需要添加行或列的单元格内，点击【插入】面板</a:t>
            </a:r>
            <a:r>
              <a:rPr lang="en-US"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a:t>
            </a:r>
            <a:r>
              <a:rPr lang="zh-CN" altLang="zh-CN" dirty="0">
                <a:solidFill>
                  <a:schemeClr val="tx1"/>
                </a:solidFill>
                <a:latin typeface="微软雅黑" panose="020B0503020204020204" pitchFamily="34" charset="-122"/>
                <a:ea typeface="微软雅黑" panose="020B0503020204020204" pitchFamily="34" charset="-122"/>
              </a:rPr>
              <a:t>【布局】</a:t>
            </a:r>
            <a:r>
              <a:rPr lang="en-US"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a:t>
            </a:r>
            <a:r>
              <a:rPr lang="zh-CN" altLang="zh-CN" dirty="0">
                <a:solidFill>
                  <a:schemeClr val="tx1"/>
                </a:solidFill>
                <a:latin typeface="微软雅黑" panose="020B0503020204020204" pitchFamily="34" charset="-122"/>
                <a:ea typeface="微软雅黑" panose="020B0503020204020204" pitchFamily="34" charset="-122"/>
              </a:rPr>
              <a:t>【标准】模式下的选项中“在上面插入行”、“在下面插入行”、“在左边插入列”和“在右边插入列”</a:t>
            </a:r>
            <a:r>
              <a:rPr lang="zh-CN" altLang="en-US"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选定对应的工具插入行或列。</a:t>
            </a:r>
          </a:p>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也可将光标定在需要添加行或列的单元格内，</a:t>
            </a:r>
            <a:r>
              <a:rPr lang="zh-CN" altLang="en-US" dirty="0">
                <a:solidFill>
                  <a:schemeClr val="tx1"/>
                </a:solidFill>
                <a:latin typeface="微软雅黑" panose="020B0503020204020204" pitchFamily="34" charset="-122"/>
                <a:ea typeface="微软雅黑" panose="020B0503020204020204" pitchFamily="34" charset="-122"/>
              </a:rPr>
              <a:t>单</a:t>
            </a:r>
            <a:r>
              <a:rPr lang="zh-CN" altLang="zh-CN" dirty="0">
                <a:solidFill>
                  <a:schemeClr val="tx1"/>
                </a:solidFill>
                <a:latin typeface="微软雅黑" panose="020B0503020204020204" pitchFamily="34" charset="-122"/>
                <a:ea typeface="微软雅黑" panose="020B0503020204020204" pitchFamily="34" charset="-122"/>
              </a:rPr>
              <a:t>击鼠标右键</a:t>
            </a:r>
            <a:r>
              <a:rPr lang="zh-CN" altLang="en-US"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在【表格】菜单中选择对应操作。</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477922" y="33979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8237" y="3736279"/>
            <a:ext cx="1616234" cy="31281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57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2779" y="3799697"/>
            <a:ext cx="4089111" cy="2986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圆角矩形 1"/>
          <p:cNvSpPr/>
          <p:nvPr/>
        </p:nvSpPr>
        <p:spPr>
          <a:xfrm>
            <a:off x="1565564" y="5943599"/>
            <a:ext cx="1634836" cy="886691"/>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157333" y="3799697"/>
            <a:ext cx="2210811" cy="1335505"/>
          </a:xfrm>
          <a:prstGeom prst="roundRect">
            <a:avLst>
              <a:gd name="adj" fmla="val 4760"/>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029651" y="3736279"/>
            <a:ext cx="1961427" cy="323102"/>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6544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增加或删除行或列</a:t>
            </a: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4" y="1147277"/>
            <a:ext cx="2896902"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删除行或列</a:t>
            </a:r>
          </a:p>
        </p:txBody>
      </p:sp>
      <p:sp>
        <p:nvSpPr>
          <p:cNvPr id="9" name="圆角矩形 8"/>
          <p:cNvSpPr/>
          <p:nvPr/>
        </p:nvSpPr>
        <p:spPr>
          <a:xfrm>
            <a:off x="457200" y="1878818"/>
            <a:ext cx="10709564" cy="975218"/>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在</a:t>
            </a:r>
            <a:r>
              <a:rPr lang="en-US" altLang="zh-CN" dirty="0">
                <a:solidFill>
                  <a:schemeClr val="tx1"/>
                </a:solidFill>
                <a:latin typeface="微软雅黑" panose="020B0503020204020204" pitchFamily="34" charset="-122"/>
                <a:ea typeface="微软雅黑" panose="020B0503020204020204" pitchFamily="34" charset="-122"/>
              </a:rPr>
              <a:t>Dreamweaver </a:t>
            </a:r>
            <a:r>
              <a:rPr lang="zh-CN" altLang="zh-CN" dirty="0">
                <a:solidFill>
                  <a:schemeClr val="tx1"/>
                </a:solidFill>
                <a:latin typeface="微软雅黑" panose="020B0503020204020204" pitchFamily="34" charset="-122"/>
                <a:ea typeface="微软雅黑" panose="020B0503020204020204" pitchFamily="34" charset="-122"/>
              </a:rPr>
              <a:t>中想要删除表格中的某行或某列的操作，只要将光标放置在需删除的行或列中的任意一个单元格内，点击鼠标右键</a:t>
            </a:r>
            <a:r>
              <a:rPr lang="zh-CN" altLang="en-US"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在【表格】菜单中选择【删除行】或【删除列】。</a:t>
            </a: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477922" y="33979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457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564" y="3103976"/>
            <a:ext cx="4089111" cy="298630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圆角矩形 15"/>
          <p:cNvSpPr/>
          <p:nvPr/>
        </p:nvSpPr>
        <p:spPr>
          <a:xfrm>
            <a:off x="5896118" y="4433455"/>
            <a:ext cx="2210811" cy="1656828"/>
          </a:xfrm>
          <a:prstGeom prst="roundRect">
            <a:avLst>
              <a:gd name="adj" fmla="val 476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3768436" y="3040558"/>
            <a:ext cx="1961427" cy="32310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15867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增加或删除行或列</a:t>
            </a: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4" y="1147277"/>
            <a:ext cx="2896902"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表格的嵌套</a:t>
            </a:r>
          </a:p>
        </p:txBody>
      </p:sp>
      <p:sp>
        <p:nvSpPr>
          <p:cNvPr id="9" name="圆角矩形 8"/>
          <p:cNvSpPr/>
          <p:nvPr/>
        </p:nvSpPr>
        <p:spPr>
          <a:xfrm>
            <a:off x="457200" y="1878818"/>
            <a:ext cx="10709564" cy="989073"/>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b="1" dirty="0">
                <a:solidFill>
                  <a:schemeClr val="tx1"/>
                </a:solidFill>
                <a:latin typeface="微软雅黑" panose="020B0503020204020204" pitchFamily="34" charset="-122"/>
                <a:ea typeface="微软雅黑" panose="020B0503020204020204" pitchFamily="34" charset="-122"/>
              </a:rPr>
              <a:t>嵌套表格：</a:t>
            </a:r>
            <a:r>
              <a:rPr lang="zh-CN" altLang="zh-CN" dirty="0">
                <a:solidFill>
                  <a:schemeClr val="tx1"/>
                </a:solidFill>
                <a:latin typeface="微软雅黑" panose="020B0503020204020204" pitchFamily="34" charset="-122"/>
                <a:ea typeface="微软雅黑" panose="020B0503020204020204" pitchFamily="34" charset="-122"/>
              </a:rPr>
              <a:t>就是在一个大的表格中，再嵌进去一个或多个表格，嵌套表格也就是插入到表格单元格中的表格。表格的嵌套是表格的重要功能之一，常常采用表格布局网页时，嵌套表格是必不可少的</a:t>
            </a:r>
            <a:r>
              <a:rPr lang="zh-CN" altLang="en-US" dirty="0">
                <a:solidFill>
                  <a:schemeClr val="tx1"/>
                </a:solidFill>
                <a:latin typeface="微软雅黑" panose="020B0503020204020204" pitchFamily="34" charset="-122"/>
                <a:ea typeface="微软雅黑" panose="020B0503020204020204" pitchFamily="34" charset="-122"/>
              </a:rPr>
              <a:t>。</a:t>
            </a:r>
            <a:endParaRPr lang="zh-CN" altLang="zh-CN" dirty="0">
              <a:solidFill>
                <a:schemeClr val="tx1"/>
              </a:solidFill>
              <a:latin typeface="微软雅黑" panose="020B0503020204020204" pitchFamily="34" charset="-122"/>
              <a:ea typeface="微软雅黑" panose="020B0503020204020204" pitchFamily="34" charset="-122"/>
            </a:endParaRP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477922" y="33979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5602" name="图片 1"/>
          <p:cNvPicPr>
            <a:picLocks noChangeAspect="1" noChangeArrowheads="1"/>
          </p:cNvPicPr>
          <p:nvPr/>
        </p:nvPicPr>
        <p:blipFill>
          <a:blip r:embed="rId2">
            <a:extLst>
              <a:ext uri="{28A0092B-C50C-407E-A947-70E740481C1C}">
                <a14:useLocalDpi xmlns:a14="http://schemas.microsoft.com/office/drawing/2010/main" val="0"/>
              </a:ext>
            </a:extLst>
          </a:blip>
          <a:srcRect b="5301"/>
          <a:stretch>
            <a:fillRect/>
          </a:stretch>
        </p:blipFill>
        <p:spPr bwMode="auto">
          <a:xfrm>
            <a:off x="2097185" y="2996272"/>
            <a:ext cx="7429594" cy="315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51265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课堂练习：菜单模块</a:t>
            </a: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477922" y="33979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50213" y="1507213"/>
            <a:ext cx="6123709" cy="2316642"/>
          </a:xfrm>
          <a:prstGeom prst="rect">
            <a:avLst/>
          </a:prstGeom>
        </p:spPr>
        <p:txBody>
          <a:bodyPr wrap="square">
            <a:spAutoFit/>
          </a:bodyPr>
          <a:lstStyle/>
          <a:p>
            <a:pPr marL="269240" indent="127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实践目标：</a:t>
            </a:r>
          </a:p>
          <a:p>
            <a:pPr marL="342900" lvl="0" indent="-342900" algn="just">
              <a:lnSpc>
                <a:spcPct val="150000"/>
              </a:lnSpc>
              <a:spcAft>
                <a:spcPts val="0"/>
              </a:spcAft>
              <a:buFont typeface="Wingdings" panose="05000000000000000000" pitchFamily="2" charset="2"/>
              <a:buChar char=""/>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嵌套表格；</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表格的背景颜色的设置；</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p>
          <a:p>
            <a:pPr marL="342900" lvl="0" indent="-342900" algn="just">
              <a:lnSpc>
                <a:spcPct val="150000"/>
              </a:lnSpc>
              <a:spcAft>
                <a:spcPts val="0"/>
              </a:spcAft>
              <a:buFont typeface="Wingdings" panose="05000000000000000000" pitchFamily="2" charset="2"/>
              <a:buChar char=""/>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样式的设置。</a:t>
            </a:r>
            <a:endParaRPr lang="zh-CN" altLang="en-US" sz="2400" dirty="0">
              <a:latin typeface="微软雅黑" panose="020B0503020204020204" pitchFamily="34" charset="-122"/>
              <a:ea typeface="微软雅黑" panose="020B0503020204020204" pitchFamily="34" charset="-122"/>
            </a:endParaRPr>
          </a:p>
        </p:txBody>
      </p:sp>
      <p:pic>
        <p:nvPicPr>
          <p:cNvPr id="2662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3830" y="1741538"/>
            <a:ext cx="7354459" cy="3199967"/>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290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zh-CN" b="1" kern="100" dirty="0">
                <a:effectLst>
                  <a:outerShdw blurRad="38100" dist="38100" dir="2700000" algn="tl">
                    <a:srgbClr val="000000">
                      <a:alpha val="43137"/>
                    </a:srgbClr>
                  </a:outerShdw>
                </a:effectLst>
                <a:cs typeface="Times New Roman" panose="02020603050405020304" pitchFamily="18" charset="0"/>
              </a:rPr>
              <a:t>准备知识：网页的布局方式</a:t>
            </a:r>
            <a:r>
              <a:rPr lang="en-US" altLang="zh-CN" b="1" kern="100" dirty="0">
                <a:effectLst>
                  <a:outerShdw blurRad="38100" dist="38100" dir="2700000" algn="tl">
                    <a:srgbClr val="000000">
                      <a:alpha val="43137"/>
                    </a:srgbClr>
                  </a:outerShdw>
                </a:effectLst>
                <a:cs typeface="Times New Roman" panose="02020603050405020304" pitchFamily="18" charset="0"/>
              </a:rPr>
              <a:t>-</a:t>
            </a:r>
            <a:r>
              <a:rPr lang="zh-CN" altLang="zh-CN" b="1" kern="100" dirty="0">
                <a:effectLst>
                  <a:outerShdw blurRad="38100" dist="38100" dir="2700000" algn="tl">
                    <a:srgbClr val="000000">
                      <a:alpha val="43137"/>
                    </a:srgbClr>
                  </a:outerShdw>
                </a:effectLst>
                <a:cs typeface="Times New Roman" panose="02020603050405020304" pitchFamily="18" charset="0"/>
              </a:rPr>
              <a:t>表格</a:t>
            </a:r>
            <a:endParaRPr lang="zh-CN" altLang="en-US" b="1" kern="100" dirty="0">
              <a:effectLst>
                <a:outerShdw blurRad="38100" dist="38100" dir="2700000" algn="tl">
                  <a:srgbClr val="000000">
                    <a:alpha val="43137"/>
                  </a:srgbClr>
                </a:outerShdw>
              </a:effectLst>
              <a:cs typeface="Times New Roman" panose="02020603050405020304" pitchFamily="18" charset="0"/>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4.2</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743074" y="1252401"/>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表格</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4.2.1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743074" y="2130203"/>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00" cap="none" spc="0" normalizeH="0" baseline="0" noProof="0" dirty="0">
                  <a:ln>
                    <a:noFill/>
                  </a:ln>
                  <a:solidFill>
                    <a:prstClr val="white"/>
                  </a:solidFill>
                  <a:effectLst/>
                  <a:uLnTx/>
                  <a:uFillTx/>
                  <a:latin typeface="微软雅黑" pitchFamily="34" charset="-122"/>
                  <a:ea typeface="微软雅黑" pitchFamily="34" charset="-122"/>
                  <a:cs typeface="Times New Roman" panose="02020603050405020304" pitchFamily="18" charset="0"/>
                </a:rPr>
                <a:t>课堂练习：下载图片的表格</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4.2.2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0" name="组合 39">
            <a:extLst>
              <a:ext uri="{FF2B5EF4-FFF2-40B4-BE49-F238E27FC236}">
                <a16:creationId xmlns:a16="http://schemas.microsoft.com/office/drawing/2014/main" id="{A034F632-F7DA-40DC-A6BF-1FA9C1672283}"/>
              </a:ext>
            </a:extLst>
          </p:cNvPr>
          <p:cNvGrpSpPr/>
          <p:nvPr/>
        </p:nvGrpSpPr>
        <p:grpSpPr>
          <a:xfrm>
            <a:off x="1743074" y="3008005"/>
            <a:ext cx="6815986" cy="622922"/>
            <a:chOff x="1786476" y="1206533"/>
            <a:chExt cx="6815986" cy="622922"/>
          </a:xfrm>
        </p:grpSpPr>
        <p:sp>
          <p:nvSpPr>
            <p:cNvPr id="41" name="平行四边形 40">
              <a:extLst>
                <a:ext uri="{FF2B5EF4-FFF2-40B4-BE49-F238E27FC236}">
                  <a16:creationId xmlns:a16="http://schemas.microsoft.com/office/drawing/2014/main" id="{F064E946-B5DD-40EB-A9B1-56782692E83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单元格的合并与拆分</a:t>
              </a:r>
            </a:p>
          </p:txBody>
        </p:sp>
        <p:cxnSp>
          <p:nvCxnSpPr>
            <p:cNvPr id="42" name="直接箭头连接符 41">
              <a:extLst>
                <a:ext uri="{FF2B5EF4-FFF2-40B4-BE49-F238E27FC236}">
                  <a16:creationId xmlns:a16="http://schemas.microsoft.com/office/drawing/2014/main" id="{AAD40E52-0B2F-4D42-9C2E-581961BE6064}"/>
                </a:ext>
              </a:extLst>
            </p:cNvPr>
            <p:cNvCxnSpPr>
              <a:cxnSpLocks/>
              <a:stCxn id="4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C4862EA3-1533-46AB-A699-8BCD822734E9}"/>
                </a:ext>
              </a:extLst>
            </p:cNvPr>
            <p:cNvGrpSpPr/>
            <p:nvPr/>
          </p:nvGrpSpPr>
          <p:grpSpPr>
            <a:xfrm>
              <a:off x="1786476" y="1206533"/>
              <a:ext cx="880872" cy="622922"/>
              <a:chOff x="1786476" y="1206533"/>
              <a:chExt cx="880872" cy="622922"/>
            </a:xfrm>
          </p:grpSpPr>
          <p:sp>
            <p:nvSpPr>
              <p:cNvPr id="44" name="椭圆 43">
                <a:extLst>
                  <a:ext uri="{FF2B5EF4-FFF2-40B4-BE49-F238E27FC236}">
                    <a16:creationId xmlns:a16="http://schemas.microsoft.com/office/drawing/2014/main" id="{520CCF06-96C6-44B3-BF27-FE29A2BA72B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a:extLst>
                  <a:ext uri="{FF2B5EF4-FFF2-40B4-BE49-F238E27FC236}">
                    <a16:creationId xmlns:a16="http://schemas.microsoft.com/office/drawing/2014/main" id="{5529F287-DCD0-41C2-A00B-06D4FD280A6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4.2.3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6" name="组合 45">
            <a:extLst>
              <a:ext uri="{FF2B5EF4-FFF2-40B4-BE49-F238E27FC236}">
                <a16:creationId xmlns:a16="http://schemas.microsoft.com/office/drawing/2014/main" id="{75DE32CB-DD07-4C1A-BF2F-BFFE9B8B28F8}"/>
              </a:ext>
            </a:extLst>
          </p:cNvPr>
          <p:cNvGrpSpPr/>
          <p:nvPr/>
        </p:nvGrpSpPr>
        <p:grpSpPr>
          <a:xfrm>
            <a:off x="1743074" y="3885807"/>
            <a:ext cx="6815986" cy="622922"/>
            <a:chOff x="1786476" y="1206533"/>
            <a:chExt cx="6815986" cy="622922"/>
          </a:xfrm>
        </p:grpSpPr>
        <p:sp>
          <p:nvSpPr>
            <p:cNvPr id="47" name="平行四边形 46">
              <a:extLst>
                <a:ext uri="{FF2B5EF4-FFF2-40B4-BE49-F238E27FC236}">
                  <a16:creationId xmlns:a16="http://schemas.microsoft.com/office/drawing/2014/main" id="{1C7A7D98-7CEB-41C6-B59B-1062C6E2B2D6}"/>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00" cap="none" spc="0" normalizeH="0" baseline="0" noProof="0" dirty="0">
                  <a:ln>
                    <a:noFill/>
                  </a:ln>
                  <a:solidFill>
                    <a:prstClr val="white"/>
                  </a:solidFill>
                  <a:effectLst/>
                  <a:uLnTx/>
                  <a:uFillTx/>
                  <a:latin typeface="微软雅黑" pitchFamily="34" charset="-122"/>
                  <a:ea typeface="微软雅黑" pitchFamily="34" charset="-122"/>
                  <a:cs typeface="Times New Roman" panose="02020603050405020304" pitchFamily="18" charset="0"/>
                </a:rPr>
                <a:t>课堂练习：推荐模块制作</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48" name="直接箭头连接符 47">
              <a:extLst>
                <a:ext uri="{FF2B5EF4-FFF2-40B4-BE49-F238E27FC236}">
                  <a16:creationId xmlns:a16="http://schemas.microsoft.com/office/drawing/2014/main" id="{19F1EA98-FB0F-4332-AB3D-FE7DB34FE09C}"/>
                </a:ext>
              </a:extLst>
            </p:cNvPr>
            <p:cNvCxnSpPr>
              <a:cxnSpLocks/>
              <a:stCxn id="5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2D71F661-44DB-4E1C-9525-8D4F8647B84C}"/>
                </a:ext>
              </a:extLst>
            </p:cNvPr>
            <p:cNvGrpSpPr/>
            <p:nvPr/>
          </p:nvGrpSpPr>
          <p:grpSpPr>
            <a:xfrm>
              <a:off x="1786476" y="1206533"/>
              <a:ext cx="880872" cy="622922"/>
              <a:chOff x="1786476" y="1206533"/>
              <a:chExt cx="880872" cy="622922"/>
            </a:xfrm>
          </p:grpSpPr>
          <p:sp>
            <p:nvSpPr>
              <p:cNvPr id="50" name="椭圆 49">
                <a:extLst>
                  <a:ext uri="{FF2B5EF4-FFF2-40B4-BE49-F238E27FC236}">
                    <a16:creationId xmlns:a16="http://schemas.microsoft.com/office/drawing/2014/main" id="{381EB849-C48A-4482-BA08-3B23CEAECC2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endParaRPr>
              </a:p>
            </p:txBody>
          </p:sp>
          <p:sp>
            <p:nvSpPr>
              <p:cNvPr id="51" name="文本框 50">
                <a:extLst>
                  <a:ext uri="{FF2B5EF4-FFF2-40B4-BE49-F238E27FC236}">
                    <a16:creationId xmlns:a16="http://schemas.microsoft.com/office/drawing/2014/main" id="{FDA29D52-3000-4F95-8E42-C43BF1D4122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4.2.4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grpSp>
      </p:grpSp>
      <p:grpSp>
        <p:nvGrpSpPr>
          <p:cNvPr id="30" name="组合 29">
            <a:extLst>
              <a:ext uri="{FF2B5EF4-FFF2-40B4-BE49-F238E27FC236}">
                <a16:creationId xmlns:a16="http://schemas.microsoft.com/office/drawing/2014/main" id="{75DE32CB-DD07-4C1A-BF2F-BFFE9B8B28F8}"/>
              </a:ext>
            </a:extLst>
          </p:cNvPr>
          <p:cNvGrpSpPr/>
          <p:nvPr/>
        </p:nvGrpSpPr>
        <p:grpSpPr>
          <a:xfrm>
            <a:off x="1743074" y="5641410"/>
            <a:ext cx="6815986" cy="622922"/>
            <a:chOff x="1786476" y="1206533"/>
            <a:chExt cx="6815986" cy="622922"/>
          </a:xfrm>
        </p:grpSpPr>
        <p:sp>
          <p:nvSpPr>
            <p:cNvPr id="31" name="平行四边形 30">
              <a:extLst>
                <a:ext uri="{FF2B5EF4-FFF2-40B4-BE49-F238E27FC236}">
                  <a16:creationId xmlns:a16="http://schemas.microsoft.com/office/drawing/2014/main" id="{1C7A7D98-7CEB-41C6-B59B-1062C6E2B2D6}"/>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kern="100" dirty="0">
                  <a:solidFill>
                    <a:prstClr val="white"/>
                  </a:solidFill>
                  <a:latin typeface="微软雅黑" pitchFamily="34" charset="-122"/>
                  <a:ea typeface="微软雅黑" pitchFamily="34" charset="-122"/>
                  <a:cs typeface="Times New Roman" panose="02020603050405020304" pitchFamily="18" charset="0"/>
                </a:rPr>
                <a:t>课堂练习：菜单模块</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32" name="直接箭头连接符 31">
              <a:extLst>
                <a:ext uri="{FF2B5EF4-FFF2-40B4-BE49-F238E27FC236}">
                  <a16:creationId xmlns:a16="http://schemas.microsoft.com/office/drawing/2014/main" id="{19F1EA98-FB0F-4332-AB3D-FE7DB34FE09C}"/>
                </a:ext>
              </a:extLst>
            </p:cNvPr>
            <p:cNvCxnSpPr>
              <a:cxnSpLocks/>
              <a:stCxn id="53"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2D71F661-44DB-4E1C-9525-8D4F8647B84C}"/>
                </a:ext>
              </a:extLst>
            </p:cNvPr>
            <p:cNvGrpSpPr/>
            <p:nvPr/>
          </p:nvGrpSpPr>
          <p:grpSpPr>
            <a:xfrm>
              <a:off x="1786476" y="1206533"/>
              <a:ext cx="880872" cy="622922"/>
              <a:chOff x="1786476" y="1206533"/>
              <a:chExt cx="880872" cy="622922"/>
            </a:xfrm>
          </p:grpSpPr>
          <p:sp>
            <p:nvSpPr>
              <p:cNvPr id="52" name="椭圆 51">
                <a:extLst>
                  <a:ext uri="{FF2B5EF4-FFF2-40B4-BE49-F238E27FC236}">
                    <a16:creationId xmlns:a16="http://schemas.microsoft.com/office/drawing/2014/main" id="{381EB849-C48A-4482-BA08-3B23CEAECC2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endParaRPr>
              </a:p>
            </p:txBody>
          </p:sp>
          <p:sp>
            <p:nvSpPr>
              <p:cNvPr id="53" name="文本框 52">
                <a:extLst>
                  <a:ext uri="{FF2B5EF4-FFF2-40B4-BE49-F238E27FC236}">
                    <a16:creationId xmlns:a16="http://schemas.microsoft.com/office/drawing/2014/main" id="{FDA29D52-3000-4F95-8E42-C43BF1D4122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4.2.6</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grpSp>
      </p:grpSp>
      <p:grpSp>
        <p:nvGrpSpPr>
          <p:cNvPr id="54" name="组合 53">
            <a:extLst>
              <a:ext uri="{FF2B5EF4-FFF2-40B4-BE49-F238E27FC236}">
                <a16:creationId xmlns:a16="http://schemas.microsoft.com/office/drawing/2014/main" id="{75DE32CB-DD07-4C1A-BF2F-BFFE9B8B28F8}"/>
              </a:ext>
            </a:extLst>
          </p:cNvPr>
          <p:cNvGrpSpPr/>
          <p:nvPr/>
        </p:nvGrpSpPr>
        <p:grpSpPr>
          <a:xfrm>
            <a:off x="1743074" y="4763609"/>
            <a:ext cx="6815986" cy="622922"/>
            <a:chOff x="1786476" y="1206533"/>
            <a:chExt cx="6815986" cy="622922"/>
          </a:xfrm>
        </p:grpSpPr>
        <p:sp>
          <p:nvSpPr>
            <p:cNvPr id="55" name="平行四边形 54">
              <a:extLst>
                <a:ext uri="{FF2B5EF4-FFF2-40B4-BE49-F238E27FC236}">
                  <a16:creationId xmlns:a16="http://schemas.microsoft.com/office/drawing/2014/main" id="{1C7A7D98-7CEB-41C6-B59B-1062C6E2B2D6}"/>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00" cap="none" spc="0" normalizeH="0" baseline="0" noProof="0" dirty="0">
                  <a:ln>
                    <a:noFill/>
                  </a:ln>
                  <a:solidFill>
                    <a:prstClr val="white"/>
                  </a:solidFill>
                  <a:effectLst/>
                  <a:uLnTx/>
                  <a:uFillTx/>
                  <a:latin typeface="微软雅黑" pitchFamily="34" charset="-122"/>
                  <a:ea typeface="微软雅黑" pitchFamily="34" charset="-122"/>
                  <a:cs typeface="Times New Roman" panose="02020603050405020304" pitchFamily="18" charset="0"/>
                </a:rPr>
                <a:t>增加或删除行或列</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56" name="直接箭头连接符 55">
              <a:extLst>
                <a:ext uri="{FF2B5EF4-FFF2-40B4-BE49-F238E27FC236}">
                  <a16:creationId xmlns:a16="http://schemas.microsoft.com/office/drawing/2014/main" id="{19F1EA98-FB0F-4332-AB3D-FE7DB34FE09C}"/>
                </a:ext>
              </a:extLst>
            </p:cNvPr>
            <p:cNvCxnSpPr>
              <a:cxnSpLocks/>
              <a:stCxn id="5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a16="http://schemas.microsoft.com/office/drawing/2014/main" id="{2D71F661-44DB-4E1C-9525-8D4F8647B84C}"/>
                </a:ext>
              </a:extLst>
            </p:cNvPr>
            <p:cNvGrpSpPr/>
            <p:nvPr/>
          </p:nvGrpSpPr>
          <p:grpSpPr>
            <a:xfrm>
              <a:off x="1786476" y="1206533"/>
              <a:ext cx="880872" cy="622922"/>
              <a:chOff x="1786476" y="1206533"/>
              <a:chExt cx="880872" cy="622922"/>
            </a:xfrm>
          </p:grpSpPr>
          <p:sp>
            <p:nvSpPr>
              <p:cNvPr id="58" name="椭圆 57">
                <a:extLst>
                  <a:ext uri="{FF2B5EF4-FFF2-40B4-BE49-F238E27FC236}">
                    <a16:creationId xmlns:a16="http://schemas.microsoft.com/office/drawing/2014/main" id="{381EB849-C48A-4482-BA08-3B23CEAECC2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endParaRPr>
              </a:p>
            </p:txBody>
          </p:sp>
          <p:sp>
            <p:nvSpPr>
              <p:cNvPr id="59" name="文本框 58">
                <a:extLst>
                  <a:ext uri="{FF2B5EF4-FFF2-40B4-BE49-F238E27FC236}">
                    <a16:creationId xmlns:a16="http://schemas.microsoft.com/office/drawing/2014/main" id="{FDA29D52-3000-4F95-8E42-C43BF1D4122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4.2.5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2798733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87255" y="762000"/>
            <a:ext cx="1163782" cy="526473"/>
          </a:xfrm>
          <a:prstGeom prst="round2Diag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步骤</a:t>
            </a:r>
            <a:r>
              <a:rPr lang="en-US" altLang="zh-CN" b="1" dirty="0"/>
              <a:t>1</a:t>
            </a:r>
            <a:endParaRPr lang="zh-CN" altLang="en-US" b="1" dirty="0"/>
          </a:p>
        </p:txBody>
      </p:sp>
      <p:sp>
        <p:nvSpPr>
          <p:cNvPr id="3" name="单圆角矩形 2"/>
          <p:cNvSpPr/>
          <p:nvPr/>
        </p:nvSpPr>
        <p:spPr>
          <a:xfrm>
            <a:off x="1537856" y="761999"/>
            <a:ext cx="9836726" cy="1302327"/>
          </a:xfrm>
          <a:prstGeom prst="round1Rect">
            <a:avLst/>
          </a:prstGeom>
          <a:ln>
            <a:solidFill>
              <a:schemeClr val="accent2"/>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DW</a:t>
            </a:r>
            <a:r>
              <a:rPr lang="zh-CN" altLang="zh-CN" dirty="0">
                <a:latin typeface="微软雅黑" panose="020B0503020204020204" pitchFamily="34" charset="-122"/>
                <a:ea typeface="微软雅黑" panose="020B0503020204020204" pitchFamily="34" charset="-122"/>
              </a:rPr>
              <a:t>中建立站点，新建文件夹网页文件，并保存为</a:t>
            </a:r>
            <a:r>
              <a:rPr lang="en-US" altLang="zh-CN" dirty="0">
                <a:latin typeface="微软雅黑" panose="020B0503020204020204" pitchFamily="34" charset="-122"/>
                <a:ea typeface="微软雅黑" panose="020B0503020204020204" pitchFamily="34" charset="-122"/>
              </a:rPr>
              <a:t>table2.html</a:t>
            </a:r>
            <a:r>
              <a:rPr lang="zh-CN" altLang="zh-CN" dirty="0">
                <a:latin typeface="微软雅黑" panose="020B0503020204020204" pitchFamily="34" charset="-122"/>
                <a:ea typeface="微软雅黑" panose="020B0503020204020204" pitchFamily="34" charset="-122"/>
              </a:rPr>
              <a:t>，新建样式表文件保存名为</a:t>
            </a:r>
            <a:r>
              <a:rPr lang="en-US" altLang="zh-CN" dirty="0">
                <a:latin typeface="微软雅黑" panose="020B0503020204020204" pitchFamily="34" charset="-122"/>
                <a:ea typeface="微软雅黑" panose="020B0503020204020204" pitchFamily="34" charset="-122"/>
              </a:rPr>
              <a:t>style.css</a:t>
            </a:r>
            <a:r>
              <a:rPr lang="zh-CN" altLang="zh-CN" dirty="0">
                <a:latin typeface="微软雅黑" panose="020B0503020204020204" pitchFamily="34" charset="-122"/>
                <a:ea typeface="微软雅黑" panose="020B0503020204020204" pitchFamily="34" charset="-122"/>
              </a:rPr>
              <a:t>，点击【</a:t>
            </a:r>
            <a:r>
              <a:rPr lang="en-US" altLang="zh-CN" dirty="0">
                <a:latin typeface="微软雅黑" panose="020B0503020204020204" pitchFamily="34" charset="-122"/>
                <a:ea typeface="微软雅黑" panose="020B0503020204020204" pitchFamily="34" charset="-122"/>
              </a:rPr>
              <a:t>CSS</a:t>
            </a:r>
            <a:r>
              <a:rPr lang="zh-CN" altLang="zh-CN" dirty="0">
                <a:latin typeface="微软雅黑" panose="020B0503020204020204" pitchFamily="34" charset="-122"/>
                <a:ea typeface="微软雅黑" panose="020B0503020204020204" pitchFamily="34" charset="-122"/>
              </a:rPr>
              <a:t>样式】面板的【附加样式表】，打开【链接外部样式表】对话框，选择【浏览】按钮，选中</a:t>
            </a:r>
            <a:r>
              <a:rPr lang="en-US" altLang="zh-CN" dirty="0">
                <a:latin typeface="微软雅黑" panose="020B0503020204020204" pitchFamily="34" charset="-122"/>
                <a:ea typeface="微软雅黑" panose="020B0503020204020204" pitchFamily="34" charset="-122"/>
              </a:rPr>
              <a:t>style.css</a:t>
            </a:r>
            <a:r>
              <a:rPr lang="zh-CN" altLang="zh-CN" dirty="0">
                <a:latin typeface="微软雅黑" panose="020B0503020204020204" pitchFamily="34" charset="-122"/>
                <a:ea typeface="微软雅黑" panose="020B0503020204020204" pitchFamily="34" charset="-122"/>
              </a:rPr>
              <a:t>，按确定结束，将样式表文件</a:t>
            </a:r>
            <a:r>
              <a:rPr lang="en-US" altLang="zh-CN" dirty="0">
                <a:latin typeface="微软雅黑" panose="020B0503020204020204" pitchFamily="34" charset="-122"/>
                <a:ea typeface="微软雅黑" panose="020B0503020204020204" pitchFamily="34" charset="-122"/>
              </a:rPr>
              <a:t>style.css</a:t>
            </a:r>
            <a:r>
              <a:rPr lang="zh-CN" altLang="zh-CN" dirty="0">
                <a:latin typeface="微软雅黑" panose="020B0503020204020204" pitchFamily="34" charset="-122"/>
                <a:ea typeface="微软雅黑" panose="020B0503020204020204" pitchFamily="34" charset="-122"/>
              </a:rPr>
              <a:t>链接到</a:t>
            </a:r>
            <a:r>
              <a:rPr lang="en-US" altLang="zh-CN" dirty="0">
                <a:latin typeface="微软雅黑" panose="020B0503020204020204" pitchFamily="34" charset="-122"/>
                <a:ea typeface="微软雅黑" panose="020B0503020204020204" pitchFamily="34" charset="-122"/>
              </a:rPr>
              <a:t>table2.html </a:t>
            </a:r>
            <a:r>
              <a:rPr lang="zh-CN" altLang="zh-CN" dirty="0">
                <a:latin typeface="微软雅黑" panose="020B0503020204020204" pitchFamily="34" charset="-122"/>
                <a:ea typeface="微软雅黑" panose="020B0503020204020204" pitchFamily="34" charset="-122"/>
              </a:rPr>
              <a:t>。</a:t>
            </a:r>
          </a:p>
        </p:txBody>
      </p:sp>
      <p:sp>
        <p:nvSpPr>
          <p:cNvPr id="4" name="对角圆角矩形 3"/>
          <p:cNvSpPr/>
          <p:nvPr/>
        </p:nvSpPr>
        <p:spPr>
          <a:xfrm>
            <a:off x="187255" y="2412279"/>
            <a:ext cx="1163782" cy="526473"/>
          </a:xfrm>
          <a:prstGeom prst="round2Diag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步骤</a:t>
            </a:r>
            <a:r>
              <a:rPr lang="en-US" altLang="zh-CN" b="1" dirty="0"/>
              <a:t>2</a:t>
            </a:r>
            <a:endParaRPr lang="zh-CN" altLang="en-US" b="1" dirty="0"/>
          </a:p>
        </p:txBody>
      </p:sp>
      <p:sp>
        <p:nvSpPr>
          <p:cNvPr id="5" name="单圆角矩形 4"/>
          <p:cNvSpPr/>
          <p:nvPr/>
        </p:nvSpPr>
        <p:spPr>
          <a:xfrm>
            <a:off x="1537856" y="2412278"/>
            <a:ext cx="9836726" cy="1302327"/>
          </a:xfrm>
          <a:prstGeom prst="round1Rect">
            <a:avLst/>
          </a:prstGeom>
          <a:ln>
            <a:solidFill>
              <a:schemeClr val="accent2"/>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在页面中创建一个</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行</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列的表格，表格【宽度】为</a:t>
            </a:r>
            <a:r>
              <a:rPr lang="en-US" altLang="zh-CN" dirty="0">
                <a:latin typeface="微软雅黑" panose="020B0503020204020204" pitchFamily="34" charset="-122"/>
                <a:ea typeface="微软雅黑" panose="020B0503020204020204" pitchFamily="34" charset="-122"/>
              </a:rPr>
              <a:t>1060</a:t>
            </a:r>
            <a:r>
              <a:rPr lang="zh-CN" altLang="zh-CN" dirty="0">
                <a:latin typeface="微软雅黑" panose="020B0503020204020204" pitchFamily="34" charset="-122"/>
                <a:ea typeface="微软雅黑" panose="020B0503020204020204" pitchFamily="34" charset="-122"/>
              </a:rPr>
              <a:t>像素，【边框粗细】、【单元格边距】为</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，【单元格间距】值为</a:t>
            </a:r>
            <a:r>
              <a:rPr lang="en-US" altLang="zh-CN" dirty="0">
                <a:latin typeface="微软雅黑" panose="020B0503020204020204" pitchFamily="34" charset="-122"/>
                <a:ea typeface="微软雅黑" panose="020B0503020204020204" pitchFamily="34" charset="-122"/>
              </a:rPr>
              <a:t>10</a:t>
            </a:r>
            <a:r>
              <a:rPr lang="zh-CN" altLang="zh-CN" dirty="0">
                <a:latin typeface="微软雅黑" panose="020B0503020204020204" pitchFamily="34" charset="-122"/>
                <a:ea typeface="微软雅黑" panose="020B0503020204020204" pitchFamily="34" charset="-122"/>
              </a:rPr>
              <a:t>像素（见图</a:t>
            </a:r>
            <a:r>
              <a:rPr lang="en-US" altLang="zh-CN" dirty="0">
                <a:latin typeface="微软雅黑" panose="020B0503020204020204" pitchFamily="34" charset="-122"/>
                <a:ea typeface="微软雅黑" panose="020B0503020204020204" pitchFamily="34" charset="-122"/>
              </a:rPr>
              <a:t>4-2-27</a:t>
            </a:r>
            <a:r>
              <a:rPr lang="zh-CN" altLang="zh-CN" dirty="0">
                <a:latin typeface="微软雅黑" panose="020B0503020204020204" pitchFamily="34" charset="-122"/>
                <a:ea typeface="微软雅黑" panose="020B0503020204020204" pitchFamily="34" charset="-122"/>
              </a:rPr>
              <a:t>），在【代码】视图中设置表格的背景色为</a:t>
            </a:r>
            <a:r>
              <a:rPr lang="en-US" altLang="zh-CN" dirty="0">
                <a:latin typeface="微软雅黑" panose="020B0503020204020204" pitchFamily="34" charset="-122"/>
                <a:ea typeface="微软雅黑" panose="020B0503020204020204" pitchFamily="34" charset="-122"/>
              </a:rPr>
              <a:t>#FFFFFF(</a:t>
            </a:r>
            <a:r>
              <a:rPr lang="zh-CN" altLang="zh-CN" dirty="0">
                <a:latin typeface="微软雅黑" panose="020B0503020204020204" pitchFamily="34" charset="-122"/>
                <a:ea typeface="微软雅黑" panose="020B0503020204020204" pitchFamily="34" charset="-122"/>
              </a:rPr>
              <a:t>白色</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设置第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行</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个单元格的宽度为</a:t>
            </a:r>
            <a:r>
              <a:rPr lang="en-US" altLang="zh-CN" dirty="0">
                <a:latin typeface="微软雅黑" panose="020B0503020204020204" pitchFamily="34" charset="-122"/>
                <a:ea typeface="微软雅黑" panose="020B0503020204020204" pitchFamily="34" charset="-122"/>
              </a:rPr>
              <a:t>200</a:t>
            </a:r>
            <a:r>
              <a:rPr lang="zh-CN" altLang="zh-CN" dirty="0">
                <a:latin typeface="微软雅黑" panose="020B0503020204020204" pitchFamily="34" charset="-122"/>
                <a:ea typeface="微软雅黑" panose="020B0503020204020204" pitchFamily="34" charset="-122"/>
              </a:rPr>
              <a:t>像素。</a:t>
            </a:r>
          </a:p>
        </p:txBody>
      </p:sp>
      <p:pic>
        <p:nvPicPr>
          <p:cNvPr id="28674" name="Picture 72"/>
          <p:cNvPicPr>
            <a:picLocks noChangeAspect="1" noChangeArrowheads="1"/>
          </p:cNvPicPr>
          <p:nvPr/>
        </p:nvPicPr>
        <p:blipFill>
          <a:blip r:embed="rId2">
            <a:extLst>
              <a:ext uri="{28A0092B-C50C-407E-A947-70E740481C1C}">
                <a14:useLocalDpi xmlns:a14="http://schemas.microsoft.com/office/drawing/2010/main" val="0"/>
              </a:ext>
            </a:extLst>
          </a:blip>
          <a:srcRect b="57230"/>
          <a:stretch>
            <a:fillRect/>
          </a:stretch>
        </p:blipFill>
        <p:spPr bwMode="auto">
          <a:xfrm>
            <a:off x="1537856" y="4062557"/>
            <a:ext cx="5216814" cy="24162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0737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87255" y="762000"/>
            <a:ext cx="1163782" cy="526473"/>
          </a:xfrm>
          <a:prstGeom prst="round2Diag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步骤</a:t>
            </a:r>
            <a:r>
              <a:rPr lang="en-US" altLang="zh-CN" b="1" dirty="0"/>
              <a:t>3</a:t>
            </a:r>
            <a:endParaRPr lang="zh-CN" altLang="en-US" b="1" dirty="0"/>
          </a:p>
        </p:txBody>
      </p:sp>
      <p:sp>
        <p:nvSpPr>
          <p:cNvPr id="3" name="单圆角矩形 2"/>
          <p:cNvSpPr/>
          <p:nvPr/>
        </p:nvSpPr>
        <p:spPr>
          <a:xfrm>
            <a:off x="1537856" y="762000"/>
            <a:ext cx="9836726" cy="1316182"/>
          </a:xfrm>
          <a:prstGeom prst="round1Rect">
            <a:avLst/>
          </a:prstGeom>
          <a:ln>
            <a:solidFill>
              <a:schemeClr val="accent2"/>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在第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行第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个单元格内嵌套一个</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行</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列的表格，表格【宽度】为</a:t>
            </a:r>
            <a:r>
              <a:rPr lang="en-US" altLang="zh-CN" dirty="0">
                <a:latin typeface="微软雅黑" panose="020B0503020204020204" pitchFamily="34" charset="-122"/>
                <a:ea typeface="微软雅黑" panose="020B0503020204020204" pitchFamily="34" charset="-122"/>
              </a:rPr>
              <a:t>200</a:t>
            </a:r>
            <a:r>
              <a:rPr lang="zh-CN" altLang="zh-CN" dirty="0">
                <a:latin typeface="微软雅黑" panose="020B0503020204020204" pitchFamily="34" charset="-122"/>
                <a:ea typeface="微软雅黑" panose="020B0503020204020204" pitchFamily="34" charset="-122"/>
              </a:rPr>
              <a:t>像素，【边框粗细】、【单元格边距】为</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，【单元格间距】值为</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像素，并在【代码】视图中设置表格的背景色为</a:t>
            </a:r>
            <a:r>
              <a:rPr lang="en-US" altLang="zh-CN" dirty="0">
                <a:latin typeface="微软雅黑" panose="020B0503020204020204" pitchFamily="34" charset="-122"/>
                <a:ea typeface="微软雅黑" panose="020B0503020204020204" pitchFamily="34" charset="-122"/>
              </a:rPr>
              <a:t>#E8E8E8</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
        <p:nvSpPr>
          <p:cNvPr id="4" name="对角圆角矩形 3"/>
          <p:cNvSpPr/>
          <p:nvPr/>
        </p:nvSpPr>
        <p:spPr>
          <a:xfrm>
            <a:off x="187255" y="2412279"/>
            <a:ext cx="1163782" cy="526473"/>
          </a:xfrm>
          <a:prstGeom prst="round2Diag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步骤</a:t>
            </a:r>
            <a:r>
              <a:rPr lang="en-US" altLang="zh-CN" b="1" dirty="0"/>
              <a:t>4</a:t>
            </a:r>
            <a:endParaRPr lang="zh-CN" altLang="en-US" b="1" dirty="0"/>
          </a:p>
        </p:txBody>
      </p:sp>
      <p:sp>
        <p:nvSpPr>
          <p:cNvPr id="5" name="单圆角矩形 4"/>
          <p:cNvSpPr/>
          <p:nvPr/>
        </p:nvSpPr>
        <p:spPr>
          <a:xfrm>
            <a:off x="1537856" y="2412278"/>
            <a:ext cx="9836726" cy="1245321"/>
          </a:xfrm>
          <a:prstGeom prst="round1Rect">
            <a:avLst/>
          </a:prstGeom>
          <a:ln>
            <a:solidFill>
              <a:schemeClr val="accent2"/>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在第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行第</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个单元格内插入一个</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行</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列的表格，表格【宽度】为</a:t>
            </a:r>
            <a:r>
              <a:rPr lang="en-US" altLang="zh-CN" dirty="0">
                <a:latin typeface="微软雅黑" panose="020B0503020204020204" pitchFamily="34" charset="-122"/>
                <a:ea typeface="微软雅黑" panose="020B0503020204020204" pitchFamily="34" charset="-122"/>
              </a:rPr>
              <a:t>200</a:t>
            </a:r>
            <a:r>
              <a:rPr lang="zh-CN" altLang="zh-CN" dirty="0">
                <a:latin typeface="微软雅黑" panose="020B0503020204020204" pitchFamily="34" charset="-122"/>
                <a:ea typeface="微软雅黑" panose="020B0503020204020204" pitchFamily="34" charset="-122"/>
              </a:rPr>
              <a:t>像素，【边框粗细】、【单元格边距】为</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，【单元格间距】值为</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像素，并在【代码】视图中设置表格的背景色为</a:t>
            </a:r>
            <a:r>
              <a:rPr lang="en-US" altLang="zh-CN" dirty="0">
                <a:latin typeface="微软雅黑" panose="020B0503020204020204" pitchFamily="34" charset="-122"/>
                <a:ea typeface="微软雅黑" panose="020B0503020204020204" pitchFamily="34" charset="-122"/>
              </a:rPr>
              <a:t>#F5F5F5</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pic>
        <p:nvPicPr>
          <p:cNvPr id="296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856" y="3773198"/>
            <a:ext cx="9233767" cy="268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9415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87255" y="762000"/>
            <a:ext cx="1163782" cy="526473"/>
          </a:xfrm>
          <a:prstGeom prst="round2Diag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步骤</a:t>
            </a:r>
            <a:r>
              <a:rPr lang="en-US" altLang="zh-CN" b="1" dirty="0"/>
              <a:t>5</a:t>
            </a:r>
            <a:endParaRPr lang="zh-CN" altLang="en-US" b="1" dirty="0"/>
          </a:p>
        </p:txBody>
      </p:sp>
      <p:sp>
        <p:nvSpPr>
          <p:cNvPr id="3" name="单圆角矩形 2"/>
          <p:cNvSpPr/>
          <p:nvPr/>
        </p:nvSpPr>
        <p:spPr>
          <a:xfrm>
            <a:off x="1537856" y="762000"/>
            <a:ext cx="9836726" cy="969818"/>
          </a:xfrm>
          <a:prstGeom prst="round1Rect">
            <a:avLst/>
          </a:prstGeom>
          <a:ln>
            <a:solidFill>
              <a:schemeClr val="accent2"/>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选中第1行第1个单元格内嵌套的表格，按键盘上的【Ctrl】+【C】两个按键复制表格，在第1行第3个、第5个、第2行的第2格、第4个单元格内按【Ctrl】+【V】粘贴表格</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pic>
        <p:nvPicPr>
          <p:cNvPr id="30722" name="图片 1"/>
          <p:cNvPicPr>
            <a:picLocks noChangeAspect="1" noChangeArrowheads="1"/>
          </p:cNvPicPr>
          <p:nvPr/>
        </p:nvPicPr>
        <p:blipFill>
          <a:blip r:embed="rId2">
            <a:extLst>
              <a:ext uri="{28A0092B-C50C-407E-A947-70E740481C1C}">
                <a14:useLocalDpi xmlns:a14="http://schemas.microsoft.com/office/drawing/2010/main" val="0"/>
              </a:ext>
            </a:extLst>
          </a:blip>
          <a:srcRect r="3497" b="5569"/>
          <a:stretch>
            <a:fillRect/>
          </a:stretch>
        </p:blipFill>
        <p:spPr bwMode="auto">
          <a:xfrm>
            <a:off x="1537856" y="2013672"/>
            <a:ext cx="9638001" cy="295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42796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87255" y="762000"/>
            <a:ext cx="1163782" cy="526473"/>
          </a:xfrm>
          <a:prstGeom prst="round2Diag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步骤</a:t>
            </a:r>
            <a:r>
              <a:rPr lang="en-US" altLang="zh-CN" b="1" dirty="0"/>
              <a:t>6</a:t>
            </a:r>
            <a:endParaRPr lang="zh-CN" altLang="en-US" b="1" dirty="0"/>
          </a:p>
        </p:txBody>
      </p:sp>
      <p:sp>
        <p:nvSpPr>
          <p:cNvPr id="3" name="单圆角矩形 2"/>
          <p:cNvSpPr/>
          <p:nvPr/>
        </p:nvSpPr>
        <p:spPr>
          <a:xfrm>
            <a:off x="1537856" y="762000"/>
            <a:ext cx="9836726" cy="997527"/>
          </a:xfrm>
          <a:prstGeom prst="round1Rect">
            <a:avLst/>
          </a:prstGeom>
          <a:ln>
            <a:solidFill>
              <a:schemeClr val="accent2"/>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选中第1行第2个单元格内嵌套的表格，按键盘上的【Ctrl】+【C】两个按键复制表格，在第1行第4个、第2行的第1个、第3个、第5个单元格内按【Ctrl】+【V】粘贴表格</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pic>
        <p:nvPicPr>
          <p:cNvPr id="31746" name="图片 1"/>
          <p:cNvPicPr>
            <a:picLocks noChangeAspect="1" noChangeArrowheads="1"/>
          </p:cNvPicPr>
          <p:nvPr/>
        </p:nvPicPr>
        <p:blipFill>
          <a:blip r:embed="rId2">
            <a:extLst>
              <a:ext uri="{28A0092B-C50C-407E-A947-70E740481C1C}">
                <a14:useLocalDpi xmlns:a14="http://schemas.microsoft.com/office/drawing/2010/main" val="0"/>
              </a:ext>
            </a:extLst>
          </a:blip>
          <a:srcRect r="3984"/>
          <a:stretch>
            <a:fillRect/>
          </a:stretch>
        </p:blipFill>
        <p:spPr bwMode="auto">
          <a:xfrm>
            <a:off x="1537856" y="1984375"/>
            <a:ext cx="9808080" cy="30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4348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87255" y="762000"/>
            <a:ext cx="1163782" cy="526473"/>
          </a:xfrm>
          <a:prstGeom prst="round2Diag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步骤</a:t>
            </a:r>
            <a:r>
              <a:rPr lang="en-US" altLang="zh-CN" b="1" dirty="0"/>
              <a:t>7</a:t>
            </a:r>
            <a:endParaRPr lang="zh-CN" altLang="en-US" b="1" dirty="0"/>
          </a:p>
        </p:txBody>
      </p:sp>
      <p:sp>
        <p:nvSpPr>
          <p:cNvPr id="3" name="单圆角矩形 2"/>
          <p:cNvSpPr/>
          <p:nvPr/>
        </p:nvSpPr>
        <p:spPr>
          <a:xfrm>
            <a:off x="1537856" y="762000"/>
            <a:ext cx="9836726" cy="997527"/>
          </a:xfrm>
          <a:prstGeom prst="round1Rect">
            <a:avLst/>
          </a:prstGeom>
          <a:ln>
            <a:solidFill>
              <a:schemeClr val="accent2"/>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分别在单元格内输入文字，在样式表文件style.css创建两个文字相关的类，名称为ta和ta_1，所有嵌套表格的第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行的单元格，应用样式</a:t>
            </a:r>
            <a:r>
              <a:rPr lang="en-US" altLang="zh-CN" dirty="0">
                <a:latin typeface="微软雅黑" panose="020B0503020204020204" pitchFamily="34" charset="-122"/>
                <a:ea typeface="微软雅黑" panose="020B0503020204020204" pitchFamily="34" charset="-122"/>
              </a:rPr>
              <a:t>.ta</a:t>
            </a:r>
            <a:r>
              <a:rPr lang="zh-CN" altLang="zh-CN" dirty="0">
                <a:latin typeface="微软雅黑" panose="020B0503020204020204" pitchFamily="34" charset="-122"/>
                <a:ea typeface="微软雅黑" panose="020B0503020204020204" pitchFamily="34" charset="-122"/>
              </a:rPr>
              <a:t>，其他单元格应用样式</a:t>
            </a:r>
            <a:r>
              <a:rPr lang="en-US" altLang="zh-CN" dirty="0">
                <a:latin typeface="微软雅黑" panose="020B0503020204020204" pitchFamily="34" charset="-122"/>
                <a:ea typeface="微软雅黑" panose="020B0503020204020204" pitchFamily="34" charset="-122"/>
              </a:rPr>
              <a:t>.ta_1</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
        <p:nvSpPr>
          <p:cNvPr id="4" name="Rectangle 2"/>
          <p:cNvSpPr>
            <a:spLocks noChangeArrowheads="1"/>
          </p:cNvSpPr>
          <p:nvPr/>
        </p:nvSpPr>
        <p:spPr bwMode="auto">
          <a:xfrm>
            <a:off x="1537856" y="1796441"/>
            <a:ext cx="229670" cy="471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sz="1600">
              <a:latin typeface="微软雅黑" panose="020B0503020204020204" pitchFamily="34" charset="-122"/>
              <a:ea typeface="微软雅黑" panose="020B0503020204020204" pitchFamily="34" charset="-122"/>
            </a:endParaRPr>
          </a:p>
        </p:txBody>
      </p:sp>
      <p:sp>
        <p:nvSpPr>
          <p:cNvPr id="5" name="Rectangle 10"/>
          <p:cNvSpPr>
            <a:spLocks noChangeArrowheads="1"/>
          </p:cNvSpPr>
          <p:nvPr/>
        </p:nvSpPr>
        <p:spPr bwMode="auto">
          <a:xfrm>
            <a:off x="1537855" y="1913415"/>
            <a:ext cx="6400799" cy="85749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.ta {font-size:12px;	color:#000;}</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.ta_1 {color:#333;font-size:12px;font-weight:bold;}</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32772" name="图片 1"/>
          <p:cNvPicPr>
            <a:picLocks noChangeAspect="1" noChangeArrowheads="1"/>
          </p:cNvPicPr>
          <p:nvPr/>
        </p:nvPicPr>
        <p:blipFill>
          <a:blip r:embed="rId2">
            <a:extLst>
              <a:ext uri="{28A0092B-C50C-407E-A947-70E740481C1C}">
                <a14:useLocalDpi xmlns:a14="http://schemas.microsoft.com/office/drawing/2010/main" val="0"/>
              </a:ext>
            </a:extLst>
          </a:blip>
          <a:srcRect r="2214"/>
          <a:stretch>
            <a:fillRect/>
          </a:stretch>
        </p:blipFill>
        <p:spPr bwMode="auto">
          <a:xfrm>
            <a:off x="1537855" y="3038909"/>
            <a:ext cx="7237530" cy="31817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39699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87255" y="762000"/>
            <a:ext cx="1163782" cy="526473"/>
          </a:xfrm>
          <a:prstGeom prst="round2Diag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步骤</a:t>
            </a:r>
            <a:r>
              <a:rPr lang="en-US" altLang="zh-CN" b="1" dirty="0"/>
              <a:t>7</a:t>
            </a:r>
            <a:endParaRPr lang="zh-CN" altLang="en-US" b="1" dirty="0"/>
          </a:p>
        </p:txBody>
      </p:sp>
      <p:sp>
        <p:nvSpPr>
          <p:cNvPr id="3" name="单圆角矩形 2"/>
          <p:cNvSpPr/>
          <p:nvPr/>
        </p:nvSpPr>
        <p:spPr>
          <a:xfrm>
            <a:off x="1537856" y="762000"/>
            <a:ext cx="9836726" cy="997527"/>
          </a:xfrm>
          <a:prstGeom prst="round1Rect">
            <a:avLst/>
          </a:prstGeom>
          <a:ln>
            <a:solidFill>
              <a:schemeClr val="accent2"/>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分别在单元格内输入文字，在样式表文件style.css创建两个文字相关的类，名称为ta和ta_1，所有嵌套表格的第</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行的单元格，应用样式</a:t>
            </a:r>
            <a:r>
              <a:rPr lang="en-US" altLang="zh-CN" dirty="0">
                <a:latin typeface="微软雅黑" panose="020B0503020204020204" pitchFamily="34" charset="-122"/>
                <a:ea typeface="微软雅黑" panose="020B0503020204020204" pitchFamily="34" charset="-122"/>
              </a:rPr>
              <a:t>.ta</a:t>
            </a:r>
            <a:r>
              <a:rPr lang="zh-CN" altLang="zh-CN" dirty="0">
                <a:latin typeface="微软雅黑" panose="020B0503020204020204" pitchFamily="34" charset="-122"/>
                <a:ea typeface="微软雅黑" panose="020B0503020204020204" pitchFamily="34" charset="-122"/>
              </a:rPr>
              <a:t>，其他单元格应用样式</a:t>
            </a:r>
            <a:r>
              <a:rPr lang="en-US" altLang="zh-CN" dirty="0">
                <a:latin typeface="微软雅黑" panose="020B0503020204020204" pitchFamily="34" charset="-122"/>
                <a:ea typeface="微软雅黑" panose="020B0503020204020204" pitchFamily="34" charset="-122"/>
              </a:rPr>
              <a:t>.ta_1</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
        <p:nvSpPr>
          <p:cNvPr id="4" name="Rectangle 2"/>
          <p:cNvSpPr>
            <a:spLocks noChangeArrowheads="1"/>
          </p:cNvSpPr>
          <p:nvPr/>
        </p:nvSpPr>
        <p:spPr bwMode="auto">
          <a:xfrm>
            <a:off x="1537856" y="1796441"/>
            <a:ext cx="229670" cy="471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sz="1600">
              <a:latin typeface="微软雅黑" panose="020B0503020204020204" pitchFamily="34" charset="-122"/>
              <a:ea typeface="微软雅黑" panose="020B0503020204020204" pitchFamily="34" charset="-122"/>
            </a:endParaRPr>
          </a:p>
        </p:txBody>
      </p:sp>
      <p:sp>
        <p:nvSpPr>
          <p:cNvPr id="5" name="Rectangle 10"/>
          <p:cNvSpPr>
            <a:spLocks noChangeArrowheads="1"/>
          </p:cNvSpPr>
          <p:nvPr/>
        </p:nvSpPr>
        <p:spPr bwMode="auto">
          <a:xfrm>
            <a:off x="1537855" y="1913415"/>
            <a:ext cx="6400799" cy="85749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.ta {font-size:12px;	color:#000;}</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.ta_1 {color:#333;font-size:12px;font-weight:bold;}</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32772" name="图片 1"/>
          <p:cNvPicPr>
            <a:picLocks noChangeAspect="1" noChangeArrowheads="1"/>
          </p:cNvPicPr>
          <p:nvPr/>
        </p:nvPicPr>
        <p:blipFill>
          <a:blip r:embed="rId2">
            <a:extLst>
              <a:ext uri="{28A0092B-C50C-407E-A947-70E740481C1C}">
                <a14:useLocalDpi xmlns:a14="http://schemas.microsoft.com/office/drawing/2010/main" val="0"/>
              </a:ext>
            </a:extLst>
          </a:blip>
          <a:srcRect r="2214"/>
          <a:stretch>
            <a:fillRect/>
          </a:stretch>
        </p:blipFill>
        <p:spPr bwMode="auto">
          <a:xfrm>
            <a:off x="1537855" y="2887882"/>
            <a:ext cx="7237530" cy="31817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对角圆角矩形 6"/>
          <p:cNvSpPr/>
          <p:nvPr/>
        </p:nvSpPr>
        <p:spPr>
          <a:xfrm>
            <a:off x="187255" y="6200492"/>
            <a:ext cx="1163782" cy="526473"/>
          </a:xfrm>
          <a:prstGeom prst="round2Diag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步骤</a:t>
            </a:r>
            <a:r>
              <a:rPr lang="en-US" altLang="zh-CN" b="1" dirty="0"/>
              <a:t>8</a:t>
            </a:r>
            <a:endParaRPr lang="zh-CN" altLang="en-US" b="1" dirty="0"/>
          </a:p>
        </p:txBody>
      </p:sp>
      <p:sp>
        <p:nvSpPr>
          <p:cNvPr id="8" name="单圆角矩形 7"/>
          <p:cNvSpPr/>
          <p:nvPr/>
        </p:nvSpPr>
        <p:spPr>
          <a:xfrm>
            <a:off x="1537856" y="6200492"/>
            <a:ext cx="9836726" cy="526473"/>
          </a:xfrm>
          <a:prstGeom prst="round1Rect">
            <a:avLst/>
          </a:prstGeom>
          <a:ln>
            <a:solidFill>
              <a:schemeClr val="accent2"/>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lvl="0">
              <a:lnSpc>
                <a:spcPct val="150000"/>
              </a:lnSpc>
            </a:pPr>
            <a:r>
              <a:rPr lang="zh-CN" altLang="zh-CN" dirty="0">
                <a:latin typeface="微软雅黑" panose="020B0503020204020204" pitchFamily="34" charset="-122"/>
                <a:ea typeface="微软雅黑" panose="020B0503020204020204" pitchFamily="34" charset="-122"/>
              </a:rPr>
              <a:t>保存网页</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并点击</a:t>
            </a:r>
            <a:r>
              <a:rPr lang="zh-CN" altLang="en-US" dirty="0">
                <a:latin typeface="微软雅黑" panose="020B0503020204020204" pitchFamily="34" charset="-122"/>
                <a:ea typeface="微软雅黑" panose="020B0503020204020204" pitchFamily="34" charset="-122"/>
              </a:rPr>
              <a:t>浏览</a:t>
            </a:r>
            <a:r>
              <a:rPr lang="zh-CN" altLang="zh-CN" dirty="0">
                <a:latin typeface="微软雅黑" panose="020B0503020204020204" pitchFamily="34" charset="-122"/>
                <a:ea typeface="微软雅黑" panose="020B0503020204020204" pitchFamily="34" charset="-122"/>
              </a:rPr>
              <a:t>按钮或键盘上的“F12”浏览网页</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31444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案例实施过程：电影介绍网页</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4.3</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 name="文本框 5">
            <a:extLst>
              <a:ext uri="{FF2B5EF4-FFF2-40B4-BE49-F238E27FC236}">
                <a16:creationId xmlns:a16="http://schemas.microsoft.com/office/drawing/2014/main" id="{5FCCBFAF-C9BD-4457-8E01-1616237986E7}"/>
              </a:ext>
            </a:extLst>
          </p:cNvPr>
          <p:cNvSpPr txBox="1"/>
          <p:nvPr/>
        </p:nvSpPr>
        <p:spPr>
          <a:xfrm>
            <a:off x="843232" y="1283753"/>
            <a:ext cx="3418217" cy="2536400"/>
          </a:xfrm>
          <a:prstGeom prst="rect">
            <a:avLst/>
          </a:prstGeom>
          <a:noFill/>
        </p:spPr>
        <p:txBody>
          <a:bodyPr wrap="square">
            <a:spAutoFit/>
          </a:bodyPr>
          <a:lstStyle/>
          <a:p>
            <a:pPr indent="266700" algn="just">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、实训目标：</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熟悉掌握采用表格布局；</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熟悉表格的嵌套；</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掌握表格的拆分与合并；</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掌握表格的基本设置；</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的样式设置。</a:t>
            </a:r>
          </a:p>
        </p:txBody>
      </p:sp>
      <p:pic>
        <p:nvPicPr>
          <p:cNvPr id="1026" name="图片 1">
            <a:extLst>
              <a:ext uri="{FF2B5EF4-FFF2-40B4-BE49-F238E27FC236}">
                <a16:creationId xmlns:a16="http://schemas.microsoft.com/office/drawing/2014/main" id="{C559087C-FB48-4023-8A08-109F44C9CD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3592" y="905790"/>
            <a:ext cx="3073879" cy="5578449"/>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2629288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中创建站点</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website</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，新建文件夹</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images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，用来放置站点图片；</a:t>
            </a:r>
          </a:p>
        </p:txBody>
      </p:sp>
      <p:sp>
        <p:nvSpPr>
          <p:cNvPr id="5" name="矩形: 对角圆角 4">
            <a:extLst>
              <a:ext uri="{FF2B5EF4-FFF2-40B4-BE49-F238E27FC236}">
                <a16:creationId xmlns:a16="http://schemas.microsoft.com/office/drawing/2014/main" id="{7211871B-7B3A-41A6-853B-C433FC66180C}"/>
              </a:ext>
            </a:extLst>
          </p:cNvPr>
          <p:cNvSpPr/>
          <p:nvPr/>
        </p:nvSpPr>
        <p:spPr>
          <a:xfrm>
            <a:off x="474453" y="1502435"/>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E752F57-3B4E-450A-9F35-CD1181F0E01A}"/>
              </a:ext>
            </a:extLst>
          </p:cNvPr>
          <p:cNvSpPr txBox="1"/>
          <p:nvPr/>
        </p:nvSpPr>
        <p:spPr>
          <a:xfrm>
            <a:off x="1968979" y="1502434"/>
            <a:ext cx="8986567"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绘制网页布局图，根据布局图完成网页的制作</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对角圆角 6">
            <a:extLst>
              <a:ext uri="{FF2B5EF4-FFF2-40B4-BE49-F238E27FC236}">
                <a16:creationId xmlns:a16="http://schemas.microsoft.com/office/drawing/2014/main" id="{0175D237-8F8F-4ADB-BF18-067CBC6A26ED}"/>
              </a:ext>
            </a:extLst>
          </p:cNvPr>
          <p:cNvSpPr/>
          <p:nvPr/>
        </p:nvSpPr>
        <p:spPr>
          <a:xfrm>
            <a:off x="474453" y="2153731"/>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1772C0C8-2287-4B93-AE68-C0FF38651C7F}"/>
              </a:ext>
            </a:extLst>
          </p:cNvPr>
          <p:cNvSpPr txBox="1"/>
          <p:nvPr/>
        </p:nvSpPr>
        <p:spPr>
          <a:xfrm>
            <a:off x="1968979" y="2135039"/>
            <a:ext cx="3845225" cy="147732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在站点中新建空白网页文件，保存为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index.html</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，新建一个</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样式表文件，保存为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，将</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链接到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index.html</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文件中，在</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文件中写入</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body</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的样式</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文本框 2">
            <a:extLst>
              <a:ext uri="{FF2B5EF4-FFF2-40B4-BE49-F238E27FC236}">
                <a16:creationId xmlns:a16="http://schemas.microsoft.com/office/drawing/2014/main" id="{A6CC8C70-6A2B-4D55-8190-445132611E45}"/>
              </a:ext>
            </a:extLst>
          </p:cNvPr>
          <p:cNvSpPr txBox="1">
            <a:spLocks noChangeArrowheads="1"/>
          </p:cNvSpPr>
          <p:nvPr/>
        </p:nvSpPr>
        <p:spPr bwMode="auto">
          <a:xfrm>
            <a:off x="1968979" y="3859842"/>
            <a:ext cx="2603021" cy="213983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body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width:1000px; </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margin:0 auto; </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background-color:#F5F5F5; </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font-size:12px;</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line-height:25px; </a:t>
            </a:r>
          </a:p>
          <a:p>
            <a:pPr marL="0" marR="0" lvl="0" indent="0" algn="l" defTabSz="914400" rtl="0" eaLnBrk="0" fontAlgn="base" latinLnBrk="0" hangingPunct="0">
              <a:lnSpc>
                <a:spcPct val="150000"/>
              </a:lnSpc>
              <a:spcBef>
                <a:spcPct val="0"/>
              </a:spcBef>
              <a:spcAft>
                <a:spcPct val="0"/>
              </a:spcAft>
              <a:buClrTx/>
              <a:buSzTx/>
              <a:buFontTx/>
              <a:buNone/>
              <a:tabLst/>
            </a:pPr>
            <a:r>
              <a:rPr lang="en-US" altLang="zh-CN" sz="1200" dirty="0">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11" name="图片 1">
            <a:extLst>
              <a:ext uri="{FF2B5EF4-FFF2-40B4-BE49-F238E27FC236}">
                <a16:creationId xmlns:a16="http://schemas.microsoft.com/office/drawing/2014/main" id="{9A4D2E54-3AB3-4579-A6C8-098CD7EE63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8546" y="1951646"/>
            <a:ext cx="2703536" cy="4906354"/>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763471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1200329"/>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在页面中新建一个</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16</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列表格，表格【宽度】为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1000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像素，【边框粗细】、【单元格边距】、【单元格间距】值均为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，并在【代码】视图中设置表格的背景色为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#FFFFFF(</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白色</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&lt;table</a:t>
            </a:r>
            <a:r>
              <a:rPr lang="en-US" altLang="zh-CN" sz="1800" b="1"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800" b="1" kern="100" dirty="0" err="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bgcolor</a:t>
            </a:r>
            <a:r>
              <a:rPr lang="en-US" altLang="zh-CN" sz="1800" b="1"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="#FFFFFF"</a:t>
            </a:r>
            <a:r>
              <a:rPr lang="en-US" altLang="zh-CN" sz="18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width="1000" border="0" </a:t>
            </a:r>
            <a:r>
              <a:rPr lang="en-US" altLang="zh-CN" sz="1800" kern="100" dirty="0" err="1">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cellspacing</a:t>
            </a:r>
            <a:r>
              <a:rPr lang="en-US" altLang="zh-CN" sz="18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="0" cellpadding="0"&gt;</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5" name="矩形: 对角圆角 4">
            <a:extLst>
              <a:ext uri="{FF2B5EF4-FFF2-40B4-BE49-F238E27FC236}">
                <a16:creationId xmlns:a16="http://schemas.microsoft.com/office/drawing/2014/main" id="{7211871B-7B3A-41A6-853B-C433FC66180C}"/>
              </a:ext>
            </a:extLst>
          </p:cNvPr>
          <p:cNvSpPr/>
          <p:nvPr/>
        </p:nvSpPr>
        <p:spPr>
          <a:xfrm>
            <a:off x="474453" y="2425462"/>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E752F57-3B4E-450A-9F35-CD1181F0E01A}"/>
              </a:ext>
            </a:extLst>
          </p:cNvPr>
          <p:cNvSpPr txBox="1"/>
          <p:nvPr/>
        </p:nvSpPr>
        <p:spPr>
          <a:xfrm>
            <a:off x="1968979" y="2425461"/>
            <a:ext cx="8986567" cy="458908"/>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在表格的第</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行中，插入文字信息</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中设置【类】</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wenzi1</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，并应用到第一行中。</a:t>
            </a:r>
          </a:p>
        </p:txBody>
      </p:sp>
      <p:sp>
        <p:nvSpPr>
          <p:cNvPr id="9" name="文本框 2">
            <a:extLst>
              <a:ext uri="{FF2B5EF4-FFF2-40B4-BE49-F238E27FC236}">
                <a16:creationId xmlns:a16="http://schemas.microsoft.com/office/drawing/2014/main" id="{A41C96C0-1D34-4EA7-8E24-186F750D7032}"/>
              </a:ext>
            </a:extLst>
          </p:cNvPr>
          <p:cNvSpPr txBox="1">
            <a:spLocks noChangeArrowheads="1"/>
          </p:cNvSpPr>
          <p:nvPr/>
        </p:nvSpPr>
        <p:spPr bwMode="auto">
          <a:xfrm>
            <a:off x="1968979" y="3201048"/>
            <a:ext cx="3372677" cy="1545168"/>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lvl1pPr indent="3333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.wenzi1 {</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font-size:18px; /*</a:t>
            </a:r>
            <a:r>
              <a:rPr kumimoji="0" lang="zh-CN" altLang="en-US"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设置文字大小为</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18px*/</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font-weight:bold</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r>
              <a:rPr kumimoji="0" lang="zh-CN" altLang="en-US"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设置文字加粗效果*</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text-align:center</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r>
              <a:rPr kumimoji="0" lang="zh-CN" altLang="en-US"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设置居中效果*</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line-height:50px; /*</a:t>
            </a:r>
            <a:r>
              <a:rPr kumimoji="0" lang="zh-CN" altLang="en-US"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设置行高为</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50px*/}</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3076" name="Picture 78">
            <a:extLst>
              <a:ext uri="{FF2B5EF4-FFF2-40B4-BE49-F238E27FC236}">
                <a16:creationId xmlns:a16="http://schemas.microsoft.com/office/drawing/2014/main" id="{302A3E30-840D-48B8-856D-2B492EE2B5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8108" y="3073244"/>
            <a:ext cx="6004049" cy="311449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0709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787523"/>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将第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行的单元格拆分为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列，设置第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个单元格的宽度为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像素，单元格【背景颜色】为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#559EE7</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个单元格插入文字，并在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文档中设置类</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.wenzi2</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对角圆角 4">
            <a:extLst>
              <a:ext uri="{FF2B5EF4-FFF2-40B4-BE49-F238E27FC236}">
                <a16:creationId xmlns:a16="http://schemas.microsoft.com/office/drawing/2014/main" id="{7211871B-7B3A-41A6-853B-C433FC66180C}"/>
              </a:ext>
            </a:extLst>
          </p:cNvPr>
          <p:cNvSpPr/>
          <p:nvPr/>
        </p:nvSpPr>
        <p:spPr>
          <a:xfrm>
            <a:off x="474453" y="3977197"/>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E752F57-3B4E-450A-9F35-CD1181F0E01A}"/>
              </a:ext>
            </a:extLst>
          </p:cNvPr>
          <p:cNvSpPr txBox="1"/>
          <p:nvPr/>
        </p:nvSpPr>
        <p:spPr>
          <a:xfrm>
            <a:off x="1968979" y="3977196"/>
            <a:ext cx="8986567" cy="1156855"/>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键入文字“影片概述”在第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行的单元格中，设置文字样式【类】</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.wenzi3</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，并应用到第三行的单元格内，在第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行的单元格中，键入文字内容，在第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行的单元格内输入“基本信息”，并应用样式文档中的【类】</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wenzi3</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4098" name="Picture 79">
            <a:extLst>
              <a:ext uri="{FF2B5EF4-FFF2-40B4-BE49-F238E27FC236}">
                <a16:creationId xmlns:a16="http://schemas.microsoft.com/office/drawing/2014/main" id="{43D82EDA-6D0D-4BA4-A6F3-85291C5E24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8979" y="1731146"/>
            <a:ext cx="5045921" cy="22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a:extLst>
              <a:ext uri="{FF2B5EF4-FFF2-40B4-BE49-F238E27FC236}">
                <a16:creationId xmlns:a16="http://schemas.microsoft.com/office/drawing/2014/main" id="{BC1D2279-4896-46D6-8782-4A13A6C706C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文本框 2">
            <a:extLst>
              <a:ext uri="{FF2B5EF4-FFF2-40B4-BE49-F238E27FC236}">
                <a16:creationId xmlns:a16="http://schemas.microsoft.com/office/drawing/2014/main" id="{B89938AB-7868-480F-82B2-682B51A59022}"/>
              </a:ext>
            </a:extLst>
          </p:cNvPr>
          <p:cNvSpPr txBox="1">
            <a:spLocks noChangeArrowheads="1"/>
          </p:cNvSpPr>
          <p:nvPr/>
        </p:nvSpPr>
        <p:spPr bwMode="auto">
          <a:xfrm>
            <a:off x="1968979" y="5305329"/>
            <a:ext cx="8861778" cy="138868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.wenzi3 {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font-size:12px;color:#336; font-weight:bold;line-height:40px;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padding-left:25px;   /*</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设置左内边距为</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25px*/</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470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表格</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4" y="1147277"/>
            <a:ext cx="2759940"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zh-CN" b="1" dirty="0">
                <a:latin typeface="微软雅黑" panose="020B0503020204020204" pitchFamily="34" charset="-122"/>
                <a:ea typeface="微软雅黑" panose="020B0503020204020204" pitchFamily="34" charset="-122"/>
              </a:rPr>
              <a:t>网页布局方式介绍</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57200" y="1878817"/>
            <a:ext cx="10398035" cy="4195411"/>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dirty="0">
                <a:solidFill>
                  <a:schemeClr val="tx1"/>
                </a:solidFill>
                <a:latin typeface="微软雅黑" panose="020B0503020204020204" pitchFamily="34" charset="-122"/>
                <a:ea typeface="微软雅黑" panose="020B0503020204020204" pitchFamily="34" charset="-122"/>
              </a:rPr>
              <a:t>    </a:t>
            </a:r>
            <a:r>
              <a:rPr lang="zh-CN" altLang="zh-CN" dirty="0">
                <a:solidFill>
                  <a:schemeClr val="tx1"/>
                </a:solidFill>
                <a:latin typeface="微软雅黑" panose="020B0503020204020204" pitchFamily="34" charset="-122"/>
                <a:ea typeface="微软雅黑" panose="020B0503020204020204" pitchFamily="34" charset="-122"/>
              </a:rPr>
              <a:t>在网页设计过程中，为了将网页元素按照一定的顺序和位置进行排列，所以要对网页进行布局，所谓的布局，即是在有限的版面空间里，将构成页面的元素（文字、图片等）根据特定内容的需要进行组合排列，并达到一定的视觉效果。</a:t>
            </a:r>
            <a:endParaRPr lang="en-US" altLang="zh-CN" dirty="0">
              <a:solidFill>
                <a:schemeClr val="tx1"/>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zh-CN" dirty="0">
                <a:solidFill>
                  <a:schemeClr val="tx1"/>
                </a:solidFill>
                <a:latin typeface="微软雅黑" panose="020B0503020204020204" pitchFamily="34" charset="-122"/>
                <a:ea typeface="微软雅黑" panose="020B0503020204020204" pitchFamily="34" charset="-122"/>
              </a:rPr>
              <a:t>常用的网页布局方式是采用</a:t>
            </a:r>
            <a:r>
              <a:rPr lang="zh-CN"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表格</a:t>
            </a:r>
            <a:r>
              <a:rPr lang="zh-CN" altLang="zh-CN" dirty="0">
                <a:solidFill>
                  <a:schemeClr val="tx1"/>
                </a:solidFill>
                <a:latin typeface="微软雅黑" panose="020B0503020204020204" pitchFamily="34" charset="-122"/>
                <a:ea typeface="微软雅黑" panose="020B0503020204020204" pitchFamily="34" charset="-122"/>
              </a:rPr>
              <a:t>和</a:t>
            </a:r>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DIV+CSS</a:t>
            </a:r>
            <a:r>
              <a:rPr lang="zh-CN" altLang="zh-CN" dirty="0">
                <a:solidFill>
                  <a:schemeClr val="tx1"/>
                </a:solidFill>
                <a:latin typeface="微软雅黑" panose="020B0503020204020204" pitchFamily="34" charset="-122"/>
                <a:ea typeface="微软雅黑" panose="020B0503020204020204" pitchFamily="34" charset="-122"/>
              </a:rPr>
              <a:t>两种方式。</a:t>
            </a:r>
            <a:endParaRPr lang="en-US" altLang="zh-CN" dirty="0">
              <a:solidFill>
                <a:schemeClr val="tx1"/>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表格就是早期广泛流行的网页布局方式</a:t>
            </a:r>
            <a:r>
              <a:rPr lang="zh-CN" altLang="zh-CN" dirty="0">
                <a:solidFill>
                  <a:schemeClr val="tx1"/>
                </a:solidFill>
                <a:latin typeface="微软雅黑" panose="020B0503020204020204" pitchFamily="34" charset="-122"/>
                <a:ea typeface="微软雅黑" panose="020B0503020204020204" pitchFamily="34" charset="-122"/>
              </a:rPr>
              <a:t>，使用方便，操作简单，但是多个表格的嵌套，会使得网页代码繁琐，灵活性较差，不易修改和扩展，所以目前较少使用表格进行布局</a:t>
            </a:r>
            <a:r>
              <a:rPr lang="en-US" altLang="zh-CN" dirty="0">
                <a:solidFill>
                  <a:schemeClr val="tx1"/>
                </a:solidFill>
                <a:latin typeface="微软雅黑" panose="020B0503020204020204" pitchFamily="34" charset="-122"/>
                <a:ea typeface="微软雅黑" panose="020B0503020204020204" pitchFamily="34" charset="-122"/>
              </a:rPr>
              <a:t>.</a:t>
            </a:r>
          </a:p>
          <a:p>
            <a:pPr marL="342900" indent="-342900">
              <a:lnSpc>
                <a:spcPct val="150000"/>
              </a:lnSpc>
              <a:buFont typeface="Wingdings" panose="05000000000000000000" pitchFamily="2" charset="2"/>
              <a:buChar char="Ø"/>
            </a:pPr>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DIV+CSS</a:t>
            </a:r>
            <a:r>
              <a:rPr lang="zh-CN"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的方式是目前使用广泛的布局方式</a:t>
            </a:r>
            <a:r>
              <a:rPr lang="zh-CN" altLang="zh-CN" dirty="0">
                <a:solidFill>
                  <a:schemeClr val="tx1"/>
                </a:solidFill>
                <a:latin typeface="微软雅黑" panose="020B0503020204020204" pitchFamily="34" charset="-122"/>
                <a:ea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rPr>
              <a:t>DIV</a:t>
            </a:r>
            <a:r>
              <a:rPr lang="zh-CN" altLang="zh-CN" dirty="0">
                <a:solidFill>
                  <a:schemeClr val="tx1"/>
                </a:solidFill>
                <a:latin typeface="微软雅黑" panose="020B0503020204020204" pitchFamily="34" charset="-122"/>
                <a:ea typeface="微软雅黑" panose="020B0503020204020204" pitchFamily="34" charset="-122"/>
              </a:rPr>
              <a:t>就指</a:t>
            </a:r>
            <a:r>
              <a:rPr lang="en-US" altLang="zh-CN" dirty="0">
                <a:solidFill>
                  <a:schemeClr val="tx1"/>
                </a:solidFill>
                <a:latin typeface="微软雅黑" panose="020B0503020204020204" pitchFamily="34" charset="-122"/>
                <a:ea typeface="微软雅黑" panose="020B0503020204020204" pitchFamily="34" charset="-122"/>
              </a:rPr>
              <a:t>HTML</a:t>
            </a:r>
            <a:r>
              <a:rPr lang="zh-CN" altLang="zh-CN" dirty="0">
                <a:solidFill>
                  <a:schemeClr val="tx1"/>
                </a:solidFill>
                <a:latin typeface="微软雅黑" panose="020B0503020204020204" pitchFamily="34" charset="-122"/>
                <a:ea typeface="微软雅黑" panose="020B0503020204020204" pitchFamily="34" charset="-122"/>
              </a:rPr>
              <a:t>标签中的</a:t>
            </a:r>
            <a:r>
              <a:rPr lang="en-US" altLang="zh-CN" dirty="0">
                <a:solidFill>
                  <a:schemeClr val="tx1"/>
                </a:solidFill>
                <a:latin typeface="微软雅黑" panose="020B0503020204020204" pitchFamily="34" charset="-122"/>
                <a:ea typeface="微软雅黑" panose="020B0503020204020204" pitchFamily="34" charset="-122"/>
              </a:rPr>
              <a:t>&lt;div&gt;&lt;/div&gt;</a:t>
            </a:r>
            <a:r>
              <a:rPr lang="zh-CN" altLang="zh-CN" dirty="0">
                <a:solidFill>
                  <a:schemeClr val="tx1"/>
                </a:solidFill>
                <a:latin typeface="微软雅黑" panose="020B0503020204020204" pitchFamily="34" charset="-122"/>
                <a:ea typeface="微软雅黑" panose="020B0503020204020204" pitchFamily="34" charset="-122"/>
              </a:rPr>
              <a:t>标签，理解为</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盒子</a:t>
            </a:r>
            <a:r>
              <a:rPr lang="en-US" altLang="zh-CN"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，主要用来为</a:t>
            </a:r>
            <a:r>
              <a:rPr lang="en-US" altLang="zh-CN" dirty="0">
                <a:solidFill>
                  <a:schemeClr val="tx1"/>
                </a:solidFill>
                <a:latin typeface="微软雅黑" panose="020B0503020204020204" pitchFamily="34" charset="-122"/>
                <a:ea typeface="微软雅黑" panose="020B0503020204020204" pitchFamily="34" charset="-122"/>
              </a:rPr>
              <a:t>HTML</a:t>
            </a:r>
            <a:r>
              <a:rPr lang="zh-CN" altLang="zh-CN" dirty="0">
                <a:solidFill>
                  <a:schemeClr val="tx1"/>
                </a:solidFill>
                <a:latin typeface="微软雅黑" panose="020B0503020204020204" pitchFamily="34" charset="-122"/>
                <a:ea typeface="微软雅黑" panose="020B0503020204020204" pitchFamily="34" charset="-122"/>
              </a:rPr>
              <a:t>文档内大块的内容提供布局结构，与</a:t>
            </a:r>
            <a:r>
              <a:rPr lang="en-US" altLang="zh-CN" dirty="0">
                <a:solidFill>
                  <a:schemeClr val="tx1"/>
                </a:solidFill>
                <a:latin typeface="微软雅黑" panose="020B0503020204020204" pitchFamily="34" charset="-122"/>
                <a:ea typeface="微软雅黑" panose="020B0503020204020204" pitchFamily="34" charset="-122"/>
              </a:rPr>
              <a:t>CSS</a:t>
            </a:r>
            <a:r>
              <a:rPr lang="zh-CN" altLang="zh-CN" dirty="0">
                <a:solidFill>
                  <a:schemeClr val="tx1"/>
                </a:solidFill>
                <a:latin typeface="微软雅黑" panose="020B0503020204020204" pitchFamily="34" charset="-122"/>
                <a:ea typeface="微软雅黑" panose="020B0503020204020204" pitchFamily="34" charset="-122"/>
              </a:rPr>
              <a:t>一起使用，可以对指定的</a:t>
            </a:r>
            <a:r>
              <a:rPr lang="en-US" altLang="zh-CN" dirty="0">
                <a:solidFill>
                  <a:schemeClr val="tx1"/>
                </a:solidFill>
                <a:latin typeface="微软雅黑" panose="020B0503020204020204" pitchFamily="34" charset="-122"/>
                <a:ea typeface="微软雅黑" panose="020B0503020204020204" pitchFamily="34" charset="-122"/>
              </a:rPr>
              <a:t>&lt;div&gt;&lt;/div&gt;</a:t>
            </a:r>
            <a:r>
              <a:rPr lang="zh-CN" altLang="zh-CN" dirty="0">
                <a:solidFill>
                  <a:schemeClr val="tx1"/>
                </a:solidFill>
                <a:latin typeface="微软雅黑" panose="020B0503020204020204" pitchFamily="34" charset="-122"/>
                <a:ea typeface="微软雅黑" panose="020B0503020204020204" pitchFamily="34" charset="-122"/>
              </a:rPr>
              <a:t>范围内的元素及其属性进行精确的控制，可以实现内容与格式分离，网页源码简单，便于修改。</a:t>
            </a:r>
          </a:p>
        </p:txBody>
      </p:sp>
    </p:spTree>
    <p:extLst>
      <p:ext uri="{BB962C8B-B14F-4D97-AF65-F5344CB8AC3E}">
        <p14:creationId xmlns:p14="http://schemas.microsoft.com/office/powerpoint/2010/main" val="4821009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1526187"/>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行的单元格里插入一个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9</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列的表格，宽度为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80%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，【边框粗细】、【单元格边距】、【单元格间距】值均为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，设置表格属性中的【对齐】为【居中对齐】，设置第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个单元格的【宽度】值为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15%</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个单元格的【宽度】值为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35%</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个单元格的【宽度】值为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个单元格不设置大小</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4">
            <a:extLst>
              <a:ext uri="{FF2B5EF4-FFF2-40B4-BE49-F238E27FC236}">
                <a16:creationId xmlns:a16="http://schemas.microsoft.com/office/drawing/2014/main" id="{BC1D2279-4896-46D6-8782-4A13A6C706C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2" name="图片 1">
            <a:extLst>
              <a:ext uri="{FF2B5EF4-FFF2-40B4-BE49-F238E27FC236}">
                <a16:creationId xmlns:a16="http://schemas.microsoft.com/office/drawing/2014/main" id="{17DE7AD0-3CC9-40EA-A7D5-678BF59C84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8980" y="2520890"/>
            <a:ext cx="5242704" cy="210180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 name="文本框 10">
            <a:extLst>
              <a:ext uri="{FF2B5EF4-FFF2-40B4-BE49-F238E27FC236}">
                <a16:creationId xmlns:a16="http://schemas.microsoft.com/office/drawing/2014/main" id="{83D86D7D-297E-4F09-9774-AAA7F0E4C242}"/>
              </a:ext>
            </a:extLst>
          </p:cNvPr>
          <p:cNvSpPr txBox="1"/>
          <p:nvPr/>
        </p:nvSpPr>
        <p:spPr>
          <a:xfrm>
            <a:off x="1968979" y="4730853"/>
            <a:ext cx="8986568" cy="787523"/>
          </a:xfrm>
          <a:prstGeom prst="rect">
            <a:avLst/>
          </a:prstGeom>
          <a:noFill/>
          <a:ln>
            <a:solidFill>
              <a:srgbClr val="FF0000"/>
            </a:solidFill>
            <a:prstDash val="dash"/>
          </a:ln>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在单元格中输入文字内容，设置 “第一列”和“第三列”的单元格的【背景颜色】为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#F7F7F7</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，在CSS.CSS文档中分别创建.wenzi4、.wenzi5、.biankuang三个类</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10" name="Rectangle 2">
            <a:extLst>
              <a:ext uri="{FF2B5EF4-FFF2-40B4-BE49-F238E27FC236}">
                <a16:creationId xmlns:a16="http://schemas.microsoft.com/office/drawing/2014/main" id="{AC25BE39-4ED7-421B-91DF-F6511D0777CF}"/>
              </a:ext>
            </a:extLst>
          </p:cNvPr>
          <p:cNvSpPr>
            <a:spLocks noChangeArrowheads="1"/>
          </p:cNvSpPr>
          <p:nvPr/>
        </p:nvSpPr>
        <p:spPr bwMode="auto">
          <a:xfrm>
            <a:off x="1968979" y="5589947"/>
            <a:ext cx="8072169" cy="1252912"/>
          </a:xfrm>
          <a:prstGeom prst="rect">
            <a:avLst/>
          </a:prstGeom>
          <a:solidFill>
            <a:schemeClr val="bg1">
              <a:lumMod val="95000"/>
            </a:schemeClr>
          </a:solidFill>
          <a:ln>
            <a:noFill/>
          </a:ln>
          <a:effectLst>
            <a:glow rad="63500">
              <a:schemeClr val="accent1">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12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.wenzi4 {font-weight:bold;color:#333111;padding-left:15px;</a:t>
            </a:r>
            <a:endParaRPr kumimoji="0" lang="zh-CN" altLang="zh-CN" sz="12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12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border-bottom:1px dashed #CCCCCC; </a:t>
            </a:r>
            <a:endParaRPr kumimoji="0" lang="zh-CN" altLang="zh-CN" sz="12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.wenzi5 {color:333;padding-left:10px;border-bottom:1px dashed #CCCCCC;}</a:t>
            </a:r>
            <a:endParaRPr kumimoji="0" lang="en-US" altLang="zh-CN" sz="12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.biankuang {border:1px solid #CCCCCC; }</a:t>
            </a:r>
            <a:endParaRPr kumimoji="0" lang="en-US" altLang="zh-CN" sz="12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zh-CN" sz="12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97946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787523"/>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将类</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biankuang</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应用到表格中，将类</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.wenzi4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应用到第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列和第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列的前面</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个单元格，内，将类</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wenzi5</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应用到第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列和第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列的前面</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个单元格内</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4">
            <a:extLst>
              <a:ext uri="{FF2B5EF4-FFF2-40B4-BE49-F238E27FC236}">
                <a16:creationId xmlns:a16="http://schemas.microsoft.com/office/drawing/2014/main" id="{BC1D2279-4896-46D6-8782-4A13A6C706C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a16="http://schemas.microsoft.com/office/drawing/2014/main" id="{83D86D7D-297E-4F09-9774-AAA7F0E4C242}"/>
              </a:ext>
            </a:extLst>
          </p:cNvPr>
          <p:cNvSpPr txBox="1"/>
          <p:nvPr/>
        </p:nvSpPr>
        <p:spPr>
          <a:xfrm>
            <a:off x="1968979" y="4730853"/>
            <a:ext cx="8986568" cy="1156855"/>
          </a:xfrm>
          <a:prstGeom prst="rect">
            <a:avLst/>
          </a:prstGeom>
          <a:noFill/>
          <a:ln>
            <a:solidFill>
              <a:srgbClr val="FF0000"/>
            </a:solidFill>
            <a:prstDash val="dash"/>
          </a:ln>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在css.css文档中创建两个类.wenzi6和.wenzi7，并将这两个类分别应用于表格的第9行的单元格内，第1个和第3个单元格应用.wenzi6，第2个和第4个单元格应用.wenzi7。应用样式后，完成表格的嵌套</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10" name="Rectangle 2">
            <a:extLst>
              <a:ext uri="{FF2B5EF4-FFF2-40B4-BE49-F238E27FC236}">
                <a16:creationId xmlns:a16="http://schemas.microsoft.com/office/drawing/2014/main" id="{AC25BE39-4ED7-421B-91DF-F6511D0777CF}"/>
              </a:ext>
            </a:extLst>
          </p:cNvPr>
          <p:cNvSpPr>
            <a:spLocks noChangeArrowheads="1"/>
          </p:cNvSpPr>
          <p:nvPr/>
        </p:nvSpPr>
        <p:spPr bwMode="auto">
          <a:xfrm>
            <a:off x="1968979" y="5999672"/>
            <a:ext cx="8072169" cy="724589"/>
          </a:xfrm>
          <a:prstGeom prst="rect">
            <a:avLst/>
          </a:prstGeom>
          <a:solidFill>
            <a:schemeClr val="bg1">
              <a:lumMod val="95000"/>
            </a:schemeClr>
          </a:solidFill>
          <a:ln>
            <a:noFill/>
          </a:ln>
          <a:effectLst>
            <a:glow rad="63500">
              <a:schemeClr val="accent1">
                <a:satMod val="175000"/>
                <a:alpha val="40000"/>
              </a:schemeClr>
            </a:glow>
          </a:effectLst>
        </p:spPr>
        <p:txBody>
          <a:bodyPr vert="horz" wrap="square" lIns="91440" tIns="45720" rIns="91440" bIns="45720" numCol="1" anchor="t" anchorCtr="0" compatLnSpc="1">
            <a:prstTxWarp prst="textNoShape">
              <a:avLst/>
            </a:prstTxWarp>
          </a:bodyPr>
          <a:lstStyle/>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.wenzi6{</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font-weight:bold;color</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:#333111;padding-left:15px;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.wenzi7 {	color:333;padding-left:10px;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26" name="图片 1">
            <a:extLst>
              <a:ext uri="{FF2B5EF4-FFF2-40B4-BE49-F238E27FC236}">
                <a16:creationId xmlns:a16="http://schemas.microsoft.com/office/drawing/2014/main" id="{23E9DEDA-75BD-4348-B5DA-CD7351CFDB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2356" y="1805780"/>
            <a:ext cx="5226138" cy="263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67537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1895519"/>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行对单元格进行拆分，其操作及使用的样式与步骤</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相同。在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文档中创建样式类“</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.wenzi8</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”，在表格的第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行内输入“电影情节”的具体文字内容，并应用【类】</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wenzi8</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，在文字中间插入图片“</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6.jpg</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”，在图片的【属性】面板中设置图片的【宽度】值为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像素，【高度】值为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220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像素，在【代码】视图中，为图片增加对齐属性</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aling</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为“右对齐</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”，并设置水平边距</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hspace</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和垂直边距</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vspace</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分别为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像素</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4">
            <a:extLst>
              <a:ext uri="{FF2B5EF4-FFF2-40B4-BE49-F238E27FC236}">
                <a16:creationId xmlns:a16="http://schemas.microsoft.com/office/drawing/2014/main" id="{BC1D2279-4896-46D6-8782-4A13A6C706C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a:extLst>
              <a:ext uri="{FF2B5EF4-FFF2-40B4-BE49-F238E27FC236}">
                <a16:creationId xmlns:a16="http://schemas.microsoft.com/office/drawing/2014/main" id="{915D1507-F036-4A0D-A902-00714AD544F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5">
            <a:extLst>
              <a:ext uri="{FF2B5EF4-FFF2-40B4-BE49-F238E27FC236}">
                <a16:creationId xmlns:a16="http://schemas.microsoft.com/office/drawing/2014/main" id="{B1040670-B2AC-49E5-9950-3D1A536A2C6C}"/>
              </a:ext>
            </a:extLst>
          </p:cNvPr>
          <p:cNvSpPr>
            <a:spLocks noChangeArrowheads="1"/>
          </p:cNvSpPr>
          <p:nvPr/>
        </p:nvSpPr>
        <p:spPr bwMode="auto">
          <a:xfrm>
            <a:off x="1968979" y="3055143"/>
            <a:ext cx="8986566" cy="887129"/>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.wenzi8 {</a:t>
            </a:r>
            <a:r>
              <a:rPr lang="en-US" altLang="zh-CN" sz="1600" dirty="0">
                <a:latin typeface="微软雅黑" panose="020B0503020204020204" pitchFamily="34" charset="-122"/>
                <a:ea typeface="微软雅黑" panose="020B0503020204020204" pitchFamily="34" charset="-122"/>
              </a:rPr>
              <a:t> </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padding:5px;/*</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设置内边距为</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5px */ }</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8" name="Rectangle 49">
            <a:extLst>
              <a:ext uri="{FF2B5EF4-FFF2-40B4-BE49-F238E27FC236}">
                <a16:creationId xmlns:a16="http://schemas.microsoft.com/office/drawing/2014/main" id="{1073819B-D9C3-4FA5-82F4-C73BF671704F}"/>
              </a:ext>
            </a:extLst>
          </p:cNvPr>
          <p:cNvSpPr>
            <a:spLocks noChangeArrowheads="1"/>
          </p:cNvSpPr>
          <p:nvPr/>
        </p:nvSpPr>
        <p:spPr bwMode="auto">
          <a:xfrm>
            <a:off x="1968979" y="4243568"/>
            <a:ext cx="8865798" cy="887129"/>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a:t>
            </a:r>
            <a:r>
              <a:rPr kumimoji="0" lang="en-US" altLang="zh-CN" sz="16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img</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r>
              <a:rPr kumimoji="0" lang="en-US" altLang="zh-CN" sz="16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src</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="image/6.jpg" width="200" height="220" align="right" </a:t>
            </a:r>
            <a:r>
              <a:rPr kumimoji="0" lang="en-US" altLang="zh-CN" sz="16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vspace</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="10"  </a:t>
            </a:r>
            <a:r>
              <a:rPr kumimoji="0" lang="en-US" altLang="zh-CN" sz="16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hspace</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="10"/&gt;</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9157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2537874"/>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表格中第</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9</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行的实现方式与步骤</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相同；在表格的第</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行插入一个</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列的表格，【表格宽度】为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80%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，【边框粗细】、【单元格边距】、【单元格间距】值均为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，设置表格属性中的【对齐】为【居中对齐】，将文字内容分别输入到单元格中，在</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文档中创建类</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biankuang2</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，并将该样式应用到嵌套表格，实现外边框的上下两条边框的效果，嵌套表格第</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行的单元格应用类</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.wenzi4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，嵌套表格的第</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2-6</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行的单元格，应用</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样式文档中的类</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.wenzi7</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4">
            <a:extLst>
              <a:ext uri="{FF2B5EF4-FFF2-40B4-BE49-F238E27FC236}">
                <a16:creationId xmlns:a16="http://schemas.microsoft.com/office/drawing/2014/main" id="{BC1D2279-4896-46D6-8782-4A13A6C706C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a:extLst>
              <a:ext uri="{FF2B5EF4-FFF2-40B4-BE49-F238E27FC236}">
                <a16:creationId xmlns:a16="http://schemas.microsoft.com/office/drawing/2014/main" id="{915D1507-F036-4A0D-A902-00714AD544F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9">
            <a:extLst>
              <a:ext uri="{FF2B5EF4-FFF2-40B4-BE49-F238E27FC236}">
                <a16:creationId xmlns:a16="http://schemas.microsoft.com/office/drawing/2014/main" id="{1073819B-D9C3-4FA5-82F4-C73BF671704F}"/>
              </a:ext>
            </a:extLst>
          </p:cNvPr>
          <p:cNvSpPr>
            <a:spLocks noChangeArrowheads="1"/>
          </p:cNvSpPr>
          <p:nvPr/>
        </p:nvSpPr>
        <p:spPr bwMode="auto">
          <a:xfrm>
            <a:off x="1968979" y="4243567"/>
            <a:ext cx="8986566" cy="1337723"/>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.biankuang2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border-bottom:2px solid #999;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设置下边框大小为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像素，实线，颜色为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#999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border-top:2px solid #999;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设置上边框大小为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像素，实线，颜色为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#999 */</a:t>
            </a: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180117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1993238"/>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按步骤</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的方式制作第</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11</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行的内容；在第</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行的单元格里插入一个</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列的表格，【边框粗细】、【单元格边距】值均为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，【单元格间距】的值为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像素，设置表格属性中的【对齐】为【居中对齐】，在【代码】视图设置表格的背景色为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#CCCCCC</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，设置第</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行单元格的背景颜色为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#F5F5F5</a:t>
            </a:r>
            <a:r>
              <a:rPr lang="zh-CN" alt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【高】的值为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40</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像素。</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设置第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行到第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行所有单元格的单元背景颜色为</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#FFFFFF</a:t>
            </a:r>
            <a:r>
              <a:rPr lang="zh-CN" altLang="en-US"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 在表格的第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行和第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列分别输入文字内容，嵌套表格的第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行单元格应用样式中的类</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.wenzi6</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列的第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个到第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个单元格应用</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样式中的类“</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wenzi8</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列的第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个至第</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个单元格依次插入图片“</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1.png</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2.png</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3.png</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 。</a:t>
            </a:r>
          </a:p>
        </p:txBody>
      </p:sp>
      <p:sp>
        <p:nvSpPr>
          <p:cNvPr id="3" name="Rectangle 4">
            <a:extLst>
              <a:ext uri="{FF2B5EF4-FFF2-40B4-BE49-F238E27FC236}">
                <a16:creationId xmlns:a16="http://schemas.microsoft.com/office/drawing/2014/main" id="{BC1D2279-4896-46D6-8782-4A13A6C706C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a:extLst>
              <a:ext uri="{FF2B5EF4-FFF2-40B4-BE49-F238E27FC236}">
                <a16:creationId xmlns:a16="http://schemas.microsoft.com/office/drawing/2014/main" id="{915D1507-F036-4A0D-A902-00714AD544F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图片 1">
            <a:extLst>
              <a:ext uri="{FF2B5EF4-FFF2-40B4-BE49-F238E27FC236}">
                <a16:creationId xmlns:a16="http://schemas.microsoft.com/office/drawing/2014/main" id="{E2A6F24F-51C1-4A9C-A241-A0471265D1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8979" y="2902184"/>
            <a:ext cx="4431820" cy="150169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5" name="Picture 85">
            <a:extLst>
              <a:ext uri="{FF2B5EF4-FFF2-40B4-BE49-F238E27FC236}">
                <a16:creationId xmlns:a16="http://schemas.microsoft.com/office/drawing/2014/main" id="{E59B081C-C43A-4D8B-805A-4E775ECA1D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8979" y="4558255"/>
            <a:ext cx="4431820" cy="144141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6" name="图片 1">
            <a:extLst>
              <a:ext uri="{FF2B5EF4-FFF2-40B4-BE49-F238E27FC236}">
                <a16:creationId xmlns:a16="http://schemas.microsoft.com/office/drawing/2014/main" id="{CE6C1FB3-A61D-49D8-AD94-4697655BD6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8937" y="2902184"/>
            <a:ext cx="4892559" cy="30974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231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1526187"/>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按步骤</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的方式制作第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13</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行的内容；在第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行的单元格内插入一个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列的表格，设置表格【宽】值为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80%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，【边框粗细】、【单元格边距】值均为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，【单元格间距】的值为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像素，设置表格属性中的【对齐】为【居中对齐】，连续插入</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张图片到</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个单元格内，设置</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张图片的【宽】为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像素，【高】为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150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像素。</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4">
            <a:extLst>
              <a:ext uri="{FF2B5EF4-FFF2-40B4-BE49-F238E27FC236}">
                <a16:creationId xmlns:a16="http://schemas.microsoft.com/office/drawing/2014/main" id="{BC1D2279-4896-46D6-8782-4A13A6C706C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a:extLst>
              <a:ext uri="{FF2B5EF4-FFF2-40B4-BE49-F238E27FC236}">
                <a16:creationId xmlns:a16="http://schemas.microsoft.com/office/drawing/2014/main" id="{915D1507-F036-4A0D-A902-00714AD544F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图片 1">
            <a:extLst>
              <a:ext uri="{FF2B5EF4-FFF2-40B4-BE49-F238E27FC236}">
                <a16:creationId xmlns:a16="http://schemas.microsoft.com/office/drawing/2014/main" id="{D61CF3D0-C63B-41DD-AA64-39F3A8180B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8979" y="2499892"/>
            <a:ext cx="5208939" cy="118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F7C4445B-E4F0-4675-A840-D3769518B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48280"/>
          <a:stretch>
            <a:fillRect/>
          </a:stretch>
        </p:blipFill>
        <p:spPr bwMode="auto">
          <a:xfrm>
            <a:off x="1968979" y="5146107"/>
            <a:ext cx="5081413" cy="107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对角圆角 10">
            <a:extLst>
              <a:ext uri="{FF2B5EF4-FFF2-40B4-BE49-F238E27FC236}">
                <a16:creationId xmlns:a16="http://schemas.microsoft.com/office/drawing/2014/main" id="{6880B7F6-EAB1-4EFE-9EB3-30D5D1B72F97}"/>
              </a:ext>
            </a:extLst>
          </p:cNvPr>
          <p:cNvSpPr/>
          <p:nvPr/>
        </p:nvSpPr>
        <p:spPr>
          <a:xfrm>
            <a:off x="474453" y="4163041"/>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C192286-45ED-4AE3-A9D5-D692FAE59B66}"/>
              </a:ext>
            </a:extLst>
          </p:cNvPr>
          <p:cNvSpPr txBox="1"/>
          <p:nvPr/>
        </p:nvSpPr>
        <p:spPr>
          <a:xfrm>
            <a:off x="1968979" y="4163040"/>
            <a:ext cx="8986567" cy="787523"/>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设置第15行的单元格背景颜色为#cccccc,单元格【高】的值为5像素，并将【代码】视图单元格内的空格标签&amp;nbsp;删除。</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928149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8DCE2F0-B9E7-463C-8E79-90A5148EC8CC}"/>
              </a:ext>
            </a:extLst>
          </p:cNvPr>
          <p:cNvSpPr/>
          <p:nvPr/>
        </p:nvSpPr>
        <p:spPr>
          <a:xfrm>
            <a:off x="474453" y="858329"/>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8B3E74F-D6A8-44FB-9239-B04A65132969}"/>
              </a:ext>
            </a:extLst>
          </p:cNvPr>
          <p:cNvSpPr txBox="1"/>
          <p:nvPr/>
        </p:nvSpPr>
        <p:spPr>
          <a:xfrm>
            <a:off x="1968979" y="858328"/>
            <a:ext cx="8986567" cy="418191"/>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在第16行的单元格中输入文字，在CSS样式表文件中创建类.wenzi9，并应用于16行的单元格内</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4">
            <a:extLst>
              <a:ext uri="{FF2B5EF4-FFF2-40B4-BE49-F238E27FC236}">
                <a16:creationId xmlns:a16="http://schemas.microsoft.com/office/drawing/2014/main" id="{BC1D2279-4896-46D6-8782-4A13A6C706C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a:extLst>
              <a:ext uri="{FF2B5EF4-FFF2-40B4-BE49-F238E27FC236}">
                <a16:creationId xmlns:a16="http://schemas.microsoft.com/office/drawing/2014/main" id="{915D1507-F036-4A0D-A902-00714AD544F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对角圆角 10">
            <a:extLst>
              <a:ext uri="{FF2B5EF4-FFF2-40B4-BE49-F238E27FC236}">
                <a16:creationId xmlns:a16="http://schemas.microsoft.com/office/drawing/2014/main" id="{6880B7F6-EAB1-4EFE-9EB3-30D5D1B72F97}"/>
              </a:ext>
            </a:extLst>
          </p:cNvPr>
          <p:cNvSpPr/>
          <p:nvPr/>
        </p:nvSpPr>
        <p:spPr>
          <a:xfrm>
            <a:off x="474453" y="4163041"/>
            <a:ext cx="1388852" cy="369332"/>
          </a:xfrm>
          <a:prstGeom prst="round2DiagRect">
            <a:avLst/>
          </a:prstGeom>
          <a:effectLst>
            <a:glow rad="63500">
              <a:schemeClr val="accent1">
                <a:satMod val="175000"/>
                <a:alpha val="40000"/>
              </a:schemeClr>
            </a:glow>
            <a:outerShdw blurRad="57150" dist="19050" dir="5400000" algn="ctr" rotWithShape="0">
              <a:srgbClr val="000000">
                <a:alpha val="63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C192286-45ED-4AE3-A9D5-D692FAE59B66}"/>
              </a:ext>
            </a:extLst>
          </p:cNvPr>
          <p:cNvSpPr txBox="1"/>
          <p:nvPr/>
        </p:nvSpPr>
        <p:spPr>
          <a:xfrm>
            <a:off x="1968979" y="4163040"/>
            <a:ext cx="8986567" cy="787523"/>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设置网页的标题（</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titile</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）值，输入“阿凡达电影介绍”，点击</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浏览</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按钮或键盘上的“F12”浏览网页</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Rectangle 8">
            <a:extLst>
              <a:ext uri="{FF2B5EF4-FFF2-40B4-BE49-F238E27FC236}">
                <a16:creationId xmlns:a16="http://schemas.microsoft.com/office/drawing/2014/main" id="{6B45CC63-1AC7-4D58-845E-77823C2DCED8}"/>
              </a:ext>
            </a:extLst>
          </p:cNvPr>
          <p:cNvSpPr>
            <a:spLocks noChangeArrowheads="1"/>
          </p:cNvSpPr>
          <p:nvPr/>
        </p:nvSpPr>
        <p:spPr bwMode="auto">
          <a:xfrm>
            <a:off x="1968979" y="1678824"/>
            <a:ext cx="5397979" cy="1207698"/>
          </a:xfrm>
          <a:prstGeom prst="rect">
            <a:avLst/>
          </a:prstGeom>
          <a:solidFill>
            <a:schemeClr val="bg1">
              <a:lumMod val="95000"/>
            </a:schemeClr>
          </a:solidFill>
          <a:ln>
            <a:noFill/>
          </a:ln>
          <a:effectLst>
            <a:glow rad="63500">
              <a:schemeClr val="accent1">
                <a:satMod val="175000"/>
                <a:alpha val="40000"/>
              </a:schemeClr>
            </a:glow>
          </a:effectLst>
        </p:spPr>
        <p:txBody>
          <a:bodyPr vert="horz" wrap="square" lIns="91440" tIns="45720" rIns="91440" bIns="45720" numCol="1" anchor="t" anchorCtr="0" compatLnSpc="1">
            <a:prstTxWarp prst="textNoShape">
              <a:avLst/>
            </a:prstTxWarp>
          </a:bodyPr>
          <a:lstStyle>
            <a:lvl1pPr indent="46672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.wenzi9 {font-size:12px; color:#333;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font-weight:bold</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text-align:center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line-height:30px;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background-color: #F5F5F5; padding:10px;}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01986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课堂案例二：企业网站首页的制作</a:t>
            </a:r>
            <a:endParaRPr lang="zh-CN" altLang="en-US" b="1" dirty="0">
              <a:effectLst>
                <a:outerShdw blurRad="38100" dist="38100" dir="2700000" algn="tl">
                  <a:srgbClr val="000000">
                    <a:alpha val="43137"/>
                  </a:srgbClr>
                </a:outerShdw>
              </a:effectLst>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4.4</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838389" y="1933617"/>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b="0" i="0" u="none" strike="noStrike" kern="1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Times New Roman" panose="02020603050405020304" pitchFamily="18" charset="0"/>
                </a:rPr>
                <a:t>准备知识：</a:t>
              </a:r>
              <a:r>
                <a:rPr kumimoji="0" lang="en-US" altLang="zh-CN" b="0" i="0" u="none" strike="noStrike" kern="1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Times New Roman" panose="02020603050405020304" pitchFamily="18" charset="0"/>
                </a:rPr>
                <a:t>DIV+CSS</a:t>
              </a:r>
              <a:r>
                <a:rPr kumimoji="0" lang="zh-CN" altLang="en-US" b="0" i="0" u="none" strike="noStrike" kern="1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Times New Roman" panose="02020603050405020304" pitchFamily="18" charset="0"/>
                </a:rPr>
                <a:t>布局模式</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4.4.1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838389" y="3383476"/>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课堂练习：小说文学网</a:t>
              </a: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4.4.2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3673287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85B1DBA8-2326-430D-A7B5-2B509A2812A7}"/>
              </a:ext>
            </a:extLst>
          </p:cNvPr>
          <p:cNvSpPr/>
          <p:nvPr/>
        </p:nvSpPr>
        <p:spPr>
          <a:xfrm>
            <a:off x="345056" y="1684432"/>
            <a:ext cx="10834778" cy="1886472"/>
          </a:xfrm>
          <a:prstGeom prst="roundRect">
            <a:avLst>
              <a:gd name="adj" fmla="val 4280"/>
            </a:avLst>
          </a:prstGeom>
          <a:solidFill>
            <a:schemeClr val="bg1"/>
          </a:solidFill>
          <a:ln>
            <a:solidFill>
              <a:schemeClr val="bg1">
                <a:lumMod val="75000"/>
              </a:schemeClr>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盒子模式是</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中重要的概念，是用来描述一个元素是如何组成的，根据</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的规则定义边界、边框、填充和网页元素内容的关系，在盒子模式中，内容是最内层的部分，内容外层依次是填充</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(Padding)</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、边框</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(border)</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、边界</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(margin)</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，通过对盒子的</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设置，可以定义填充、边框和边界的区域大小，值越大，占的面积就越大，会增加盒子的总尺寸。盒子模型是将</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&lt;div&gt;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结合</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的规则定义一起使用，所以常常称为</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标签的宽度、高度、浮动、填充值、边框值和边界值的大小就可以定义这个盒子的区域和位置，如下面的</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样式是对</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的属性</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”id =box”</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的盒子（</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&lt;div id=”box”&gt;&lt;/div&gt;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定义</a:t>
            </a:r>
            <a:r>
              <a:rPr lang="zh-CN" altLang="en-US"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6146" name="图片 1">
            <a:extLst>
              <a:ext uri="{FF2B5EF4-FFF2-40B4-BE49-F238E27FC236}">
                <a16:creationId xmlns:a16="http://schemas.microsoft.com/office/drawing/2014/main" id="{E0BC0E47-3BE9-4D1F-B7C3-3B3C189B89C0}"/>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345056" y="3687086"/>
            <a:ext cx="2747064" cy="2715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a:extLst>
              <a:ext uri="{FF2B5EF4-FFF2-40B4-BE49-F238E27FC236}">
                <a16:creationId xmlns:a16="http://schemas.microsoft.com/office/drawing/2014/main" id="{8A760CA7-277D-4C57-A3ED-B125C17F7944}"/>
              </a:ext>
            </a:extLst>
          </p:cNvPr>
          <p:cNvSpPr>
            <a:spLocks noChangeArrowheads="1"/>
          </p:cNvSpPr>
          <p:nvPr/>
        </p:nvSpPr>
        <p:spPr bwMode="auto">
          <a:xfrm>
            <a:off x="3312544" y="32870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2">
            <a:extLst>
              <a:ext uri="{FF2B5EF4-FFF2-40B4-BE49-F238E27FC236}">
                <a16:creationId xmlns:a16="http://schemas.microsoft.com/office/drawing/2014/main" id="{CAB11915-C652-49F0-9C70-2EC2631EDBF4}"/>
              </a:ext>
            </a:extLst>
          </p:cNvPr>
          <p:cNvSpPr txBox="1">
            <a:spLocks noChangeArrowheads="1"/>
          </p:cNvSpPr>
          <p:nvPr/>
        </p:nvSpPr>
        <p:spPr bwMode="auto">
          <a:xfrm>
            <a:off x="3278039" y="3687086"/>
            <a:ext cx="2783455" cy="27154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#box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width:300px;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height:200px;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background-color:#CCC;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border:1px solid #069;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margin:5px;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padding:15px;</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6150" name="图片 1">
            <a:extLst>
              <a:ext uri="{FF2B5EF4-FFF2-40B4-BE49-F238E27FC236}">
                <a16:creationId xmlns:a16="http://schemas.microsoft.com/office/drawing/2014/main" id="{20ABC9DA-07CA-4E5F-8162-3261E4E6F0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1057" y="3697136"/>
            <a:ext cx="3799486" cy="273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2613803" cy="461665"/>
          </a:xfrm>
          <a:prstGeom prst="round2DiagRect">
            <a:avLst/>
          </a:prstGeom>
          <a:solidFill>
            <a:srgbClr val="7030A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 DIV+CSS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盒子模式</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43944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85B1DBA8-2326-430D-A7B5-2B509A2812A7}"/>
              </a:ext>
            </a:extLst>
          </p:cNvPr>
          <p:cNvSpPr/>
          <p:nvPr/>
        </p:nvSpPr>
        <p:spPr>
          <a:xfrm>
            <a:off x="4269337" y="1927509"/>
            <a:ext cx="6866627" cy="3395133"/>
          </a:xfrm>
          <a:prstGeom prst="roundRect">
            <a:avLst>
              <a:gd name="adj" fmla="val 4280"/>
            </a:avLst>
          </a:prstGeom>
          <a:solidFill>
            <a:schemeClr val="bg1"/>
          </a:solidFill>
          <a:ln>
            <a:solidFill>
              <a:schemeClr val="bg1">
                <a:lumMod val="75000"/>
              </a:schemeClr>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400" b="1" kern="100"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padding</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：填充区，主要控制内容与盒子边框之间的距离，可分别设置</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padding-top(</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上填充</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padding-bottom(</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下填充</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padding-left(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左填充</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padding-right(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右填充</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四个方向的填充值；</a:t>
            </a:r>
          </a:p>
          <a:p>
            <a:pPr algn="just">
              <a:lnSpc>
                <a:spcPct val="150000"/>
              </a:lnSpc>
            </a:pPr>
            <a:r>
              <a:rPr lang="en-US" altLang="zh-CN" sz="1400" b="1" kern="100"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margin:</a:t>
            </a:r>
            <a:r>
              <a:rPr lang="zh-CN" altLang="zh-CN" sz="1400" b="1" kern="100"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边界区</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，主要控制盒子与其他盒子或对象的距离，可分别设置</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margin-top(</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上边界</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margin-bottom(</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下边界</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margin-left(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左边界</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margin-right(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右边界</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四个方向的边界值；</a:t>
            </a:r>
          </a:p>
          <a:p>
            <a:pPr>
              <a:lnSpc>
                <a:spcPct val="150000"/>
              </a:lnSpc>
            </a:pPr>
            <a:r>
              <a:rPr lang="en-US" altLang="zh-CN" sz="1400" b="1" kern="100"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border</a:t>
            </a:r>
            <a:r>
              <a:rPr lang="zh-CN" altLang="zh-CN" sz="1400" b="1" kern="100"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：边框区</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，指的是盒子的边框效果，可以设置线性、粗细和颜色，可分别设置</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border-top(</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上边框</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border-bottom(</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下边框</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border-left(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左边框</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border-right(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右边框</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四个方向的边框的效果</a:t>
            </a: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6146" name="图片 1">
            <a:extLst>
              <a:ext uri="{FF2B5EF4-FFF2-40B4-BE49-F238E27FC236}">
                <a16:creationId xmlns:a16="http://schemas.microsoft.com/office/drawing/2014/main" id="{E0BC0E47-3BE9-4D1F-B7C3-3B3C189B89C0}"/>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388189" y="1839611"/>
            <a:ext cx="3612453" cy="357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a:extLst>
              <a:ext uri="{FF2B5EF4-FFF2-40B4-BE49-F238E27FC236}">
                <a16:creationId xmlns:a16="http://schemas.microsoft.com/office/drawing/2014/main" id="{8A760CA7-277D-4C57-A3ED-B125C17F7944}"/>
              </a:ext>
            </a:extLst>
          </p:cNvPr>
          <p:cNvSpPr>
            <a:spLocks noChangeArrowheads="1"/>
          </p:cNvSpPr>
          <p:nvPr/>
        </p:nvSpPr>
        <p:spPr bwMode="auto">
          <a:xfrm>
            <a:off x="3312544" y="32870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2613803" cy="461665"/>
          </a:xfrm>
          <a:prstGeom prst="round2DiagRect">
            <a:avLst/>
          </a:prstGeom>
          <a:solidFill>
            <a:srgbClr val="7030A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 DIV+CSS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盒子模式</a:t>
            </a:r>
            <a:endParaRPr lang="zh-CN" altLang="en-US" sz="1600" dirty="0">
              <a:latin typeface="微软雅黑" panose="020B0503020204020204" pitchFamily="34" charset="-122"/>
              <a:ea typeface="微软雅黑" panose="020B0503020204020204" pitchFamily="34" charset="-122"/>
            </a:endParaRPr>
          </a:p>
        </p:txBody>
      </p:sp>
      <p:cxnSp>
        <p:nvCxnSpPr>
          <p:cNvPr id="5" name="直接箭头连接符 4">
            <a:extLst>
              <a:ext uri="{FF2B5EF4-FFF2-40B4-BE49-F238E27FC236}">
                <a16:creationId xmlns:a16="http://schemas.microsoft.com/office/drawing/2014/main" id="{AE6BAE0A-E034-41A3-9584-D7DC3D24DB69}"/>
              </a:ext>
            </a:extLst>
          </p:cNvPr>
          <p:cNvCxnSpPr/>
          <p:nvPr/>
        </p:nvCxnSpPr>
        <p:spPr>
          <a:xfrm flipH="1">
            <a:off x="3312544" y="2432649"/>
            <a:ext cx="1095554" cy="60385"/>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2" name="直接箭头连接符 11">
            <a:extLst>
              <a:ext uri="{FF2B5EF4-FFF2-40B4-BE49-F238E27FC236}">
                <a16:creationId xmlns:a16="http://schemas.microsoft.com/office/drawing/2014/main" id="{A3C351B8-6355-4221-84A4-1D51CE4045CF}"/>
              </a:ext>
            </a:extLst>
          </p:cNvPr>
          <p:cNvCxnSpPr>
            <a:cxnSpLocks/>
          </p:cNvCxnSpPr>
          <p:nvPr/>
        </p:nvCxnSpPr>
        <p:spPr>
          <a:xfrm flipH="1">
            <a:off x="3860321" y="3358631"/>
            <a:ext cx="547777" cy="0"/>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4" name="直接箭头连接符 13">
            <a:extLst>
              <a:ext uri="{FF2B5EF4-FFF2-40B4-BE49-F238E27FC236}">
                <a16:creationId xmlns:a16="http://schemas.microsoft.com/office/drawing/2014/main" id="{AEC03C6C-FFF5-492F-825B-7E6CBE1900B1}"/>
              </a:ext>
            </a:extLst>
          </p:cNvPr>
          <p:cNvCxnSpPr>
            <a:cxnSpLocks/>
          </p:cNvCxnSpPr>
          <p:nvPr/>
        </p:nvCxnSpPr>
        <p:spPr>
          <a:xfrm flipH="1">
            <a:off x="3588589" y="4318627"/>
            <a:ext cx="819509" cy="0"/>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3" name="文本框 12">
            <a:extLst>
              <a:ext uri="{FF2B5EF4-FFF2-40B4-BE49-F238E27FC236}">
                <a16:creationId xmlns:a16="http://schemas.microsoft.com/office/drawing/2014/main" id="{87C04C4C-6D9A-475B-999D-FEC91877E38C}"/>
              </a:ext>
            </a:extLst>
          </p:cNvPr>
          <p:cNvSpPr txBox="1"/>
          <p:nvPr/>
        </p:nvSpPr>
        <p:spPr>
          <a:xfrm>
            <a:off x="4269336" y="5479327"/>
            <a:ext cx="6866627" cy="78752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盒子中的宽度、高度、填充、边框、边界、浮动等都是可选的，如果不设置这些属性，</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的默认值为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none</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0" name="图形 9" descr="指向右边的反手食指">
            <a:extLst>
              <a:ext uri="{FF2B5EF4-FFF2-40B4-BE49-F238E27FC236}">
                <a16:creationId xmlns:a16="http://schemas.microsoft.com/office/drawing/2014/main" id="{5EEA5B57-AB67-45E6-9A92-C9E7DB6A3FA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12544" y="5433339"/>
            <a:ext cx="914400" cy="914400"/>
          </a:xfrm>
          <a:prstGeom prst="rect">
            <a:avLst/>
          </a:prstGeom>
        </p:spPr>
      </p:pic>
    </p:spTree>
    <p:extLst>
      <p:ext uri="{BB962C8B-B14F-4D97-AF65-F5344CB8AC3E}">
        <p14:creationId xmlns:p14="http://schemas.microsoft.com/office/powerpoint/2010/main" val="881151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133" y="3491405"/>
            <a:ext cx="7425283" cy="334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表格</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4" y="1147277"/>
            <a:ext cx="2759940"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表格</a:t>
            </a:r>
            <a:r>
              <a:rPr lang="zh-CN" altLang="zh-CN" b="1" dirty="0">
                <a:latin typeface="微软雅黑" panose="020B0503020204020204" pitchFamily="34" charset="-122"/>
                <a:ea typeface="微软雅黑" panose="020B0503020204020204" pitchFamily="34" charset="-122"/>
              </a:rPr>
              <a:t>的标签和属性</a:t>
            </a:r>
            <a:endParaRPr lang="zh-CN" altLang="en-US" b="1" dirty="0">
              <a:latin typeface="微软雅黑" panose="020B0503020204020204" pitchFamily="34" charset="-122"/>
              <a:ea typeface="微软雅黑" panose="020B0503020204020204" pitchFamily="34" charset="-122"/>
            </a:endParaRPr>
          </a:p>
        </p:txBody>
      </p:sp>
      <p:sp>
        <p:nvSpPr>
          <p:cNvPr id="7" name="圆角矩形 6"/>
          <p:cNvSpPr/>
          <p:nvPr/>
        </p:nvSpPr>
        <p:spPr>
          <a:xfrm>
            <a:off x="457200" y="1878817"/>
            <a:ext cx="10398035" cy="1726532"/>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表格是由</a:t>
            </a:r>
            <a:r>
              <a:rPr lang="zh-CN"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行</a:t>
            </a:r>
            <a:r>
              <a:rPr lang="zh-CN" altLang="zh-CN" dirty="0">
                <a:solidFill>
                  <a:schemeClr val="tx1"/>
                </a:solidFill>
                <a:latin typeface="微软雅黑" panose="020B0503020204020204" pitchFamily="34" charset="-122"/>
                <a:ea typeface="微软雅黑" panose="020B0503020204020204" pitchFamily="34" charset="-122"/>
              </a:rPr>
              <a:t>和</a:t>
            </a:r>
            <a:r>
              <a:rPr lang="zh-CN"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列</a:t>
            </a:r>
            <a:r>
              <a:rPr lang="zh-CN" altLang="zh-CN" dirty="0">
                <a:solidFill>
                  <a:schemeClr val="tx1"/>
                </a:solidFill>
                <a:latin typeface="微软雅黑" panose="020B0503020204020204" pitchFamily="34" charset="-122"/>
                <a:ea typeface="微软雅黑" panose="020B0503020204020204" pitchFamily="34" charset="-122"/>
              </a:rPr>
              <a:t>构成，每一行或每一列中又包括一个或多个单元格，单元格内放置网页的各种元素</a:t>
            </a:r>
            <a:r>
              <a:rPr lang="zh-CN" altLang="en-US" dirty="0">
                <a:solidFill>
                  <a:schemeClr val="tx1"/>
                </a:solidFill>
                <a:latin typeface="微软雅黑" panose="020B0503020204020204" pitchFamily="34" charset="-122"/>
                <a:ea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dirty="0">
                <a:solidFill>
                  <a:schemeClr val="tx1"/>
                </a:solidFill>
                <a:latin typeface="微软雅黑" panose="020B0503020204020204" pitchFamily="34" charset="-122"/>
                <a:ea typeface="微软雅黑" panose="020B0503020204020204" pitchFamily="34" charset="-122"/>
              </a:rPr>
              <a:t>表格的标签为</a:t>
            </a:r>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&lt;table&gt;&lt;/table&gt;</a:t>
            </a:r>
          </a:p>
          <a:p>
            <a:pPr marL="285750" indent="-285750">
              <a:lnSpc>
                <a:spcPct val="150000"/>
              </a:lnSpc>
              <a:buFont typeface="Arial" panose="020B0604020202020204" pitchFamily="34" charset="0"/>
              <a:buChar char="•"/>
            </a:pPr>
            <a:r>
              <a:rPr lang="zh-CN" altLang="zh-CN" dirty="0">
                <a:solidFill>
                  <a:schemeClr val="tx1"/>
                </a:solidFill>
                <a:latin typeface="微软雅黑" panose="020B0503020204020204" pitchFamily="34" charset="-122"/>
                <a:ea typeface="微软雅黑" panose="020B0503020204020204" pitchFamily="34" charset="-122"/>
              </a:rPr>
              <a:t>行标签</a:t>
            </a:r>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&lt;</a:t>
            </a:r>
            <a:r>
              <a:rPr lang="en-US" altLang="zh-CN" b="1" dirty="0" err="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tr</a:t>
            </a:r>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&gt;&lt;/</a:t>
            </a:r>
            <a:r>
              <a:rPr lang="en-US" altLang="zh-CN" b="1" dirty="0" err="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tr</a:t>
            </a:r>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&gt;</a:t>
            </a:r>
            <a:r>
              <a:rPr lang="zh-CN" altLang="en-US"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rPr>
              <a:t> &lt;</a:t>
            </a:r>
            <a:r>
              <a:rPr lang="en-US" altLang="zh-CN" dirty="0" err="1">
                <a:solidFill>
                  <a:schemeClr val="tx1"/>
                </a:solidFill>
                <a:latin typeface="微软雅黑" panose="020B0503020204020204" pitchFamily="34" charset="-122"/>
                <a:ea typeface="微软雅黑" panose="020B0503020204020204" pitchFamily="34" charset="-122"/>
              </a:rPr>
              <a:t>tr</a:t>
            </a:r>
            <a:r>
              <a:rPr lang="en-US" altLang="zh-CN" dirty="0">
                <a:solidFill>
                  <a:schemeClr val="tx1"/>
                </a:solidFill>
                <a:latin typeface="微软雅黑" panose="020B0503020204020204" pitchFamily="34" charset="-122"/>
                <a:ea typeface="微软雅黑" panose="020B0503020204020204" pitchFamily="34" charset="-122"/>
              </a:rPr>
              <a:t>&gt;</a:t>
            </a:r>
            <a:r>
              <a:rPr lang="zh-CN" altLang="zh-CN" dirty="0">
                <a:solidFill>
                  <a:schemeClr val="tx1"/>
                </a:solidFill>
                <a:latin typeface="微软雅黑" panose="020B0503020204020204" pitchFamily="34" charset="-122"/>
                <a:ea typeface="微软雅黑" panose="020B0503020204020204" pitchFamily="34" charset="-122"/>
              </a:rPr>
              <a:t>表示一行的起始，行标签的结束标签</a:t>
            </a:r>
            <a:r>
              <a:rPr lang="en-US" altLang="zh-CN" dirty="0">
                <a:solidFill>
                  <a:schemeClr val="tx1"/>
                </a:solidFill>
                <a:latin typeface="微软雅黑" panose="020B0503020204020204" pitchFamily="34" charset="-122"/>
                <a:ea typeface="微软雅黑" panose="020B0503020204020204" pitchFamily="34" charset="-122"/>
              </a:rPr>
              <a:t>&lt;/</a:t>
            </a:r>
            <a:r>
              <a:rPr lang="en-US" altLang="zh-CN" dirty="0" err="1">
                <a:solidFill>
                  <a:schemeClr val="tx1"/>
                </a:solidFill>
                <a:latin typeface="微软雅黑" panose="020B0503020204020204" pitchFamily="34" charset="-122"/>
                <a:ea typeface="微软雅黑" panose="020B0503020204020204" pitchFamily="34" charset="-122"/>
              </a:rPr>
              <a:t>tr</a:t>
            </a:r>
            <a:r>
              <a:rPr lang="en-US" altLang="zh-CN" dirty="0">
                <a:solidFill>
                  <a:schemeClr val="tx1"/>
                </a:solidFill>
                <a:latin typeface="微软雅黑" panose="020B0503020204020204" pitchFamily="34" charset="-122"/>
                <a:ea typeface="微软雅黑" panose="020B0503020204020204" pitchFamily="34" charset="-122"/>
              </a:rPr>
              <a:t>&gt;</a:t>
            </a:r>
            <a:r>
              <a:rPr lang="zh-CN" altLang="zh-CN" dirty="0">
                <a:solidFill>
                  <a:schemeClr val="tx1"/>
                </a:solidFill>
                <a:latin typeface="微软雅黑" panose="020B0503020204020204" pitchFamily="34" charset="-122"/>
                <a:ea typeface="微软雅黑" panose="020B0503020204020204" pitchFamily="34" charset="-122"/>
              </a:rPr>
              <a:t>表示一行的结束</a:t>
            </a:r>
            <a:r>
              <a:rPr lang="zh-CN" altLang="en-US" dirty="0">
                <a:solidFill>
                  <a:schemeClr val="tx1"/>
                </a:solidFill>
                <a:latin typeface="微软雅黑" panose="020B0503020204020204" pitchFamily="34" charset="-122"/>
                <a:ea typeface="微软雅黑" panose="020B0503020204020204" pitchFamily="34" charset="-122"/>
              </a:rPr>
              <a:t>。</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dirty="0">
                <a:solidFill>
                  <a:schemeClr val="tx1"/>
                </a:solidFill>
                <a:latin typeface="微软雅黑" panose="020B0503020204020204" pitchFamily="34" charset="-122"/>
                <a:ea typeface="微软雅黑" panose="020B0503020204020204" pitchFamily="34" charset="-122"/>
              </a:rPr>
              <a:t>单元格标签</a:t>
            </a:r>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&lt;td&gt;&lt;/td&gt;</a:t>
            </a:r>
            <a:r>
              <a:rPr lang="zh-CN" altLang="en-US"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行里有一个或多个单元格</a:t>
            </a:r>
            <a:r>
              <a:rPr lang="en-US" altLang="zh-CN" dirty="0">
                <a:solidFill>
                  <a:schemeClr val="tx1"/>
                </a:solidFill>
                <a:latin typeface="微软雅黑" panose="020B0503020204020204" pitchFamily="34" charset="-122"/>
                <a:ea typeface="微软雅黑" panose="020B0503020204020204" pitchFamily="34" charset="-122"/>
              </a:rPr>
              <a:t>&lt;td&gt;&lt;/td&gt;</a:t>
            </a:r>
            <a:r>
              <a:rPr lang="zh-CN" altLang="zh-CN" dirty="0">
                <a:solidFill>
                  <a:schemeClr val="tx1"/>
                </a:solidFill>
                <a:latin typeface="微软雅黑" panose="020B0503020204020204" pitchFamily="34" charset="-122"/>
                <a:ea typeface="微软雅黑" panose="020B0503020204020204" pitchFamily="34" charset="-122"/>
              </a:rPr>
              <a:t>，单元格内放置网页元素</a:t>
            </a:r>
            <a:r>
              <a:rPr lang="zh-CN" altLang="en-US" dirty="0">
                <a:solidFill>
                  <a:schemeClr val="tx1"/>
                </a:solidFill>
                <a:latin typeface="微软雅黑" panose="020B0503020204020204" pitchFamily="34" charset="-122"/>
                <a:ea typeface="微软雅黑" panose="020B0503020204020204" pitchFamily="34" charset="-122"/>
              </a:rPr>
              <a:t>。</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692905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Rectangle 4">
            <a:extLst>
              <a:ext uri="{FF2B5EF4-FFF2-40B4-BE49-F238E27FC236}">
                <a16:creationId xmlns:a16="http://schemas.microsoft.com/office/drawing/2014/main" id="{8A760CA7-277D-4C57-A3ED-B125C17F7944}"/>
              </a:ext>
            </a:extLst>
          </p:cNvPr>
          <p:cNvSpPr>
            <a:spLocks noChangeArrowheads="1"/>
          </p:cNvSpPr>
          <p:nvPr/>
        </p:nvSpPr>
        <p:spPr bwMode="auto">
          <a:xfrm>
            <a:off x="3312544" y="32870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4175185" cy="461665"/>
          </a:xfrm>
          <a:prstGeom prst="round2DiagRect">
            <a:avLst/>
          </a:prstGeom>
          <a:solidFill>
            <a:srgbClr val="7030A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列固定宽度</a:t>
            </a:r>
          </a:p>
        </p:txBody>
      </p:sp>
      <p:sp>
        <p:nvSpPr>
          <p:cNvPr id="18" name="文本框 17">
            <a:extLst>
              <a:ext uri="{FF2B5EF4-FFF2-40B4-BE49-F238E27FC236}">
                <a16:creationId xmlns:a16="http://schemas.microsoft.com/office/drawing/2014/main" id="{42D3D4B1-D9D9-4D12-BFC8-E5CD876371E2}"/>
              </a:ext>
            </a:extLst>
          </p:cNvPr>
          <p:cNvSpPr txBox="1"/>
          <p:nvPr/>
        </p:nvSpPr>
        <p:spPr>
          <a:xfrm>
            <a:off x="485234" y="1643333"/>
            <a:ext cx="10703225" cy="787523"/>
          </a:xfrm>
          <a:prstGeom prst="rect">
            <a:avLst/>
          </a:prstGeom>
          <a:noFill/>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一列固定的的关键在于设置</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样式的宽度值必须是固定的具体的像素值，如定义一个宽度为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800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像素，高度为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600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像素的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区域</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17" name="箭头: 五边形 16">
            <a:extLst>
              <a:ext uri="{FF2B5EF4-FFF2-40B4-BE49-F238E27FC236}">
                <a16:creationId xmlns:a16="http://schemas.microsoft.com/office/drawing/2014/main" id="{CF598EB6-8DBE-4791-B2EF-AC99CA3AD0BD}"/>
              </a:ext>
            </a:extLst>
          </p:cNvPr>
          <p:cNvSpPr/>
          <p:nvPr/>
        </p:nvSpPr>
        <p:spPr>
          <a:xfrm>
            <a:off x="572620" y="2570672"/>
            <a:ext cx="1083652" cy="336430"/>
          </a:xfrm>
          <a:prstGeom prst="homePlate">
            <a:avLst>
              <a:gd name="adj" fmla="val 328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圆角 18">
            <a:extLst>
              <a:ext uri="{FF2B5EF4-FFF2-40B4-BE49-F238E27FC236}">
                <a16:creationId xmlns:a16="http://schemas.microsoft.com/office/drawing/2014/main" id="{F9453A46-A69A-419E-905C-FBD0B08B15AA}"/>
              </a:ext>
            </a:extLst>
          </p:cNvPr>
          <p:cNvSpPr/>
          <p:nvPr/>
        </p:nvSpPr>
        <p:spPr>
          <a:xfrm>
            <a:off x="1733909" y="2570672"/>
            <a:ext cx="9264034" cy="621102"/>
          </a:xfrm>
          <a:prstGeom prst="roundRect">
            <a:avLst>
              <a:gd name="adj" fmla="val 8334"/>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在站点中新建一个空白网页文档，命名为</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div1.html</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，新建一个</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文档，命名为</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链接到</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div1.html</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文档中</a:t>
            </a:r>
            <a:r>
              <a:rPr lang="zh-CN" altLang="en-US"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7170" name="图片 1">
            <a:extLst>
              <a:ext uri="{FF2B5EF4-FFF2-40B4-BE49-F238E27FC236}">
                <a16:creationId xmlns:a16="http://schemas.microsoft.com/office/drawing/2014/main" id="{D930D8DC-A86B-4EA8-99F6-372EC58F9F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5494" y="3412400"/>
            <a:ext cx="2591569" cy="999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B6A872F9-B2E4-4EC5-A5C7-E9EB80D26B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3270" y="3381995"/>
            <a:ext cx="4772723" cy="106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箭头: 五边形 23">
            <a:extLst>
              <a:ext uri="{FF2B5EF4-FFF2-40B4-BE49-F238E27FC236}">
                <a16:creationId xmlns:a16="http://schemas.microsoft.com/office/drawing/2014/main" id="{58A453A7-AB68-48FA-A206-D5C78349C3CA}"/>
              </a:ext>
            </a:extLst>
          </p:cNvPr>
          <p:cNvSpPr/>
          <p:nvPr/>
        </p:nvSpPr>
        <p:spPr>
          <a:xfrm>
            <a:off x="572620" y="4593565"/>
            <a:ext cx="1083652" cy="336430"/>
          </a:xfrm>
          <a:prstGeom prst="homePlate">
            <a:avLst>
              <a:gd name="adj" fmla="val 328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矩形: 圆角 24">
            <a:extLst>
              <a:ext uri="{FF2B5EF4-FFF2-40B4-BE49-F238E27FC236}">
                <a16:creationId xmlns:a16="http://schemas.microsoft.com/office/drawing/2014/main" id="{F754078D-8104-4A59-BEF8-4D4537613DBA}"/>
              </a:ext>
            </a:extLst>
          </p:cNvPr>
          <p:cNvSpPr/>
          <p:nvPr/>
        </p:nvSpPr>
        <p:spPr>
          <a:xfrm>
            <a:off x="1733909" y="4593564"/>
            <a:ext cx="9264034" cy="1060597"/>
          </a:xfrm>
          <a:prstGeom prst="roundRect">
            <a:avLst>
              <a:gd name="adj" fmla="val 8334"/>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div1.html</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body</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标签中插入一个</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 </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test1</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【常用】</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插入</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DIV</a:t>
            </a:r>
            <a:r>
              <a:rPr lang="zh-CN" altLang="en-US"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标签</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，或者点击【插入】工具栏</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【布局】</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【标准】</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插入Div标签，并设置ID的值为“test1”（见图4-3-7），也可以直接在代码视图中输入&lt;div id=“test1”&gt;&lt;/div&gt;</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7172" name="图片 1">
            <a:extLst>
              <a:ext uri="{FF2B5EF4-FFF2-40B4-BE49-F238E27FC236}">
                <a16:creationId xmlns:a16="http://schemas.microsoft.com/office/drawing/2014/main" id="{7A35AD5A-4D38-4F5F-B0D0-6BFD70DE36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8544" y="5750982"/>
            <a:ext cx="152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图片 1">
            <a:extLst>
              <a:ext uri="{FF2B5EF4-FFF2-40B4-BE49-F238E27FC236}">
                <a16:creationId xmlns:a16="http://schemas.microsoft.com/office/drawing/2014/main" id="{3747638C-6CD7-4A6B-9669-39B7017F81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5057" y="5750982"/>
            <a:ext cx="22193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5388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Rectangle 4">
            <a:extLst>
              <a:ext uri="{FF2B5EF4-FFF2-40B4-BE49-F238E27FC236}">
                <a16:creationId xmlns:a16="http://schemas.microsoft.com/office/drawing/2014/main" id="{8A760CA7-277D-4C57-A3ED-B125C17F7944}"/>
              </a:ext>
            </a:extLst>
          </p:cNvPr>
          <p:cNvSpPr>
            <a:spLocks noChangeArrowheads="1"/>
          </p:cNvSpPr>
          <p:nvPr/>
        </p:nvSpPr>
        <p:spPr bwMode="auto">
          <a:xfrm>
            <a:off x="3312544" y="32870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4175185" cy="461665"/>
          </a:xfrm>
          <a:prstGeom prst="round2DiagRect">
            <a:avLst/>
          </a:prstGeom>
          <a:solidFill>
            <a:srgbClr val="7030A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列固定宽度</a:t>
            </a:r>
          </a:p>
        </p:txBody>
      </p:sp>
      <p:sp>
        <p:nvSpPr>
          <p:cNvPr id="17" name="箭头: 五边形 16">
            <a:extLst>
              <a:ext uri="{FF2B5EF4-FFF2-40B4-BE49-F238E27FC236}">
                <a16:creationId xmlns:a16="http://schemas.microsoft.com/office/drawing/2014/main" id="{CF598EB6-8DBE-4791-B2EF-AC99CA3AD0BD}"/>
              </a:ext>
            </a:extLst>
          </p:cNvPr>
          <p:cNvSpPr/>
          <p:nvPr/>
        </p:nvSpPr>
        <p:spPr>
          <a:xfrm>
            <a:off x="572620" y="1893900"/>
            <a:ext cx="1083652" cy="336430"/>
          </a:xfrm>
          <a:prstGeom prst="homePlate">
            <a:avLst>
              <a:gd name="adj" fmla="val 328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圆角 18">
            <a:extLst>
              <a:ext uri="{FF2B5EF4-FFF2-40B4-BE49-F238E27FC236}">
                <a16:creationId xmlns:a16="http://schemas.microsoft.com/office/drawing/2014/main" id="{F9453A46-A69A-419E-905C-FBD0B08B15AA}"/>
              </a:ext>
            </a:extLst>
          </p:cNvPr>
          <p:cNvSpPr/>
          <p:nvPr/>
        </p:nvSpPr>
        <p:spPr>
          <a:xfrm>
            <a:off x="1733909" y="1893899"/>
            <a:ext cx="9264034" cy="826671"/>
          </a:xfrm>
          <a:prstGeom prst="roundRect">
            <a:avLst>
              <a:gd name="adj" fmla="val 8334"/>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文档内设置</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test1</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的样式，设置宽度为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800</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像素，高度为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600</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像素，文字大小为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14</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像素，背景颜色为</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#0cc</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4" name="箭头: 五边形 23">
            <a:extLst>
              <a:ext uri="{FF2B5EF4-FFF2-40B4-BE49-F238E27FC236}">
                <a16:creationId xmlns:a16="http://schemas.microsoft.com/office/drawing/2014/main" id="{58A453A7-AB68-48FA-A206-D5C78349C3CA}"/>
              </a:ext>
            </a:extLst>
          </p:cNvPr>
          <p:cNvSpPr/>
          <p:nvPr/>
        </p:nvSpPr>
        <p:spPr>
          <a:xfrm>
            <a:off x="572620" y="4593565"/>
            <a:ext cx="1083652" cy="336430"/>
          </a:xfrm>
          <a:prstGeom prst="homePlate">
            <a:avLst>
              <a:gd name="adj" fmla="val 328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矩形: 圆角 24">
            <a:extLst>
              <a:ext uri="{FF2B5EF4-FFF2-40B4-BE49-F238E27FC236}">
                <a16:creationId xmlns:a16="http://schemas.microsoft.com/office/drawing/2014/main" id="{F754078D-8104-4A59-BEF8-4D4537613DBA}"/>
              </a:ext>
            </a:extLst>
          </p:cNvPr>
          <p:cNvSpPr/>
          <p:nvPr/>
        </p:nvSpPr>
        <p:spPr>
          <a:xfrm>
            <a:off x="1733909" y="4593564"/>
            <a:ext cx="9264034" cy="1060597"/>
          </a:xfrm>
          <a:prstGeom prst="roundRect">
            <a:avLst>
              <a:gd name="adj" fmla="val 8334"/>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设置css.css文件中test1边距值，margin可同时设置四个方向的边距，分别为：上 右 下 左，将左右方向的边距设置为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auto</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，上下设置为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，即可使得test1在网页中显示为居中效果，代码为：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margin:0 auto 0 auto</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，也可以简写为：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margin:0 auto</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5" name="Rectangle 120">
            <a:extLst>
              <a:ext uri="{FF2B5EF4-FFF2-40B4-BE49-F238E27FC236}">
                <a16:creationId xmlns:a16="http://schemas.microsoft.com/office/drawing/2014/main" id="{84B05A94-A1BD-41F8-8DB8-6BE12DEE428D}"/>
              </a:ext>
            </a:extLst>
          </p:cNvPr>
          <p:cNvSpPr>
            <a:spLocks noChangeArrowheads="1"/>
          </p:cNvSpPr>
          <p:nvPr/>
        </p:nvSpPr>
        <p:spPr bwMode="auto">
          <a:xfrm>
            <a:off x="1696837" y="2918939"/>
            <a:ext cx="5903035" cy="13683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#test1 {width:800px;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定义</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#test1</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的宽度值为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800</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像素 *</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height:600px;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定义</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#test1</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的高度值为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600</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像素 *</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font-size:14px;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定义</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#test1</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中的文字大小为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14</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像素 *</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background-color:#0CC;   /*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定义</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#test1</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中背景颜色为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#0CC */}</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 name="Rectangle 122">
            <a:extLst>
              <a:ext uri="{FF2B5EF4-FFF2-40B4-BE49-F238E27FC236}">
                <a16:creationId xmlns:a16="http://schemas.microsoft.com/office/drawing/2014/main" id="{914B12EC-BA17-4C60-AEC0-87F7804D26AA}"/>
              </a:ext>
            </a:extLst>
          </p:cNvPr>
          <p:cNvSpPr>
            <a:spLocks noChangeArrowheads="1"/>
          </p:cNvSpPr>
          <p:nvPr/>
        </p:nvSpPr>
        <p:spPr bwMode="auto">
          <a:xfrm>
            <a:off x="1733908" y="5890431"/>
            <a:ext cx="9176747" cy="81221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body {width:800px;   /* </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通过</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body</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的大小来控制页面的居中，必须先确定宽度值 *</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margin:0 auto; /* </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上下边距为</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0</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，左右边距为自动 *</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95513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Rectangle 4">
            <a:extLst>
              <a:ext uri="{FF2B5EF4-FFF2-40B4-BE49-F238E27FC236}">
                <a16:creationId xmlns:a16="http://schemas.microsoft.com/office/drawing/2014/main" id="{8A760CA7-277D-4C57-A3ED-B125C17F7944}"/>
              </a:ext>
            </a:extLst>
          </p:cNvPr>
          <p:cNvSpPr>
            <a:spLocks noChangeArrowheads="1"/>
          </p:cNvSpPr>
          <p:nvPr/>
        </p:nvSpPr>
        <p:spPr bwMode="auto">
          <a:xfrm>
            <a:off x="3312544" y="32870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4175185" cy="461665"/>
          </a:xfrm>
          <a:prstGeom prst="round2DiagRect">
            <a:avLst/>
          </a:prstGeom>
          <a:solidFill>
            <a:srgbClr val="7030A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列固定宽度</a:t>
            </a:r>
          </a:p>
        </p:txBody>
      </p:sp>
      <p:sp>
        <p:nvSpPr>
          <p:cNvPr id="17" name="箭头: 五边形 16">
            <a:extLst>
              <a:ext uri="{FF2B5EF4-FFF2-40B4-BE49-F238E27FC236}">
                <a16:creationId xmlns:a16="http://schemas.microsoft.com/office/drawing/2014/main" id="{CF598EB6-8DBE-4791-B2EF-AC99CA3AD0BD}"/>
              </a:ext>
            </a:extLst>
          </p:cNvPr>
          <p:cNvSpPr/>
          <p:nvPr/>
        </p:nvSpPr>
        <p:spPr>
          <a:xfrm>
            <a:off x="572620" y="1893900"/>
            <a:ext cx="1083652" cy="336430"/>
          </a:xfrm>
          <a:prstGeom prst="homePlate">
            <a:avLst>
              <a:gd name="adj" fmla="val 328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圆角 18">
            <a:extLst>
              <a:ext uri="{FF2B5EF4-FFF2-40B4-BE49-F238E27FC236}">
                <a16:creationId xmlns:a16="http://schemas.microsoft.com/office/drawing/2014/main" id="{F9453A46-A69A-419E-905C-FBD0B08B15AA}"/>
              </a:ext>
            </a:extLst>
          </p:cNvPr>
          <p:cNvSpPr/>
          <p:nvPr/>
        </p:nvSpPr>
        <p:spPr>
          <a:xfrm>
            <a:off x="1733909" y="1893899"/>
            <a:ext cx="9264034" cy="336431"/>
          </a:xfrm>
          <a:prstGeom prst="roundRect">
            <a:avLst>
              <a:gd name="adj" fmla="val 8334"/>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采用固定的宽度和高度值，并设置了居中效果，所以改变浏览器的大小不会影响到显示的居中效果。</a:t>
            </a:r>
          </a:p>
        </p:txBody>
      </p:sp>
      <p:pic>
        <p:nvPicPr>
          <p:cNvPr id="9218" name="图片 1">
            <a:extLst>
              <a:ext uri="{FF2B5EF4-FFF2-40B4-BE49-F238E27FC236}">
                <a16:creationId xmlns:a16="http://schemas.microsoft.com/office/drawing/2014/main" id="{6628FF73-9692-49D2-81F0-8AF554CF7C1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0102" y="2863670"/>
            <a:ext cx="3277534" cy="187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8E8AE13A-561B-45D2-99EB-B1790984867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6370" y="2863670"/>
            <a:ext cx="3118713" cy="1877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a:extLst>
              <a:ext uri="{FF2B5EF4-FFF2-40B4-BE49-F238E27FC236}">
                <a16:creationId xmlns:a16="http://schemas.microsoft.com/office/drawing/2014/main" id="{9A4D3AF3-F9EA-4C0E-9D7C-865F01B5060D}"/>
              </a:ext>
            </a:extLst>
          </p:cNvPr>
          <p:cNvSpPr txBox="1"/>
          <p:nvPr/>
        </p:nvSpPr>
        <p:spPr>
          <a:xfrm>
            <a:off x="1656271" y="5199931"/>
            <a:ext cx="9264033" cy="41819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lnSpc>
                <a:spcPct val="150000"/>
              </a:lnSpc>
            </a:pP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注意</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：这里的居中并不是指div内文字或其他元素的居中，而是指div整体在页面中的位置。</a:t>
            </a:r>
          </a:p>
        </p:txBody>
      </p:sp>
      <p:pic>
        <p:nvPicPr>
          <p:cNvPr id="16" name="图形 15" descr="指向右边的反手食指">
            <a:extLst>
              <a:ext uri="{FF2B5EF4-FFF2-40B4-BE49-F238E27FC236}">
                <a16:creationId xmlns:a16="http://schemas.microsoft.com/office/drawing/2014/main" id="{9CF20DE0-7CB1-4440-8435-936C7B368D3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6857" y="5042721"/>
            <a:ext cx="914400" cy="914400"/>
          </a:xfrm>
          <a:prstGeom prst="rect">
            <a:avLst/>
          </a:prstGeom>
        </p:spPr>
      </p:pic>
    </p:spTree>
    <p:extLst>
      <p:ext uri="{BB962C8B-B14F-4D97-AF65-F5344CB8AC3E}">
        <p14:creationId xmlns:p14="http://schemas.microsoft.com/office/powerpoint/2010/main" val="15422129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Rectangle 4">
            <a:extLst>
              <a:ext uri="{FF2B5EF4-FFF2-40B4-BE49-F238E27FC236}">
                <a16:creationId xmlns:a16="http://schemas.microsoft.com/office/drawing/2014/main" id="{8A760CA7-277D-4C57-A3ED-B125C17F7944}"/>
              </a:ext>
            </a:extLst>
          </p:cNvPr>
          <p:cNvSpPr>
            <a:spLocks noChangeArrowheads="1"/>
          </p:cNvSpPr>
          <p:nvPr/>
        </p:nvSpPr>
        <p:spPr bwMode="auto">
          <a:xfrm>
            <a:off x="3312544" y="32870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4175185" cy="461665"/>
          </a:xfrm>
          <a:prstGeom prst="round2DiagRect">
            <a:avLst/>
          </a:prstGeom>
          <a:solidFill>
            <a:srgbClr val="00206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一列自适应</a:t>
            </a:r>
          </a:p>
        </p:txBody>
      </p:sp>
      <p:sp>
        <p:nvSpPr>
          <p:cNvPr id="19" name="矩形: 圆角 18">
            <a:extLst>
              <a:ext uri="{FF2B5EF4-FFF2-40B4-BE49-F238E27FC236}">
                <a16:creationId xmlns:a16="http://schemas.microsoft.com/office/drawing/2014/main" id="{F9453A46-A69A-419E-905C-FBD0B08B15AA}"/>
              </a:ext>
            </a:extLst>
          </p:cNvPr>
          <p:cNvSpPr/>
          <p:nvPr/>
        </p:nvSpPr>
        <p:spPr>
          <a:xfrm>
            <a:off x="388189" y="1747350"/>
            <a:ext cx="10609754" cy="826671"/>
          </a:xfrm>
          <a:prstGeom prst="roundRect">
            <a:avLst>
              <a:gd name="adj" fmla="val 8334"/>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自适应布局是网页布局形式中一种常用的形式，这种做法，就是将宽度或高度的固定值，改为百分比或自动，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的大小会根据浏览器窗口的大小，自动调整宽度和高度</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文本框 12">
            <a:extLst>
              <a:ext uri="{FF2B5EF4-FFF2-40B4-BE49-F238E27FC236}">
                <a16:creationId xmlns:a16="http://schemas.microsoft.com/office/drawing/2014/main" id="{D1675715-9D5D-41B6-BF8F-CD7926DF4CAF}"/>
              </a:ext>
            </a:extLst>
          </p:cNvPr>
          <p:cNvSpPr txBox="1"/>
          <p:nvPr/>
        </p:nvSpPr>
        <p:spPr>
          <a:xfrm>
            <a:off x="1562479" y="2705691"/>
            <a:ext cx="9264033" cy="787523"/>
          </a:xfrm>
          <a:prstGeom prst="rect">
            <a:avLst/>
          </a:prstGeom>
          <a:solidFill>
            <a:schemeClr val="bg1"/>
          </a:solidFill>
          <a:effectLst>
            <a:glow rad="63500">
              <a:schemeClr val="accent2">
                <a:satMod val="175000"/>
                <a:alpha val="40000"/>
              </a:schemeClr>
            </a:glow>
          </a:effectLst>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新建站点，新建一个网页文件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div2.html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和一个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css2.css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，将</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文件外部链接到</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div2.html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中，保存网页在站点中；</a:t>
            </a:r>
            <a:endParaRPr lang="zh-CN" altLang="en-US" sz="1600" dirty="0">
              <a:latin typeface="微软雅黑" panose="020B0503020204020204" pitchFamily="34" charset="-122"/>
              <a:ea typeface="微软雅黑" panose="020B0503020204020204" pitchFamily="34" charset="-122"/>
            </a:endParaRPr>
          </a:p>
        </p:txBody>
      </p:sp>
      <p:sp>
        <p:nvSpPr>
          <p:cNvPr id="14" name="箭头: 五边形 13">
            <a:extLst>
              <a:ext uri="{FF2B5EF4-FFF2-40B4-BE49-F238E27FC236}">
                <a16:creationId xmlns:a16="http://schemas.microsoft.com/office/drawing/2014/main" id="{B976A061-CF04-4DA9-B3FD-62ED24A8E9EC}"/>
              </a:ext>
            </a:extLst>
          </p:cNvPr>
          <p:cNvSpPr/>
          <p:nvPr/>
        </p:nvSpPr>
        <p:spPr>
          <a:xfrm>
            <a:off x="388189" y="2762343"/>
            <a:ext cx="1083652" cy="336430"/>
          </a:xfrm>
          <a:prstGeom prst="homePlate">
            <a:avLst>
              <a:gd name="adj" fmla="val 32839"/>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6AE91F25-76FF-4A1D-9719-E58CF2B8C2DE}"/>
              </a:ext>
            </a:extLst>
          </p:cNvPr>
          <p:cNvSpPr txBox="1"/>
          <p:nvPr/>
        </p:nvSpPr>
        <p:spPr>
          <a:xfrm>
            <a:off x="1562479" y="3647460"/>
            <a:ext cx="9264033" cy="418191"/>
          </a:xfrm>
          <a:prstGeom prst="rect">
            <a:avLst/>
          </a:prstGeom>
          <a:solidFill>
            <a:schemeClr val="bg1"/>
          </a:solidFill>
          <a:effectLst>
            <a:glow rad="63500">
              <a:schemeClr val="accent2">
                <a:satMod val="175000"/>
                <a:alpha val="40000"/>
              </a:schemeClr>
            </a:glow>
          </a:effectLst>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div2.hmtl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中插入一个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值设为“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nav”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，输入导航文字，并加入空链接</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20" name="箭头: 五边形 19">
            <a:extLst>
              <a:ext uri="{FF2B5EF4-FFF2-40B4-BE49-F238E27FC236}">
                <a16:creationId xmlns:a16="http://schemas.microsoft.com/office/drawing/2014/main" id="{3F4000C6-760C-4348-A08F-612C7BF13312}"/>
              </a:ext>
            </a:extLst>
          </p:cNvPr>
          <p:cNvSpPr/>
          <p:nvPr/>
        </p:nvSpPr>
        <p:spPr>
          <a:xfrm>
            <a:off x="388189" y="3704112"/>
            <a:ext cx="1083652" cy="336430"/>
          </a:xfrm>
          <a:prstGeom prst="homePlate">
            <a:avLst>
              <a:gd name="adj" fmla="val 32839"/>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524866CF-3A9D-4341-B8D8-E58F7CE4174E}"/>
              </a:ext>
            </a:extLst>
          </p:cNvPr>
          <p:cNvSpPr txBox="1"/>
          <p:nvPr/>
        </p:nvSpPr>
        <p:spPr>
          <a:xfrm>
            <a:off x="1562479" y="4203311"/>
            <a:ext cx="9264033" cy="2639569"/>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&lt;body&gt;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&lt;div id="nav"&gt;</a:t>
            </a:r>
            <a:endParaRPr lang="zh-CN" altLang="zh-CN" sz="1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网站首页</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在线书库</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古典文学</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现代文学</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外国文学</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武侠小说</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诗词歌赋</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网络小说</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言情小说</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完结小说</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出版小说</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侦探小说</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&lt;/div&gt;</a:t>
            </a:r>
            <a:endParaRPr lang="zh-CN" altLang="zh-CN" sz="1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&lt;/body&gt;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1074430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Rectangle 4">
            <a:extLst>
              <a:ext uri="{FF2B5EF4-FFF2-40B4-BE49-F238E27FC236}">
                <a16:creationId xmlns:a16="http://schemas.microsoft.com/office/drawing/2014/main" id="{8A760CA7-277D-4C57-A3ED-B125C17F7944}"/>
              </a:ext>
            </a:extLst>
          </p:cNvPr>
          <p:cNvSpPr>
            <a:spLocks noChangeArrowheads="1"/>
          </p:cNvSpPr>
          <p:nvPr/>
        </p:nvSpPr>
        <p:spPr bwMode="auto">
          <a:xfrm>
            <a:off x="3312544" y="32870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a:extLst>
              <a:ext uri="{FF2B5EF4-FFF2-40B4-BE49-F238E27FC236}">
                <a16:creationId xmlns:a16="http://schemas.microsoft.com/office/drawing/2014/main" id="{D1675715-9D5D-41B6-BF8F-CD7926DF4CAF}"/>
              </a:ext>
            </a:extLst>
          </p:cNvPr>
          <p:cNvSpPr txBox="1"/>
          <p:nvPr/>
        </p:nvSpPr>
        <p:spPr>
          <a:xfrm>
            <a:off x="1562479" y="1903485"/>
            <a:ext cx="9264033" cy="418191"/>
          </a:xfrm>
          <a:prstGeom prst="rect">
            <a:avLst/>
          </a:prstGeom>
          <a:solidFill>
            <a:schemeClr val="bg1"/>
          </a:solidFill>
          <a:effectLst>
            <a:glow rad="63500">
              <a:schemeClr val="accent2">
                <a:satMod val="175000"/>
                <a:alpha val="40000"/>
              </a:schemeClr>
            </a:glow>
          </a:effectLst>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css2.css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中定义样式；</a:t>
            </a:r>
            <a:endParaRPr lang="zh-CN" altLang="en-US" sz="1600" dirty="0">
              <a:latin typeface="微软雅黑" panose="020B0503020204020204" pitchFamily="34" charset="-122"/>
              <a:ea typeface="微软雅黑" panose="020B0503020204020204" pitchFamily="34" charset="-122"/>
            </a:endParaRPr>
          </a:p>
        </p:txBody>
      </p:sp>
      <p:sp>
        <p:nvSpPr>
          <p:cNvPr id="14" name="箭头: 五边形 13">
            <a:extLst>
              <a:ext uri="{FF2B5EF4-FFF2-40B4-BE49-F238E27FC236}">
                <a16:creationId xmlns:a16="http://schemas.microsoft.com/office/drawing/2014/main" id="{B976A061-CF04-4DA9-B3FD-62ED24A8E9EC}"/>
              </a:ext>
            </a:extLst>
          </p:cNvPr>
          <p:cNvSpPr/>
          <p:nvPr/>
        </p:nvSpPr>
        <p:spPr>
          <a:xfrm>
            <a:off x="388189" y="1960137"/>
            <a:ext cx="1083652" cy="336430"/>
          </a:xfrm>
          <a:prstGeom prst="homePlate">
            <a:avLst>
              <a:gd name="adj" fmla="val 32839"/>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524866CF-3A9D-4341-B8D8-E58F7CE4174E}"/>
              </a:ext>
            </a:extLst>
          </p:cNvPr>
          <p:cNvSpPr txBox="1"/>
          <p:nvPr/>
        </p:nvSpPr>
        <p:spPr>
          <a:xfrm>
            <a:off x="1562479" y="2607556"/>
            <a:ext cx="9264033" cy="1670073"/>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body {margin:0; padding:0;}</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#nav {width:100%; height:30px; background-color:#09F;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text-align:center</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padding-top:10px; }</a:t>
            </a: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#nav a {color:#FFF; font-size:12px;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font-weight:bolder</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text-decoration:none</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font-family:"</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幼圆</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margin-left:10px; </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#nav a:hover {color:#F00;}</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文本框 11">
            <a:extLst>
              <a:ext uri="{FF2B5EF4-FFF2-40B4-BE49-F238E27FC236}">
                <a16:creationId xmlns:a16="http://schemas.microsoft.com/office/drawing/2014/main" id="{26C164A1-633C-4894-80B8-5B69384B8F76}"/>
              </a:ext>
            </a:extLst>
          </p:cNvPr>
          <p:cNvSpPr txBox="1"/>
          <p:nvPr/>
        </p:nvSpPr>
        <p:spPr>
          <a:xfrm>
            <a:off x="1562479" y="4661064"/>
            <a:ext cx="9264033" cy="418191"/>
          </a:xfrm>
          <a:prstGeom prst="rect">
            <a:avLst/>
          </a:prstGeom>
          <a:solidFill>
            <a:schemeClr val="bg1"/>
          </a:solidFill>
          <a:effectLst>
            <a:glow rad="63500">
              <a:schemeClr val="accent2">
                <a:satMod val="175000"/>
                <a:alpha val="40000"/>
              </a:schemeClr>
            </a:glow>
          </a:effectLst>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点击浏览按钮，在浏览器中预览的效果</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15" name="箭头: 五边形 14">
            <a:extLst>
              <a:ext uri="{FF2B5EF4-FFF2-40B4-BE49-F238E27FC236}">
                <a16:creationId xmlns:a16="http://schemas.microsoft.com/office/drawing/2014/main" id="{BCB0A750-F6B4-4222-B58D-21E088F8329B}"/>
              </a:ext>
            </a:extLst>
          </p:cNvPr>
          <p:cNvSpPr/>
          <p:nvPr/>
        </p:nvSpPr>
        <p:spPr>
          <a:xfrm>
            <a:off x="388189" y="4717716"/>
            <a:ext cx="1083652" cy="336430"/>
          </a:xfrm>
          <a:prstGeom prst="homePlate">
            <a:avLst>
              <a:gd name="adj" fmla="val 32839"/>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0242" name="图片 1">
            <a:extLst>
              <a:ext uri="{FF2B5EF4-FFF2-40B4-BE49-F238E27FC236}">
                <a16:creationId xmlns:a16="http://schemas.microsoft.com/office/drawing/2014/main" id="{37B288F0-C035-430E-8673-7DA919CAF8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1840" y="5321668"/>
            <a:ext cx="8520223" cy="63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对角圆角 15">
            <a:extLst>
              <a:ext uri="{FF2B5EF4-FFF2-40B4-BE49-F238E27FC236}">
                <a16:creationId xmlns:a16="http://schemas.microsoft.com/office/drawing/2014/main" id="{B0C2BE83-F430-4986-A5BA-23E2E883A280}"/>
              </a:ext>
            </a:extLst>
          </p:cNvPr>
          <p:cNvSpPr/>
          <p:nvPr/>
        </p:nvSpPr>
        <p:spPr>
          <a:xfrm>
            <a:off x="388189" y="1155940"/>
            <a:ext cx="4175185" cy="461665"/>
          </a:xfrm>
          <a:prstGeom prst="round2DiagRect">
            <a:avLst/>
          </a:prstGeom>
          <a:solidFill>
            <a:srgbClr val="00206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一列自适应</a:t>
            </a:r>
          </a:p>
        </p:txBody>
      </p:sp>
    </p:spTree>
    <p:extLst>
      <p:ext uri="{BB962C8B-B14F-4D97-AF65-F5344CB8AC3E}">
        <p14:creationId xmlns:p14="http://schemas.microsoft.com/office/powerpoint/2010/main" val="9164692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Rectangle 4">
            <a:extLst>
              <a:ext uri="{FF2B5EF4-FFF2-40B4-BE49-F238E27FC236}">
                <a16:creationId xmlns:a16="http://schemas.microsoft.com/office/drawing/2014/main" id="{8A760CA7-277D-4C57-A3ED-B125C17F7944}"/>
              </a:ext>
            </a:extLst>
          </p:cNvPr>
          <p:cNvSpPr>
            <a:spLocks noChangeArrowheads="1"/>
          </p:cNvSpPr>
          <p:nvPr/>
        </p:nvSpPr>
        <p:spPr bwMode="auto">
          <a:xfrm>
            <a:off x="3312544" y="32870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4175185" cy="461665"/>
          </a:xfrm>
          <a:prstGeom prst="round2DiagRect">
            <a:avLst/>
          </a:prstGeom>
          <a:solidFill>
            <a:srgbClr val="00B05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一列自适应</a:t>
            </a:r>
          </a:p>
        </p:txBody>
      </p:sp>
      <p:sp>
        <p:nvSpPr>
          <p:cNvPr id="13" name="文本框 12">
            <a:extLst>
              <a:ext uri="{FF2B5EF4-FFF2-40B4-BE49-F238E27FC236}">
                <a16:creationId xmlns:a16="http://schemas.microsoft.com/office/drawing/2014/main" id="{D1675715-9D5D-41B6-BF8F-CD7926DF4CAF}"/>
              </a:ext>
            </a:extLst>
          </p:cNvPr>
          <p:cNvSpPr txBox="1"/>
          <p:nvPr/>
        </p:nvSpPr>
        <p:spPr>
          <a:xfrm>
            <a:off x="388189" y="1746522"/>
            <a:ext cx="10852030" cy="787523"/>
          </a:xfrm>
          <a:prstGeom prst="rect">
            <a:avLst/>
          </a:prstGeom>
          <a:solidFill>
            <a:schemeClr val="bg1"/>
          </a:solidFill>
          <a:ln>
            <a:solidFill>
              <a:srgbClr val="00B050"/>
            </a:solidFill>
            <a:prstDash val="sysDash"/>
          </a:ln>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两列固定宽度的布局在网页制作中是使用率较高的布局模式，分别将两个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排列在水平线中并列显示，从而形成两列式的布局</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26C164A1-633C-4894-80B8-5B69384B8F76}"/>
              </a:ext>
            </a:extLst>
          </p:cNvPr>
          <p:cNvSpPr txBox="1"/>
          <p:nvPr/>
        </p:nvSpPr>
        <p:spPr>
          <a:xfrm>
            <a:off x="1588455" y="2802321"/>
            <a:ext cx="9264033" cy="418191"/>
          </a:xfrm>
          <a:prstGeom prst="rect">
            <a:avLst/>
          </a:prstGeom>
          <a:solidFill>
            <a:schemeClr val="bg1"/>
          </a:solidFill>
          <a:ln w="3175">
            <a:solidFill>
              <a:srgbClr val="00B050"/>
            </a:solidFill>
            <a:prstDash val="dash"/>
          </a:ln>
          <a:effectLst>
            <a:glow rad="63500">
              <a:schemeClr val="accent6">
                <a:satMod val="175000"/>
                <a:alpha val="40000"/>
              </a:schemeClr>
            </a:glow>
          </a:effectLst>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在网页</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div2.html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#nav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的后面，新建两个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分别为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15" name="箭头: 五边形 14">
            <a:extLst>
              <a:ext uri="{FF2B5EF4-FFF2-40B4-BE49-F238E27FC236}">
                <a16:creationId xmlns:a16="http://schemas.microsoft.com/office/drawing/2014/main" id="{BCB0A750-F6B4-4222-B58D-21E088F8329B}"/>
              </a:ext>
            </a:extLst>
          </p:cNvPr>
          <p:cNvSpPr/>
          <p:nvPr/>
        </p:nvSpPr>
        <p:spPr>
          <a:xfrm>
            <a:off x="414165" y="2858973"/>
            <a:ext cx="1083652" cy="336430"/>
          </a:xfrm>
          <a:prstGeom prst="homePlate">
            <a:avLst>
              <a:gd name="adj" fmla="val 32839"/>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0243" name="图片 1">
            <a:extLst>
              <a:ext uri="{FF2B5EF4-FFF2-40B4-BE49-F238E27FC236}">
                <a16:creationId xmlns:a16="http://schemas.microsoft.com/office/drawing/2014/main" id="{4CCCDE72-AEE7-425B-8DCA-8A906F9EA5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455" y="3429000"/>
            <a:ext cx="5786700" cy="179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8032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Rectangle 4">
            <a:extLst>
              <a:ext uri="{FF2B5EF4-FFF2-40B4-BE49-F238E27FC236}">
                <a16:creationId xmlns:a16="http://schemas.microsoft.com/office/drawing/2014/main" id="{8A760CA7-277D-4C57-A3ED-B125C17F7944}"/>
              </a:ext>
            </a:extLst>
          </p:cNvPr>
          <p:cNvSpPr>
            <a:spLocks noChangeArrowheads="1"/>
          </p:cNvSpPr>
          <p:nvPr/>
        </p:nvSpPr>
        <p:spPr bwMode="auto">
          <a:xfrm>
            <a:off x="3312544" y="32870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4175185" cy="461665"/>
          </a:xfrm>
          <a:prstGeom prst="round2DiagRect">
            <a:avLst/>
          </a:prstGeom>
          <a:solidFill>
            <a:srgbClr val="00B05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一列自适应</a:t>
            </a:r>
          </a:p>
        </p:txBody>
      </p:sp>
      <p:sp>
        <p:nvSpPr>
          <p:cNvPr id="12" name="文本框 11">
            <a:extLst>
              <a:ext uri="{FF2B5EF4-FFF2-40B4-BE49-F238E27FC236}">
                <a16:creationId xmlns:a16="http://schemas.microsoft.com/office/drawing/2014/main" id="{26C164A1-633C-4894-80B8-5B69384B8F76}"/>
              </a:ext>
            </a:extLst>
          </p:cNvPr>
          <p:cNvSpPr txBox="1"/>
          <p:nvPr/>
        </p:nvSpPr>
        <p:spPr>
          <a:xfrm>
            <a:off x="1562479" y="1872266"/>
            <a:ext cx="9264033" cy="1156855"/>
          </a:xfrm>
          <a:prstGeom prst="rect">
            <a:avLst/>
          </a:prstGeom>
          <a:solidFill>
            <a:schemeClr val="bg1"/>
          </a:solidFill>
          <a:ln w="3175">
            <a:solidFill>
              <a:srgbClr val="00B050"/>
            </a:solidFill>
            <a:prstDash val="dash"/>
          </a:ln>
          <a:effectLst>
            <a:glow rad="63500">
              <a:schemeClr val="accent6">
                <a:satMod val="175000"/>
                <a:alpha val="40000"/>
              </a:schemeClr>
            </a:glow>
          </a:effectLst>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css2.css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文件中分别设置</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样式，定义</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的宽度为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200px,</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高度为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400px</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，定义</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的宽度为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400px,</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高度为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200px,</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分别定义两个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float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，通过</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float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的左对齐选项实现水平排列，设置边距值</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5px</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，将</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分隔</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15" name="箭头: 五边形 14">
            <a:extLst>
              <a:ext uri="{FF2B5EF4-FFF2-40B4-BE49-F238E27FC236}">
                <a16:creationId xmlns:a16="http://schemas.microsoft.com/office/drawing/2014/main" id="{BCB0A750-F6B4-4222-B58D-21E088F8329B}"/>
              </a:ext>
            </a:extLst>
          </p:cNvPr>
          <p:cNvSpPr/>
          <p:nvPr/>
        </p:nvSpPr>
        <p:spPr>
          <a:xfrm>
            <a:off x="388189" y="1928918"/>
            <a:ext cx="1083652" cy="336430"/>
          </a:xfrm>
          <a:prstGeom prst="homePlate">
            <a:avLst>
              <a:gd name="adj" fmla="val 32839"/>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Rectangle 2">
            <a:extLst>
              <a:ext uri="{FF2B5EF4-FFF2-40B4-BE49-F238E27FC236}">
                <a16:creationId xmlns:a16="http://schemas.microsoft.com/office/drawing/2014/main" id="{13D86689-D6CF-4123-B8B8-86DA0D1EB2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13">
            <a:extLst>
              <a:ext uri="{FF2B5EF4-FFF2-40B4-BE49-F238E27FC236}">
                <a16:creationId xmlns:a16="http://schemas.microsoft.com/office/drawing/2014/main" id="{414E789E-0248-40FA-ABC6-F4FE45C947D8}"/>
              </a:ext>
            </a:extLst>
          </p:cNvPr>
          <p:cNvSpPr>
            <a:spLocks noChangeArrowheads="1"/>
          </p:cNvSpPr>
          <p:nvPr/>
        </p:nvSpPr>
        <p:spPr bwMode="auto">
          <a:xfrm>
            <a:off x="1562478" y="3181278"/>
            <a:ext cx="9264032" cy="779251"/>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 {width:200px;height:400px;float:left;background-color:#999;margin-right:5px;}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#right {width:600px;height:400px;float:left;background-color:#066;}</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972F8AFE-334A-4AD1-9755-E32D7201E257}"/>
              </a:ext>
            </a:extLst>
          </p:cNvPr>
          <p:cNvSpPr txBox="1"/>
          <p:nvPr/>
        </p:nvSpPr>
        <p:spPr>
          <a:xfrm>
            <a:off x="1471840" y="4338192"/>
            <a:ext cx="9354849" cy="1156855"/>
          </a:xfrm>
          <a:prstGeom prst="rect">
            <a:avLst/>
          </a:prstGeom>
          <a:effectLst>
            <a:glow rad="63500">
              <a:schemeClr val="accent1">
                <a:satMod val="175000"/>
                <a:alpha val="40000"/>
              </a:schemeClr>
            </a:glow>
          </a:effectLst>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要实现两个盒子排在一行的效果，重点是在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中定义这两个盒子的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float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，当两个盒子的总宽度相加不超过页面显示的宽度时，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float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定义为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，都能使两个盒子排在一行中，当需要有两个或两个以上的盒子排成一行时，均是通过定义</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float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的对齐方式实现。</a:t>
            </a:r>
            <a:endParaRPr lang="zh-CN" altLang="en-US" sz="1600" dirty="0">
              <a:latin typeface="微软雅黑" panose="020B0503020204020204" pitchFamily="34" charset="-122"/>
              <a:ea typeface="微软雅黑" panose="020B0503020204020204" pitchFamily="34" charset="-122"/>
            </a:endParaRPr>
          </a:p>
        </p:txBody>
      </p:sp>
      <p:pic>
        <p:nvPicPr>
          <p:cNvPr id="16" name="图形 15" descr="指向右边的反手食指">
            <a:extLst>
              <a:ext uri="{FF2B5EF4-FFF2-40B4-BE49-F238E27FC236}">
                <a16:creationId xmlns:a16="http://schemas.microsoft.com/office/drawing/2014/main" id="{7D491426-A34E-4F34-9CAB-C199B9E9F59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0911" y="4459419"/>
            <a:ext cx="914400" cy="914400"/>
          </a:xfrm>
          <a:prstGeom prst="rect">
            <a:avLst/>
          </a:prstGeom>
        </p:spPr>
      </p:pic>
    </p:spTree>
    <p:extLst>
      <p:ext uri="{BB962C8B-B14F-4D97-AF65-F5344CB8AC3E}">
        <p14:creationId xmlns:p14="http://schemas.microsoft.com/office/powerpoint/2010/main" val="22677197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4175185" cy="461665"/>
          </a:xfrm>
          <a:prstGeom prst="round2DiagRect">
            <a:avLst/>
          </a:prstGeom>
          <a:solidFill>
            <a:srgbClr val="00B05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一列自适应</a:t>
            </a:r>
          </a:p>
        </p:txBody>
      </p:sp>
      <p:sp>
        <p:nvSpPr>
          <p:cNvPr id="12" name="文本框 11">
            <a:extLst>
              <a:ext uri="{FF2B5EF4-FFF2-40B4-BE49-F238E27FC236}">
                <a16:creationId xmlns:a16="http://schemas.microsoft.com/office/drawing/2014/main" id="{26C164A1-633C-4894-80B8-5B69384B8F76}"/>
              </a:ext>
            </a:extLst>
          </p:cNvPr>
          <p:cNvSpPr txBox="1"/>
          <p:nvPr/>
        </p:nvSpPr>
        <p:spPr>
          <a:xfrm>
            <a:off x="1562479" y="1872266"/>
            <a:ext cx="9264033" cy="418191"/>
          </a:xfrm>
          <a:prstGeom prst="rect">
            <a:avLst/>
          </a:prstGeom>
          <a:solidFill>
            <a:schemeClr val="bg1"/>
          </a:solidFill>
          <a:ln w="3175">
            <a:solidFill>
              <a:srgbClr val="00B050"/>
            </a:solidFill>
            <a:prstDash val="dash"/>
          </a:ln>
          <a:effectLst>
            <a:glow rad="63500">
              <a:schemeClr val="accent6">
                <a:satMod val="175000"/>
                <a:alpha val="40000"/>
              </a:schemeClr>
            </a:glow>
          </a:effectLst>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浏览网页，</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并排为一行，但是不在页面的中间，是左对齐的效果</a:t>
            </a:r>
            <a:endParaRPr lang="zh-CN" altLang="en-US" sz="1600" dirty="0">
              <a:latin typeface="微软雅黑" panose="020B0503020204020204" pitchFamily="34" charset="-122"/>
              <a:ea typeface="微软雅黑" panose="020B0503020204020204" pitchFamily="34" charset="-122"/>
            </a:endParaRPr>
          </a:p>
        </p:txBody>
      </p:sp>
      <p:sp>
        <p:nvSpPr>
          <p:cNvPr id="15" name="箭头: 五边形 14">
            <a:extLst>
              <a:ext uri="{FF2B5EF4-FFF2-40B4-BE49-F238E27FC236}">
                <a16:creationId xmlns:a16="http://schemas.microsoft.com/office/drawing/2014/main" id="{BCB0A750-F6B4-4222-B58D-21E088F8329B}"/>
              </a:ext>
            </a:extLst>
          </p:cNvPr>
          <p:cNvSpPr/>
          <p:nvPr/>
        </p:nvSpPr>
        <p:spPr>
          <a:xfrm>
            <a:off x="388189" y="1928918"/>
            <a:ext cx="1083652" cy="336430"/>
          </a:xfrm>
          <a:prstGeom prst="homePlate">
            <a:avLst>
              <a:gd name="adj" fmla="val 32839"/>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Rectangle 2">
            <a:extLst>
              <a:ext uri="{FF2B5EF4-FFF2-40B4-BE49-F238E27FC236}">
                <a16:creationId xmlns:a16="http://schemas.microsoft.com/office/drawing/2014/main" id="{13D86689-D6CF-4123-B8B8-86DA0D1EB2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338" name="图片 1">
            <a:extLst>
              <a:ext uri="{FF2B5EF4-FFF2-40B4-BE49-F238E27FC236}">
                <a16:creationId xmlns:a16="http://schemas.microsoft.com/office/drawing/2014/main" id="{B5ECDDC5-9754-4031-A217-DCC3DCB4E4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4958"/>
          <a:stretch>
            <a:fillRect/>
          </a:stretch>
        </p:blipFill>
        <p:spPr bwMode="auto">
          <a:xfrm>
            <a:off x="1562479" y="2545118"/>
            <a:ext cx="5061418" cy="22155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94573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4175185" cy="461665"/>
          </a:xfrm>
          <a:prstGeom prst="round2DiagRect">
            <a:avLst/>
          </a:prstGeom>
          <a:solidFill>
            <a:srgbClr val="00B05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一列自适应</a:t>
            </a:r>
          </a:p>
        </p:txBody>
      </p:sp>
      <p:sp>
        <p:nvSpPr>
          <p:cNvPr id="12" name="文本框 11">
            <a:extLst>
              <a:ext uri="{FF2B5EF4-FFF2-40B4-BE49-F238E27FC236}">
                <a16:creationId xmlns:a16="http://schemas.microsoft.com/office/drawing/2014/main" id="{26C164A1-633C-4894-80B8-5B69384B8F76}"/>
              </a:ext>
            </a:extLst>
          </p:cNvPr>
          <p:cNvSpPr txBox="1"/>
          <p:nvPr/>
        </p:nvSpPr>
        <p:spPr>
          <a:xfrm>
            <a:off x="1562479" y="1872266"/>
            <a:ext cx="9264033" cy="1156855"/>
          </a:xfrm>
          <a:prstGeom prst="rect">
            <a:avLst/>
          </a:prstGeom>
          <a:solidFill>
            <a:schemeClr val="bg1"/>
          </a:solidFill>
          <a:ln w="3175">
            <a:solidFill>
              <a:srgbClr val="00B050"/>
            </a:solidFill>
            <a:prstDash val="dash"/>
          </a:ln>
          <a:effectLst>
            <a:glow rad="63500">
              <a:schemeClr val="accent6">
                <a:satMod val="175000"/>
                <a:alpha val="40000"/>
              </a:schemeClr>
            </a:glow>
          </a:effectLst>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定义个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#main</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的盒子，将</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包含在里面，即盒子的嵌套，并定义</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#main</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样式，</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#main</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的宽度值的定义必须大于</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的总宽度值，必须将</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margin</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border</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padding</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这些值全部计算进去</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15" name="箭头: 五边形 14">
            <a:extLst>
              <a:ext uri="{FF2B5EF4-FFF2-40B4-BE49-F238E27FC236}">
                <a16:creationId xmlns:a16="http://schemas.microsoft.com/office/drawing/2014/main" id="{BCB0A750-F6B4-4222-B58D-21E088F8329B}"/>
              </a:ext>
            </a:extLst>
          </p:cNvPr>
          <p:cNvSpPr/>
          <p:nvPr/>
        </p:nvSpPr>
        <p:spPr>
          <a:xfrm>
            <a:off x="388189" y="1928918"/>
            <a:ext cx="1083652" cy="336430"/>
          </a:xfrm>
          <a:prstGeom prst="homePlate">
            <a:avLst>
              <a:gd name="adj" fmla="val 32839"/>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Rectangle 2">
            <a:extLst>
              <a:ext uri="{FF2B5EF4-FFF2-40B4-BE49-F238E27FC236}">
                <a16:creationId xmlns:a16="http://schemas.microsoft.com/office/drawing/2014/main" id="{13D86689-D6CF-4123-B8B8-86DA0D1EB2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文本框 2">
            <a:extLst>
              <a:ext uri="{FF2B5EF4-FFF2-40B4-BE49-F238E27FC236}">
                <a16:creationId xmlns:a16="http://schemas.microsoft.com/office/drawing/2014/main" id="{C964D99C-6A0A-4724-AD36-5319A1DC94A2}"/>
              </a:ext>
            </a:extLst>
          </p:cNvPr>
          <p:cNvSpPr txBox="1">
            <a:spLocks noChangeArrowheads="1"/>
          </p:cNvSpPr>
          <p:nvPr/>
        </p:nvSpPr>
        <p:spPr bwMode="auto">
          <a:xfrm>
            <a:off x="1562479" y="3283782"/>
            <a:ext cx="3000895" cy="181200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id="main"&gt;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id="left"&gt;&lt;/div&gt;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id="right"&gt;&lt;/div&gt;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style="</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clear:both</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"&gt;&lt;/div&gt;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8" name="文本框 2">
            <a:extLst>
              <a:ext uri="{FF2B5EF4-FFF2-40B4-BE49-F238E27FC236}">
                <a16:creationId xmlns:a16="http://schemas.microsoft.com/office/drawing/2014/main" id="{A005B2E5-4D3B-4D6D-AD36-A032D1D62AA6}"/>
              </a:ext>
            </a:extLst>
          </p:cNvPr>
          <p:cNvSpPr txBox="1">
            <a:spLocks noChangeArrowheads="1"/>
          </p:cNvSpPr>
          <p:nvPr/>
        </p:nvSpPr>
        <p:spPr bwMode="auto">
          <a:xfrm>
            <a:off x="4763707" y="3286401"/>
            <a:ext cx="6062805" cy="1763022"/>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#main {</a:t>
            </a:r>
            <a:endParaRPr lang="en-US" altLang="zh-CN" sz="1400" dirty="0">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width:810px</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height:auto</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margin:0 auto 0 auto;</a:t>
            </a:r>
          </a:p>
          <a:p>
            <a:pPr marL="0" marR="0" lvl="0" indent="0" algn="l" defTabSz="914400" rtl="0" eaLnBrk="0" fontAlgn="base" latinLnBrk="0" hangingPunct="0">
              <a:lnSpc>
                <a:spcPct val="150000"/>
              </a:lnSpc>
              <a:spcBef>
                <a:spcPct val="0"/>
              </a:spcBef>
              <a:spcAft>
                <a:spcPct val="0"/>
              </a:spcAft>
              <a:buClrTx/>
              <a:buSzTx/>
              <a:buFontTx/>
              <a:buNone/>
              <a:tabLst/>
            </a:pPr>
            <a:r>
              <a:rPr lang="en-US" altLang="zh-CN" sz="1400" dirty="0">
                <a:latin typeface="微软雅黑" panose="020B0503020204020204" pitchFamily="34" charset="-122"/>
                <a:ea typeface="微软雅黑" panose="020B0503020204020204" pitchFamily="34" charset="-122"/>
                <a:cs typeface="Calibri" panose="020F0502020204030204" pitchFamily="34" charset="0"/>
              </a:rPr>
              <a:t>}</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6DEE9828-B0F2-42E8-976E-34D382C47AFA}"/>
              </a:ext>
            </a:extLst>
          </p:cNvPr>
          <p:cNvSpPr txBox="1"/>
          <p:nvPr/>
        </p:nvSpPr>
        <p:spPr>
          <a:xfrm>
            <a:off x="1562479" y="5424134"/>
            <a:ext cx="6994928" cy="78752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l">
              <a:lnSpc>
                <a:spcPct val="150000"/>
              </a:lnSpc>
            </a:pP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注意：</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由于定义了</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#main</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height:auto</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所以在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#main</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的后面，加入一个</a:t>
            </a:r>
            <a:endPar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&lt;div style="</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clear:both</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"&gt;&lt;/div&gt;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解决浏览器的兼容问题。</a:t>
            </a:r>
          </a:p>
        </p:txBody>
      </p:sp>
      <p:pic>
        <p:nvPicPr>
          <p:cNvPr id="16" name="图形 15" descr="指向右边的反手食指">
            <a:extLst>
              <a:ext uri="{FF2B5EF4-FFF2-40B4-BE49-F238E27FC236}">
                <a16:creationId xmlns:a16="http://schemas.microsoft.com/office/drawing/2014/main" id="{BCB404E3-46CD-4BC7-A8AD-0E18C7C1BEA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926" y="5368863"/>
            <a:ext cx="914400" cy="914400"/>
          </a:xfrm>
          <a:prstGeom prst="rect">
            <a:avLst/>
          </a:prstGeom>
        </p:spPr>
      </p:pic>
    </p:spTree>
    <p:extLst>
      <p:ext uri="{BB962C8B-B14F-4D97-AF65-F5344CB8AC3E}">
        <p14:creationId xmlns:p14="http://schemas.microsoft.com/office/powerpoint/2010/main" val="2372784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准备知识：</a:t>
            </a:r>
            <a:r>
              <a:rPr lang="en-US" altLang="zh-CN" sz="2400" b="1" dirty="0">
                <a:solidFill>
                  <a:srgbClr val="0070C0"/>
                </a:solidFill>
                <a:effectLst>
                  <a:outerShdw blurRad="38100" dist="38100" dir="2700000" algn="tl">
                    <a:srgbClr val="000000">
                      <a:alpha val="43137"/>
                    </a:srgbClr>
                  </a:outerShdw>
                </a:effectLst>
              </a:rPr>
              <a:t>DIV+CSS</a:t>
            </a:r>
            <a:r>
              <a:rPr lang="zh-CN" altLang="en-US" sz="2400" b="1" dirty="0">
                <a:solidFill>
                  <a:srgbClr val="0070C0"/>
                </a:solidFill>
                <a:effectLst>
                  <a:outerShdw blurRad="38100" dist="38100" dir="2700000" algn="tl">
                    <a:srgbClr val="000000">
                      <a:alpha val="43137"/>
                    </a:srgbClr>
                  </a:outerShdw>
                </a:effectLst>
              </a:rPr>
              <a:t>布局模式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对角圆角 8">
            <a:extLst>
              <a:ext uri="{FF2B5EF4-FFF2-40B4-BE49-F238E27FC236}">
                <a16:creationId xmlns:a16="http://schemas.microsoft.com/office/drawing/2014/main" id="{7B8302B6-302C-4494-87DB-D7C20817CC77}"/>
              </a:ext>
            </a:extLst>
          </p:cNvPr>
          <p:cNvSpPr/>
          <p:nvPr/>
        </p:nvSpPr>
        <p:spPr>
          <a:xfrm>
            <a:off x="388189" y="1155940"/>
            <a:ext cx="4175185" cy="461665"/>
          </a:xfrm>
          <a:prstGeom prst="round2DiagRect">
            <a:avLst/>
          </a:prstGeom>
          <a:solidFill>
            <a:srgbClr val="00B050"/>
          </a:solidFill>
          <a:ln>
            <a:noFill/>
          </a:ln>
          <a:effectLst>
            <a:glow rad="101600">
              <a:srgbClr val="00B0F0">
                <a:alpha val="60000"/>
              </a:srgb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常用的</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一列自适应</a:t>
            </a:r>
          </a:p>
        </p:txBody>
      </p:sp>
      <p:sp>
        <p:nvSpPr>
          <p:cNvPr id="12" name="文本框 11">
            <a:extLst>
              <a:ext uri="{FF2B5EF4-FFF2-40B4-BE49-F238E27FC236}">
                <a16:creationId xmlns:a16="http://schemas.microsoft.com/office/drawing/2014/main" id="{26C164A1-633C-4894-80B8-5B69384B8F76}"/>
              </a:ext>
            </a:extLst>
          </p:cNvPr>
          <p:cNvSpPr txBox="1"/>
          <p:nvPr/>
        </p:nvSpPr>
        <p:spPr>
          <a:xfrm>
            <a:off x="1562479" y="1872266"/>
            <a:ext cx="9264033" cy="418191"/>
          </a:xfrm>
          <a:prstGeom prst="rect">
            <a:avLst/>
          </a:prstGeom>
          <a:solidFill>
            <a:schemeClr val="bg1"/>
          </a:solidFill>
          <a:ln w="3175">
            <a:solidFill>
              <a:srgbClr val="00B050"/>
            </a:solidFill>
            <a:prstDash val="dash"/>
          </a:ln>
          <a:effectLst>
            <a:glow rad="63500">
              <a:schemeClr val="accent6">
                <a:satMod val="175000"/>
                <a:alpha val="40000"/>
              </a:schemeClr>
            </a:glow>
          </a:effectLst>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浏览网页，</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#right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在网页中居中。</a:t>
            </a:r>
            <a:endParaRPr lang="zh-CN" altLang="en-US" sz="1600" dirty="0">
              <a:latin typeface="微软雅黑" panose="020B0503020204020204" pitchFamily="34" charset="-122"/>
              <a:ea typeface="微软雅黑" panose="020B0503020204020204" pitchFamily="34" charset="-122"/>
            </a:endParaRPr>
          </a:p>
        </p:txBody>
      </p:sp>
      <p:sp>
        <p:nvSpPr>
          <p:cNvPr id="15" name="箭头: 五边形 14">
            <a:extLst>
              <a:ext uri="{FF2B5EF4-FFF2-40B4-BE49-F238E27FC236}">
                <a16:creationId xmlns:a16="http://schemas.microsoft.com/office/drawing/2014/main" id="{BCB0A750-F6B4-4222-B58D-21E088F8329B}"/>
              </a:ext>
            </a:extLst>
          </p:cNvPr>
          <p:cNvSpPr/>
          <p:nvPr/>
        </p:nvSpPr>
        <p:spPr>
          <a:xfrm>
            <a:off x="388189" y="1928918"/>
            <a:ext cx="1083652" cy="336430"/>
          </a:xfrm>
          <a:prstGeom prst="homePlate">
            <a:avLst>
              <a:gd name="adj" fmla="val 32839"/>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Rectangle 2">
            <a:extLst>
              <a:ext uri="{FF2B5EF4-FFF2-40B4-BE49-F238E27FC236}">
                <a16:creationId xmlns:a16="http://schemas.microsoft.com/office/drawing/2014/main" id="{13D86689-D6CF-4123-B8B8-86DA0D1EB2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文本框 13">
            <a:extLst>
              <a:ext uri="{FF2B5EF4-FFF2-40B4-BE49-F238E27FC236}">
                <a16:creationId xmlns:a16="http://schemas.microsoft.com/office/drawing/2014/main" id="{6DEE9828-B0F2-42E8-976E-34D382C47AFA}"/>
              </a:ext>
            </a:extLst>
          </p:cNvPr>
          <p:cNvSpPr txBox="1"/>
          <p:nvPr/>
        </p:nvSpPr>
        <p:spPr>
          <a:xfrm>
            <a:off x="1562476" y="4966934"/>
            <a:ext cx="9264032" cy="78752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l">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实现多个DIV水平排列时，必须注意浏览器窗口的大小问题，一般先定义body的宽度值或采用嵌套DIV的方式，外部DIV定义了具体的宽度值。</a:t>
            </a:r>
          </a:p>
        </p:txBody>
      </p:sp>
      <p:pic>
        <p:nvPicPr>
          <p:cNvPr id="16" name="图形 15" descr="指向右边的反手食指">
            <a:extLst>
              <a:ext uri="{FF2B5EF4-FFF2-40B4-BE49-F238E27FC236}">
                <a16:creationId xmlns:a16="http://schemas.microsoft.com/office/drawing/2014/main" id="{BCB404E3-46CD-4BC7-A8AD-0E18C7C1BEA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923" y="4911663"/>
            <a:ext cx="914400" cy="914400"/>
          </a:xfrm>
          <a:prstGeom prst="rect">
            <a:avLst/>
          </a:prstGeom>
        </p:spPr>
      </p:pic>
      <p:pic>
        <p:nvPicPr>
          <p:cNvPr id="15367" name="图片 1">
            <a:extLst>
              <a:ext uri="{FF2B5EF4-FFF2-40B4-BE49-F238E27FC236}">
                <a16:creationId xmlns:a16="http://schemas.microsoft.com/office/drawing/2014/main" id="{982EFF49-7442-401D-ADC2-6E9809A2F9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3521" y="2466430"/>
            <a:ext cx="4558611" cy="2003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9947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表格</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4" y="1147277"/>
            <a:ext cx="2759940"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表格</a:t>
            </a:r>
            <a:r>
              <a:rPr lang="zh-CN" altLang="zh-CN" b="1" dirty="0">
                <a:latin typeface="微软雅黑" panose="020B0503020204020204" pitchFamily="34" charset="-122"/>
                <a:ea typeface="微软雅黑" panose="020B0503020204020204" pitchFamily="34" charset="-122"/>
              </a:rPr>
              <a:t>的标签和属性</a:t>
            </a:r>
            <a:endParaRPr lang="zh-CN" altLang="en-US"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220270376"/>
              </p:ext>
            </p:extLst>
          </p:nvPr>
        </p:nvGraphicFramePr>
        <p:xfrm>
          <a:off x="871534" y="1853809"/>
          <a:ext cx="10126408" cy="4436974"/>
        </p:xfrm>
        <a:graphic>
          <a:graphicData uri="http://schemas.openxmlformats.org/drawingml/2006/table">
            <a:tbl>
              <a:tblPr>
                <a:tableStyleId>{8799B23B-EC83-4686-B30A-512413B5E67A}</a:tableStyleId>
              </a:tblPr>
              <a:tblGrid>
                <a:gridCol w="1727975">
                  <a:extLst>
                    <a:ext uri="{9D8B030D-6E8A-4147-A177-3AD203B41FA5}">
                      <a16:colId xmlns:a16="http://schemas.microsoft.com/office/drawing/2014/main" val="4012941680"/>
                    </a:ext>
                  </a:extLst>
                </a:gridCol>
                <a:gridCol w="4219302">
                  <a:extLst>
                    <a:ext uri="{9D8B030D-6E8A-4147-A177-3AD203B41FA5}">
                      <a16:colId xmlns:a16="http://schemas.microsoft.com/office/drawing/2014/main" val="1323893748"/>
                    </a:ext>
                  </a:extLst>
                </a:gridCol>
                <a:gridCol w="4179131">
                  <a:extLst>
                    <a:ext uri="{9D8B030D-6E8A-4147-A177-3AD203B41FA5}">
                      <a16:colId xmlns:a16="http://schemas.microsoft.com/office/drawing/2014/main" val="1542944590"/>
                    </a:ext>
                  </a:extLst>
                </a:gridCol>
              </a:tblGrid>
              <a:tr h="364841">
                <a:tc>
                  <a:txBody>
                    <a:bodyPr/>
                    <a:lstStyle/>
                    <a:p>
                      <a:pPr algn="just">
                        <a:spcAft>
                          <a:spcPts val="0"/>
                        </a:spcAft>
                      </a:pPr>
                      <a:r>
                        <a:rPr lang="zh-CN" sz="1400" b="1" kern="100" dirty="0">
                          <a:effectLst/>
                          <a:latin typeface="微软雅黑" panose="020B0503020204020204" pitchFamily="34" charset="-122"/>
                          <a:ea typeface="微软雅黑" panose="020B0503020204020204" pitchFamily="34" charset="-122"/>
                        </a:rPr>
                        <a:t>属性名</a:t>
                      </a:r>
                      <a:endParaRPr 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b="1" kern="100" dirty="0">
                          <a:effectLst/>
                          <a:latin typeface="微软雅黑" panose="020B0503020204020204" pitchFamily="34" charset="-122"/>
                          <a:ea typeface="微软雅黑" panose="020B0503020204020204" pitchFamily="34" charset="-122"/>
                        </a:rPr>
                        <a:t>属性值</a:t>
                      </a:r>
                      <a:endParaRPr 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b="1" kern="100" dirty="0">
                          <a:effectLst/>
                          <a:latin typeface="微软雅黑" panose="020B0503020204020204" pitchFamily="34" charset="-122"/>
                          <a:ea typeface="微软雅黑" panose="020B0503020204020204" pitchFamily="34" charset="-122"/>
                        </a:rPr>
                        <a:t>属性含义</a:t>
                      </a:r>
                      <a:endParaRPr 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extLst>
                  <a:ext uri="{0D108BD9-81ED-4DB2-BD59-A6C34878D82A}">
                    <a16:rowId xmlns:a16="http://schemas.microsoft.com/office/drawing/2014/main" val="3011387373"/>
                  </a:ext>
                </a:extLst>
              </a:tr>
              <a:tr h="364841">
                <a:tc>
                  <a:txBody>
                    <a:bodyPr/>
                    <a:lstStyle/>
                    <a:p>
                      <a:pPr algn="just">
                        <a:spcAft>
                          <a:spcPts val="0"/>
                        </a:spcAft>
                      </a:pPr>
                      <a:r>
                        <a:rPr lang="en-US" sz="1400" kern="100" dirty="0">
                          <a:effectLst/>
                          <a:latin typeface="微软雅黑" panose="020B0503020204020204" pitchFamily="34" charset="-122"/>
                          <a:ea typeface="微软雅黑" panose="020B0503020204020204" pitchFamily="34" charset="-122"/>
                        </a:rPr>
                        <a:t>border</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像素值</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边框大小</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86851596"/>
                  </a:ext>
                </a:extLst>
              </a:tr>
              <a:tr h="364841">
                <a:tc>
                  <a:txBody>
                    <a:bodyPr/>
                    <a:lstStyle/>
                    <a:p>
                      <a:pPr algn="just">
                        <a:spcAft>
                          <a:spcPts val="0"/>
                        </a:spcAft>
                      </a:pPr>
                      <a:r>
                        <a:rPr lang="en-US" sz="1400" kern="100" dirty="0" err="1">
                          <a:effectLst/>
                          <a:latin typeface="微软雅黑" panose="020B0503020204020204" pitchFamily="34" charset="-122"/>
                          <a:ea typeface="微软雅黑" panose="020B0503020204020204" pitchFamily="34" charset="-122"/>
                        </a:rPr>
                        <a:t>bordercolor</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颜色值</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边框颜色</a:t>
                      </a:r>
                      <a:endParaRPr lang="zh-CN" sz="1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26402324"/>
                  </a:ext>
                </a:extLst>
              </a:tr>
              <a:tr h="364841">
                <a:tc>
                  <a:txBody>
                    <a:bodyPr/>
                    <a:lstStyle/>
                    <a:p>
                      <a:pPr algn="just">
                        <a:spcAft>
                          <a:spcPts val="0"/>
                        </a:spcAft>
                      </a:pPr>
                      <a:r>
                        <a:rPr lang="en-US" sz="1400" kern="100" dirty="0">
                          <a:effectLst/>
                          <a:latin typeface="微软雅黑" panose="020B0503020204020204" pitchFamily="34" charset="-122"/>
                          <a:ea typeface="微软雅黑" panose="020B0503020204020204" pitchFamily="34" charset="-122"/>
                        </a:rPr>
                        <a:t>background</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图片位置或地址</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背景图片</a:t>
                      </a:r>
                      <a:endParaRPr lang="zh-CN" sz="1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71828643"/>
                  </a:ext>
                </a:extLst>
              </a:tr>
              <a:tr h="364841">
                <a:tc>
                  <a:txBody>
                    <a:bodyPr/>
                    <a:lstStyle/>
                    <a:p>
                      <a:pPr algn="just">
                        <a:spcAft>
                          <a:spcPts val="0"/>
                        </a:spcAft>
                      </a:pPr>
                      <a:r>
                        <a:rPr lang="en-US" sz="1400" kern="100" dirty="0" err="1">
                          <a:effectLst/>
                          <a:latin typeface="微软雅黑" panose="020B0503020204020204" pitchFamily="34" charset="-122"/>
                          <a:ea typeface="微软雅黑" panose="020B0503020204020204" pitchFamily="34" charset="-122"/>
                        </a:rPr>
                        <a:t>bgcolor</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代表颜色的值</a:t>
                      </a:r>
                      <a:endParaRPr lang="zh-CN" sz="1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背景颜色</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68188020"/>
                  </a:ext>
                </a:extLst>
              </a:tr>
              <a:tr h="423723">
                <a:tc>
                  <a:txBody>
                    <a:bodyPr/>
                    <a:lstStyle/>
                    <a:p>
                      <a:pPr algn="just">
                        <a:spcAft>
                          <a:spcPts val="0"/>
                        </a:spcAft>
                      </a:pPr>
                      <a:r>
                        <a:rPr lang="en-US" sz="1400" kern="100" dirty="0" err="1">
                          <a:effectLst/>
                          <a:latin typeface="微软雅黑" panose="020B0503020204020204" pitchFamily="34" charset="-122"/>
                          <a:ea typeface="微软雅黑" panose="020B0503020204020204" pitchFamily="34" charset="-122"/>
                        </a:rPr>
                        <a:t>aling</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400" kern="100" dirty="0">
                          <a:effectLst/>
                          <a:latin typeface="微软雅黑" panose="020B0503020204020204" pitchFamily="34" charset="-122"/>
                          <a:ea typeface="微软雅黑" panose="020B0503020204020204" pitchFamily="34" charset="-122"/>
                        </a:rPr>
                        <a:t>Left</a:t>
                      </a:r>
                      <a:r>
                        <a:rPr lang="zh-CN" sz="1400" kern="100" dirty="0">
                          <a:effectLst/>
                          <a:latin typeface="微软雅黑" panose="020B0503020204020204" pitchFamily="34" charset="-122"/>
                          <a:ea typeface="微软雅黑" panose="020B0503020204020204" pitchFamily="34" charset="-122"/>
                        </a:rPr>
                        <a:t>（左）、</a:t>
                      </a:r>
                      <a:r>
                        <a:rPr lang="en-US" sz="1400" kern="100" dirty="0">
                          <a:effectLst/>
                          <a:latin typeface="微软雅黑" panose="020B0503020204020204" pitchFamily="34" charset="-122"/>
                          <a:ea typeface="微软雅黑" panose="020B0503020204020204" pitchFamily="34" charset="-122"/>
                        </a:rPr>
                        <a:t>center</a:t>
                      </a:r>
                      <a:r>
                        <a:rPr lang="zh-CN" sz="1400" kern="100" dirty="0">
                          <a:effectLst/>
                          <a:latin typeface="微软雅黑" panose="020B0503020204020204" pitchFamily="34" charset="-122"/>
                          <a:ea typeface="微软雅黑" panose="020B0503020204020204" pitchFamily="34" charset="-122"/>
                        </a:rPr>
                        <a:t>（中）、</a:t>
                      </a:r>
                      <a:r>
                        <a:rPr lang="en-US" sz="1400" kern="100" dirty="0">
                          <a:effectLst/>
                          <a:latin typeface="微软雅黑" panose="020B0503020204020204" pitchFamily="34" charset="-122"/>
                          <a:ea typeface="微软雅黑" panose="020B0503020204020204" pitchFamily="34" charset="-122"/>
                        </a:rPr>
                        <a:t>right</a:t>
                      </a:r>
                      <a:r>
                        <a:rPr lang="zh-CN" sz="1400" kern="100" dirty="0">
                          <a:effectLst/>
                          <a:latin typeface="微软雅黑" panose="020B0503020204020204" pitchFamily="34" charset="-122"/>
                          <a:ea typeface="微软雅黑" panose="020B0503020204020204" pitchFamily="34" charset="-122"/>
                        </a:rPr>
                        <a:t>（右）</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对齐方式，分别为：左对齐，居中对齐，右对齐</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97644043"/>
                  </a:ext>
                </a:extLst>
              </a:tr>
              <a:tr h="364841">
                <a:tc>
                  <a:txBody>
                    <a:bodyPr/>
                    <a:lstStyle/>
                    <a:p>
                      <a:pPr algn="just">
                        <a:spcAft>
                          <a:spcPts val="0"/>
                        </a:spcAft>
                      </a:pPr>
                      <a:r>
                        <a:rPr lang="en-US" sz="1400" kern="100" dirty="0">
                          <a:effectLst/>
                          <a:latin typeface="微软雅黑" panose="020B0503020204020204" pitchFamily="34" charset="-122"/>
                          <a:ea typeface="微软雅黑" panose="020B0503020204020204" pitchFamily="34" charset="-122"/>
                        </a:rPr>
                        <a:t>width</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像素值或百分比</a:t>
                      </a:r>
                      <a:endParaRPr lang="zh-CN" sz="1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宽度</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43077172"/>
                  </a:ext>
                </a:extLst>
              </a:tr>
              <a:tr h="364841">
                <a:tc>
                  <a:txBody>
                    <a:bodyPr/>
                    <a:lstStyle/>
                    <a:p>
                      <a:pPr algn="just">
                        <a:spcAft>
                          <a:spcPts val="0"/>
                        </a:spcAft>
                      </a:pPr>
                      <a:r>
                        <a:rPr lang="en-US" sz="1400" kern="100" dirty="0">
                          <a:effectLst/>
                          <a:latin typeface="微软雅黑" panose="020B0503020204020204" pitchFamily="34" charset="-122"/>
                          <a:ea typeface="微软雅黑" panose="020B0503020204020204" pitchFamily="34" charset="-122"/>
                        </a:rPr>
                        <a:t>height</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像素值或百分比</a:t>
                      </a:r>
                      <a:endParaRPr lang="zh-CN" sz="1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高度</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08618924"/>
                  </a:ext>
                </a:extLst>
              </a:tr>
              <a:tr h="364841">
                <a:tc>
                  <a:txBody>
                    <a:bodyPr/>
                    <a:lstStyle/>
                    <a:p>
                      <a:pPr algn="just">
                        <a:spcAft>
                          <a:spcPts val="0"/>
                        </a:spcAft>
                      </a:pPr>
                      <a:r>
                        <a:rPr lang="en-US" sz="1400" kern="100" dirty="0" err="1">
                          <a:effectLst/>
                          <a:latin typeface="微软雅黑" panose="020B0503020204020204" pitchFamily="34" charset="-122"/>
                          <a:ea typeface="微软雅黑" panose="020B0503020204020204" pitchFamily="34" charset="-122"/>
                        </a:rPr>
                        <a:t>cellpadding</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像素值</a:t>
                      </a:r>
                      <a:endParaRPr lang="zh-CN" sz="1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填充</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22674836"/>
                  </a:ext>
                </a:extLst>
              </a:tr>
              <a:tr h="364841">
                <a:tc>
                  <a:txBody>
                    <a:bodyPr/>
                    <a:lstStyle/>
                    <a:p>
                      <a:pPr algn="just">
                        <a:spcAft>
                          <a:spcPts val="0"/>
                        </a:spcAft>
                      </a:pPr>
                      <a:r>
                        <a:rPr lang="en-US" sz="1400" kern="100" dirty="0" err="1">
                          <a:effectLst/>
                          <a:latin typeface="微软雅黑" panose="020B0503020204020204" pitchFamily="34" charset="-122"/>
                          <a:ea typeface="微软雅黑" panose="020B0503020204020204" pitchFamily="34" charset="-122"/>
                        </a:rPr>
                        <a:t>cellspacing</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像素值</a:t>
                      </a:r>
                      <a:endParaRPr lang="zh-CN" sz="1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间距</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82595869"/>
                  </a:ext>
                </a:extLst>
              </a:tr>
              <a:tr h="364841">
                <a:tc>
                  <a:txBody>
                    <a:bodyPr/>
                    <a:lstStyle/>
                    <a:p>
                      <a:pPr algn="just">
                        <a:spcAft>
                          <a:spcPts val="0"/>
                        </a:spcAft>
                      </a:pPr>
                      <a:r>
                        <a:rPr lang="en-US" sz="1400" kern="100" dirty="0" err="1">
                          <a:effectLst/>
                          <a:latin typeface="微软雅黑" panose="020B0503020204020204" pitchFamily="34" charset="-122"/>
                          <a:ea typeface="微软雅黑" panose="020B0503020204020204" pitchFamily="34" charset="-122"/>
                        </a:rPr>
                        <a:t>colspan</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合并数量</a:t>
                      </a:r>
                      <a:endParaRPr lang="zh-CN" sz="1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行内单元格合并</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32781978"/>
                  </a:ext>
                </a:extLst>
              </a:tr>
              <a:tr h="364841">
                <a:tc>
                  <a:txBody>
                    <a:bodyPr/>
                    <a:lstStyle/>
                    <a:p>
                      <a:pPr algn="just">
                        <a:spcAft>
                          <a:spcPts val="0"/>
                        </a:spcAft>
                      </a:pPr>
                      <a:r>
                        <a:rPr lang="en-US" sz="1400" kern="100" dirty="0" err="1">
                          <a:effectLst/>
                          <a:latin typeface="微软雅黑" panose="020B0503020204020204" pitchFamily="34" charset="-122"/>
                          <a:ea typeface="微软雅黑" panose="020B0503020204020204" pitchFamily="34" charset="-122"/>
                        </a:rPr>
                        <a:t>rowspan</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合并数量</a:t>
                      </a:r>
                      <a:endParaRPr lang="zh-CN" sz="1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列内单元格合并</a:t>
                      </a:r>
                      <a:endParaRPr lang="zh-CN" sz="14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99376372"/>
                  </a:ext>
                </a:extLst>
              </a:tr>
            </a:tbl>
          </a:graphicData>
        </a:graphic>
      </p:graphicFrame>
    </p:spTree>
    <p:extLst>
      <p:ext uri="{BB962C8B-B14F-4D97-AF65-F5344CB8AC3E}">
        <p14:creationId xmlns:p14="http://schemas.microsoft.com/office/powerpoint/2010/main" val="28075500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B741316-AE53-4C36-B6B7-D443E6FBAD67}"/>
              </a:ext>
            </a:extLst>
          </p:cNvPr>
          <p:cNvPicPr>
            <a:picLocks noChangeAspect="1"/>
          </p:cNvPicPr>
          <p:nvPr/>
        </p:nvPicPr>
        <p:blipFill>
          <a:blip r:embed="rId2"/>
          <a:stretch>
            <a:fillRect/>
          </a:stretch>
        </p:blipFill>
        <p:spPr>
          <a:xfrm>
            <a:off x="572620" y="3359674"/>
            <a:ext cx="5178455" cy="2912510"/>
          </a:xfrm>
          <a:prstGeom prst="rect">
            <a:avLst/>
          </a:prstGeom>
        </p:spPr>
      </p:pic>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课堂练习：小说文学网</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C0D07A10-9329-48A8-B204-055B000B53E5}"/>
              </a:ext>
            </a:extLst>
          </p:cNvPr>
          <p:cNvSpPr txBox="1"/>
          <p:nvPr/>
        </p:nvSpPr>
        <p:spPr>
          <a:xfrm>
            <a:off x="450731" y="1586632"/>
            <a:ext cx="4035005" cy="1705403"/>
          </a:xfrm>
          <a:prstGeom prst="rect">
            <a:avLst/>
          </a:prstGeom>
          <a:noFill/>
        </p:spPr>
        <p:txBody>
          <a:bodyPr wrap="square">
            <a:spAutoFit/>
          </a:bodyPr>
          <a:lstStyle/>
          <a:p>
            <a:pPr indent="269240" algn="just">
              <a:lnSpc>
                <a:spcPct val="150000"/>
              </a:lnSpc>
            </a:pPr>
            <a:r>
              <a:rPr lang="zh-CN" altLang="zh-CN"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实训目标</a:t>
            </a:r>
          </a:p>
          <a:p>
            <a:pPr marL="342900" lvl="0" indent="-342900" algn="just">
              <a:lnSpc>
                <a:spcPct val="150000"/>
              </a:lnSpc>
              <a:buFont typeface="Wingdings" panose="05000000000000000000" pitchFamily="2" charset="2"/>
              <a:buChar char=""/>
            </a:pP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熟悉使用</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的布局模式；</a:t>
            </a:r>
          </a:p>
          <a:p>
            <a:pPr marL="342900" lvl="0" indent="-342900" algn="just">
              <a:lnSpc>
                <a:spcPct val="150000"/>
              </a:lnSpc>
              <a:buFont typeface="Wingdings" panose="05000000000000000000" pitchFamily="2" charset="2"/>
              <a:buChar char=""/>
            </a:pP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熟悉多个</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的排列方式；</a:t>
            </a:r>
          </a:p>
          <a:p>
            <a:pPr marL="342900" lvl="0" indent="-342900" algn="just">
              <a:lnSpc>
                <a:spcPct val="150000"/>
              </a:lnSpc>
              <a:buFont typeface="Wingdings" panose="05000000000000000000" pitchFamily="2" charset="2"/>
              <a:buChar char=""/>
            </a:pP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熟悉</a:t>
            </a:r>
            <a:r>
              <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rPr>
              <a:t>样式的定义。</a:t>
            </a:r>
          </a:p>
        </p:txBody>
      </p:sp>
      <p:pic>
        <p:nvPicPr>
          <p:cNvPr id="16386" name="Picture 106">
            <a:extLst>
              <a:ext uri="{FF2B5EF4-FFF2-40B4-BE49-F238E27FC236}">
                <a16:creationId xmlns:a16="http://schemas.microsoft.com/office/drawing/2014/main" id="{F5876626-C364-42F0-8208-338D1F005A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9108" y="1586632"/>
            <a:ext cx="6327040" cy="354608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32801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七边形 1">
            <a:extLst>
              <a:ext uri="{FF2B5EF4-FFF2-40B4-BE49-F238E27FC236}">
                <a16:creationId xmlns:a16="http://schemas.microsoft.com/office/drawing/2014/main" id="{4E0D1F88-613B-4C21-93E6-C13A16101403}"/>
              </a:ext>
            </a:extLst>
          </p:cNvPr>
          <p:cNvSpPr/>
          <p:nvPr/>
        </p:nvSpPr>
        <p:spPr>
          <a:xfrm>
            <a:off x="120771" y="974786"/>
            <a:ext cx="448574" cy="448574"/>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D7B4F1F-8306-4C22-B8C5-3EAE7EE4010F}"/>
              </a:ext>
            </a:extLst>
          </p:cNvPr>
          <p:cNvSpPr/>
          <p:nvPr/>
        </p:nvSpPr>
        <p:spPr>
          <a:xfrm>
            <a:off x="638356" y="974786"/>
            <a:ext cx="10791643" cy="448574"/>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新建一个站点</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在站点文件夹中，新建文件夹</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images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，并定义为站点图像文件夹。</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7410" name="图片 1">
            <a:extLst>
              <a:ext uri="{FF2B5EF4-FFF2-40B4-BE49-F238E27FC236}">
                <a16:creationId xmlns:a16="http://schemas.microsoft.com/office/drawing/2014/main" id="{1E8C488E-D5DA-4548-A1FD-FEF5D10E69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355" y="1566144"/>
            <a:ext cx="4157931" cy="264523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7411" name="图片 1">
            <a:extLst>
              <a:ext uri="{FF2B5EF4-FFF2-40B4-BE49-F238E27FC236}">
                <a16:creationId xmlns:a16="http://schemas.microsoft.com/office/drawing/2014/main" id="{B292CCF8-6554-4510-BB63-2D4782B5C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0606" y="1566144"/>
            <a:ext cx="4229220" cy="26986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3431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七边形 1">
            <a:extLst>
              <a:ext uri="{FF2B5EF4-FFF2-40B4-BE49-F238E27FC236}">
                <a16:creationId xmlns:a16="http://schemas.microsoft.com/office/drawing/2014/main" id="{4E0D1F88-613B-4C21-93E6-C13A16101403}"/>
              </a:ext>
            </a:extLst>
          </p:cNvPr>
          <p:cNvSpPr/>
          <p:nvPr/>
        </p:nvSpPr>
        <p:spPr>
          <a:xfrm>
            <a:off x="120771" y="974786"/>
            <a:ext cx="448574" cy="448574"/>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D7B4F1F-8306-4C22-B8C5-3EAE7EE4010F}"/>
              </a:ext>
            </a:extLst>
          </p:cNvPr>
          <p:cNvSpPr/>
          <p:nvPr/>
        </p:nvSpPr>
        <p:spPr>
          <a:xfrm>
            <a:off x="638356" y="974786"/>
            <a:ext cx="10791643" cy="819508"/>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在站点中新建网页story.html，新建CSS样式表文件story.css，保存两个文件在站点中，将story.css链入story.html网页中</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设置body和P标签的CSS样式</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8434" name="图片 1">
            <a:extLst>
              <a:ext uri="{FF2B5EF4-FFF2-40B4-BE49-F238E27FC236}">
                <a16:creationId xmlns:a16="http://schemas.microsoft.com/office/drawing/2014/main" id="{30003F27-402E-450E-9A11-1B1584CA5F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355" y="1916651"/>
            <a:ext cx="3581667" cy="136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2">
            <a:extLst>
              <a:ext uri="{FF2B5EF4-FFF2-40B4-BE49-F238E27FC236}">
                <a16:creationId xmlns:a16="http://schemas.microsoft.com/office/drawing/2014/main" id="{DD56B149-131F-431F-995F-77E57B57A1D2}"/>
              </a:ext>
            </a:extLst>
          </p:cNvPr>
          <p:cNvSpPr txBox="1">
            <a:spLocks noChangeArrowheads="1"/>
          </p:cNvSpPr>
          <p:nvPr/>
        </p:nvSpPr>
        <p:spPr bwMode="auto">
          <a:xfrm>
            <a:off x="4451230" y="1916651"/>
            <a:ext cx="2044461" cy="143902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body,p</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margin:0;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padding:0;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font-size:12px;}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9" name="七边形 8">
            <a:extLst>
              <a:ext uri="{FF2B5EF4-FFF2-40B4-BE49-F238E27FC236}">
                <a16:creationId xmlns:a16="http://schemas.microsoft.com/office/drawing/2014/main" id="{6ED32C72-1B82-4FC8-B409-41AB265488DF}"/>
              </a:ext>
            </a:extLst>
          </p:cNvPr>
          <p:cNvSpPr/>
          <p:nvPr/>
        </p:nvSpPr>
        <p:spPr>
          <a:xfrm>
            <a:off x="120771" y="3689231"/>
            <a:ext cx="448574" cy="448574"/>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圆角 9">
            <a:extLst>
              <a:ext uri="{FF2B5EF4-FFF2-40B4-BE49-F238E27FC236}">
                <a16:creationId xmlns:a16="http://schemas.microsoft.com/office/drawing/2014/main" id="{90AF581D-1174-42D8-92A4-ECC2A09EBCD6}"/>
              </a:ext>
            </a:extLst>
          </p:cNvPr>
          <p:cNvSpPr/>
          <p:nvPr/>
        </p:nvSpPr>
        <p:spPr>
          <a:xfrm>
            <a:off x="638356" y="3689231"/>
            <a:ext cx="10696753" cy="675735"/>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按规划图所示，打开story.html网页，在【代码】视图中，在&lt;body&gt;起始标签后新建一个div标签，id为top，在story.css样式文件中创建#top的CSS样式，宽度值为990像素，高度值为40像素，边界值为上下为0，左右为自动</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7" name="文本框 2">
            <a:extLst>
              <a:ext uri="{FF2B5EF4-FFF2-40B4-BE49-F238E27FC236}">
                <a16:creationId xmlns:a16="http://schemas.microsoft.com/office/drawing/2014/main" id="{DA0C4430-572F-4FF1-BE1B-BD677C817160}"/>
              </a:ext>
            </a:extLst>
          </p:cNvPr>
          <p:cNvSpPr txBox="1">
            <a:spLocks noChangeArrowheads="1"/>
          </p:cNvSpPr>
          <p:nvPr/>
        </p:nvSpPr>
        <p:spPr bwMode="auto">
          <a:xfrm>
            <a:off x="638354" y="4562789"/>
            <a:ext cx="2734573" cy="2714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id="top"&gt;&lt;/div&gt;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1" name="文本框 2">
            <a:extLst>
              <a:ext uri="{FF2B5EF4-FFF2-40B4-BE49-F238E27FC236}">
                <a16:creationId xmlns:a16="http://schemas.microsoft.com/office/drawing/2014/main" id="{26A5CB16-2697-4C2A-94AD-9250F8EE7205}"/>
              </a:ext>
            </a:extLst>
          </p:cNvPr>
          <p:cNvSpPr txBox="1">
            <a:spLocks noChangeArrowheads="1"/>
          </p:cNvSpPr>
          <p:nvPr/>
        </p:nvSpPr>
        <p:spPr bwMode="auto">
          <a:xfrm>
            <a:off x="3720065" y="4558027"/>
            <a:ext cx="6605753" cy="2762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66675"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#top {width:990px; height:40px; margin:0 auto;}</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5" name="七边形 14">
            <a:extLst>
              <a:ext uri="{FF2B5EF4-FFF2-40B4-BE49-F238E27FC236}">
                <a16:creationId xmlns:a16="http://schemas.microsoft.com/office/drawing/2014/main" id="{51D8E4DC-A568-4269-871E-B28930A78AE0}"/>
              </a:ext>
            </a:extLst>
          </p:cNvPr>
          <p:cNvSpPr/>
          <p:nvPr/>
        </p:nvSpPr>
        <p:spPr>
          <a:xfrm>
            <a:off x="120769" y="5463397"/>
            <a:ext cx="448574" cy="448574"/>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圆角 15">
            <a:extLst>
              <a:ext uri="{FF2B5EF4-FFF2-40B4-BE49-F238E27FC236}">
                <a16:creationId xmlns:a16="http://schemas.microsoft.com/office/drawing/2014/main" id="{8E4BFF1A-23BD-4042-8EE1-FB8356296496}"/>
              </a:ext>
            </a:extLst>
          </p:cNvPr>
          <p:cNvSpPr/>
          <p:nvPr/>
        </p:nvSpPr>
        <p:spPr>
          <a:xfrm>
            <a:off x="638356" y="5503657"/>
            <a:ext cx="10696753" cy="419817"/>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在网页的#top盒子中插入图像logo.gif</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0729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七边形 1">
            <a:extLst>
              <a:ext uri="{FF2B5EF4-FFF2-40B4-BE49-F238E27FC236}">
                <a16:creationId xmlns:a16="http://schemas.microsoft.com/office/drawing/2014/main" id="{4E0D1F88-613B-4C21-93E6-C13A16101403}"/>
              </a:ext>
            </a:extLst>
          </p:cNvPr>
          <p:cNvSpPr/>
          <p:nvPr/>
        </p:nvSpPr>
        <p:spPr>
          <a:xfrm>
            <a:off x="120771" y="974786"/>
            <a:ext cx="448574" cy="448574"/>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D7B4F1F-8306-4C22-B8C5-3EAE7EE4010F}"/>
              </a:ext>
            </a:extLst>
          </p:cNvPr>
          <p:cNvSpPr/>
          <p:nvPr/>
        </p:nvSpPr>
        <p:spPr>
          <a:xfrm>
            <a:off x="638356" y="974785"/>
            <a:ext cx="10791643" cy="1078301"/>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盒子#top的结束标签后插入一个新的div标签，id为nav，并在story.css文件中定义#nav的CSS样式，设置为#nav的背景图像为bg.png，在#nav的起始标签后创建一个div标签，class为nav，在.nav中输入导航文字信息，将每项导航菜单加入空链接</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5" name="文本框 2">
            <a:extLst>
              <a:ext uri="{FF2B5EF4-FFF2-40B4-BE49-F238E27FC236}">
                <a16:creationId xmlns:a16="http://schemas.microsoft.com/office/drawing/2014/main" id="{DD56B149-131F-431F-995F-77E57B57A1D2}"/>
              </a:ext>
            </a:extLst>
          </p:cNvPr>
          <p:cNvSpPr txBox="1">
            <a:spLocks noChangeArrowheads="1"/>
          </p:cNvSpPr>
          <p:nvPr/>
        </p:nvSpPr>
        <p:spPr bwMode="auto">
          <a:xfrm>
            <a:off x="569345" y="2235830"/>
            <a:ext cx="10860654" cy="1533914"/>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l">
              <a:lnSpc>
                <a:spcPct val="150000"/>
              </a:lnSpc>
            </a:pP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&lt;div id="nav"&gt;</a:t>
            </a:r>
            <a:endPar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&lt;div class="nav"&gt;&lt;a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网站首页</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在线书库</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古典文学</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现代文学</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外国文学</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武侠小说</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诗词歌赋</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网络小说</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言情小说</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完结小说</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出版小说</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&lt;a </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侦探小说</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a:t>
            </a:r>
            <a:endPar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&lt;/div&gt;</a:t>
            </a:r>
            <a:endPar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文本框 2">
            <a:extLst>
              <a:ext uri="{FF2B5EF4-FFF2-40B4-BE49-F238E27FC236}">
                <a16:creationId xmlns:a16="http://schemas.microsoft.com/office/drawing/2014/main" id="{B1FE51D0-F8D5-4EF1-97AC-FF8F85D5FE7B}"/>
              </a:ext>
            </a:extLst>
          </p:cNvPr>
          <p:cNvSpPr txBox="1">
            <a:spLocks noChangeArrowheads="1"/>
          </p:cNvSpPr>
          <p:nvPr/>
        </p:nvSpPr>
        <p:spPr bwMode="auto">
          <a:xfrm>
            <a:off x="569344" y="3786997"/>
            <a:ext cx="10860653" cy="123190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#nav {width:100%;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background-image:url</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(images/bg.png); height:29px; padding-top:10px; }</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.nav {width:990px;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height:auto</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margin:0 auto 0 auto;}</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#nav a {color:#FFF;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font-weight:bold</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text-decoration:none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margin:0 15px 0 5px; font-family:"</a:t>
            </a:r>
            <a:r>
              <a:rPr kumimoji="0" lang="zh-CN" altLang="en-US"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幼圆</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#nav a:hover {color:#F00;}</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19460" name="图片 1">
            <a:extLst>
              <a:ext uri="{FF2B5EF4-FFF2-40B4-BE49-F238E27FC236}">
                <a16:creationId xmlns:a16="http://schemas.microsoft.com/office/drawing/2014/main" id="{0363E299-47DD-4767-B6DC-2D36C9452C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344" y="5233957"/>
            <a:ext cx="9822646" cy="89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35852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七边形 1">
            <a:extLst>
              <a:ext uri="{FF2B5EF4-FFF2-40B4-BE49-F238E27FC236}">
                <a16:creationId xmlns:a16="http://schemas.microsoft.com/office/drawing/2014/main" id="{4E0D1F88-613B-4C21-93E6-C13A16101403}"/>
              </a:ext>
            </a:extLst>
          </p:cNvPr>
          <p:cNvSpPr/>
          <p:nvPr/>
        </p:nvSpPr>
        <p:spPr>
          <a:xfrm>
            <a:off x="120771" y="974786"/>
            <a:ext cx="448574" cy="448574"/>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D7B4F1F-8306-4C22-B8C5-3EAE7EE4010F}"/>
              </a:ext>
            </a:extLst>
          </p:cNvPr>
          <p:cNvSpPr/>
          <p:nvPr/>
        </p:nvSpPr>
        <p:spPr>
          <a:xfrm>
            <a:off x="638356" y="974786"/>
            <a:ext cx="10791643" cy="672860"/>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在#nav的结束标签后插入一个盒子，id值为now，在#now中插入class为nav的div标签，并在.nav中输入文字，将</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g2.png</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设置为#now的背景图像</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5" name="文本框 2">
            <a:extLst>
              <a:ext uri="{FF2B5EF4-FFF2-40B4-BE49-F238E27FC236}">
                <a16:creationId xmlns:a16="http://schemas.microsoft.com/office/drawing/2014/main" id="{DD56B149-131F-431F-995F-77E57B57A1D2}"/>
              </a:ext>
            </a:extLst>
          </p:cNvPr>
          <p:cNvSpPr txBox="1">
            <a:spLocks noChangeArrowheads="1"/>
          </p:cNvSpPr>
          <p:nvPr/>
        </p:nvSpPr>
        <p:spPr bwMode="auto">
          <a:xfrm>
            <a:off x="569344" y="1879959"/>
            <a:ext cx="3623093" cy="1128472"/>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id="now"&gt;&lt;div class="nav"&gt;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当前位置为：现代文学</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文本框 2">
            <a:extLst>
              <a:ext uri="{FF2B5EF4-FFF2-40B4-BE49-F238E27FC236}">
                <a16:creationId xmlns:a16="http://schemas.microsoft.com/office/drawing/2014/main" id="{B1FE51D0-F8D5-4EF1-97AC-FF8F85D5FE7B}"/>
              </a:ext>
            </a:extLst>
          </p:cNvPr>
          <p:cNvSpPr txBox="1">
            <a:spLocks noChangeArrowheads="1"/>
          </p:cNvSpPr>
          <p:nvPr/>
        </p:nvSpPr>
        <p:spPr bwMode="auto">
          <a:xfrm>
            <a:off x="4520245" y="1879959"/>
            <a:ext cx="6909754" cy="89942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#now {width:100%; height:23px;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background-image:url</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(images/bg2.png); padding-top:13px;}</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七边形 6">
            <a:extLst>
              <a:ext uri="{FF2B5EF4-FFF2-40B4-BE49-F238E27FC236}">
                <a16:creationId xmlns:a16="http://schemas.microsoft.com/office/drawing/2014/main" id="{74E4F73C-A3F9-4007-90A7-D512D590AF2D}"/>
              </a:ext>
            </a:extLst>
          </p:cNvPr>
          <p:cNvSpPr/>
          <p:nvPr/>
        </p:nvSpPr>
        <p:spPr>
          <a:xfrm>
            <a:off x="120771" y="3173836"/>
            <a:ext cx="448574" cy="448574"/>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5002852F-DAB1-4E84-B90E-24093F0361DB}"/>
              </a:ext>
            </a:extLst>
          </p:cNvPr>
          <p:cNvSpPr/>
          <p:nvPr/>
        </p:nvSpPr>
        <p:spPr>
          <a:xfrm>
            <a:off x="638356" y="3173836"/>
            <a:ext cx="10791643" cy="742556"/>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在#now的结束标签后插入盒子，ID值为main，在#main内插入左右两个盒子#left和#right，在#left中插入三个盒子，分别为#left_1,#left_2,#left_3，定义这些盒子的CSS样式，按规划图的位置和大小排列好</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9" name="文本框 2">
            <a:extLst>
              <a:ext uri="{FF2B5EF4-FFF2-40B4-BE49-F238E27FC236}">
                <a16:creationId xmlns:a16="http://schemas.microsoft.com/office/drawing/2014/main" id="{1A575625-4D40-48FC-8233-50EFCB16579B}"/>
              </a:ext>
            </a:extLst>
          </p:cNvPr>
          <p:cNvSpPr txBox="1">
            <a:spLocks noChangeArrowheads="1"/>
          </p:cNvSpPr>
          <p:nvPr/>
        </p:nvSpPr>
        <p:spPr bwMode="auto">
          <a:xfrm>
            <a:off x="638356" y="4064544"/>
            <a:ext cx="2329131" cy="2249992"/>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id="main"&gt;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id="left"&gt;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id="left_1"&gt;&lt;/div&gt;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id="left_2"&gt;&lt;/div&gt;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id="left_3"&gt;&lt;/div&gt;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id="right"&gt;&lt;/div&gt;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1" name="文本框 2">
            <a:extLst>
              <a:ext uri="{FF2B5EF4-FFF2-40B4-BE49-F238E27FC236}">
                <a16:creationId xmlns:a16="http://schemas.microsoft.com/office/drawing/2014/main" id="{8B0A12FC-DD93-44F7-B845-44EBA7A1FBAB}"/>
              </a:ext>
            </a:extLst>
          </p:cNvPr>
          <p:cNvSpPr txBox="1">
            <a:spLocks noChangeArrowheads="1"/>
          </p:cNvSpPr>
          <p:nvPr/>
        </p:nvSpPr>
        <p:spPr bwMode="auto">
          <a:xfrm>
            <a:off x="3123244" y="4064544"/>
            <a:ext cx="6969661" cy="181867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#main {width:990px;height:600 px; margin:0 auto 0 auto;}</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 {width:720px; height:600px;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float:left</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#left_1 {width:150px; height: 200px;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float:left</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#left_2 {width:550px; height:200px;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float:left</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padding-left:10px;}</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#left_3 {width:700px; height:380px; margin-top:20px;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float:right</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#right {width:250px; height:600px;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float:left</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20487" name="图片 1">
            <a:extLst>
              <a:ext uri="{FF2B5EF4-FFF2-40B4-BE49-F238E27FC236}">
                <a16:creationId xmlns:a16="http://schemas.microsoft.com/office/drawing/2014/main" id="{78D18986-77CD-45E5-979F-856A5D7BE6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2673" y="974786"/>
            <a:ext cx="8529769" cy="542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233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7"/>
                                        </p:tgtEl>
                                        <p:attrNameLst>
                                          <p:attrName>style.visibility</p:attrName>
                                        </p:attrNameLst>
                                      </p:cBhvr>
                                      <p:to>
                                        <p:strVal val="visible"/>
                                      </p:to>
                                    </p:set>
                                    <p:anim calcmode="lin" valueType="num">
                                      <p:cBhvr additive="base">
                                        <p:cTn id="7" dur="500" fill="hold"/>
                                        <p:tgtEl>
                                          <p:spTgt spid="20487"/>
                                        </p:tgtEl>
                                        <p:attrNameLst>
                                          <p:attrName>ppt_x</p:attrName>
                                        </p:attrNameLst>
                                      </p:cBhvr>
                                      <p:tavLst>
                                        <p:tav tm="0">
                                          <p:val>
                                            <p:strVal val="#ppt_x"/>
                                          </p:val>
                                        </p:tav>
                                        <p:tav tm="100000">
                                          <p:val>
                                            <p:strVal val="#ppt_x"/>
                                          </p:val>
                                        </p:tav>
                                      </p:tavLst>
                                    </p:anim>
                                    <p:anim calcmode="lin" valueType="num">
                                      <p:cBhvr additive="base">
                                        <p:cTn id="8" dur="500" fill="hold"/>
                                        <p:tgtEl>
                                          <p:spTgt spid="204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七边形 1">
            <a:extLst>
              <a:ext uri="{FF2B5EF4-FFF2-40B4-BE49-F238E27FC236}">
                <a16:creationId xmlns:a16="http://schemas.microsoft.com/office/drawing/2014/main" id="{4E0D1F88-613B-4C21-93E6-C13A16101403}"/>
              </a:ext>
            </a:extLst>
          </p:cNvPr>
          <p:cNvSpPr/>
          <p:nvPr/>
        </p:nvSpPr>
        <p:spPr>
          <a:xfrm>
            <a:off x="120771" y="974786"/>
            <a:ext cx="448574" cy="448574"/>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D7B4F1F-8306-4C22-B8C5-3EAE7EE4010F}"/>
              </a:ext>
            </a:extLst>
          </p:cNvPr>
          <p:cNvSpPr/>
          <p:nvPr/>
        </p:nvSpPr>
        <p:spPr>
          <a:xfrm>
            <a:off x="638356" y="974785"/>
            <a:ext cx="10791643" cy="1954846"/>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latin typeface="微软雅黑" panose="020B0503020204020204" pitchFamily="34" charset="-122"/>
                <a:ea typeface="微软雅黑" panose="020B0503020204020204" pitchFamily="34" charset="-122"/>
              </a:rPr>
              <a:t>在#left_1中插入图像”book.jpg”，在#left_2中输入书的简介、#left_3中输入书的目录，和#right中插入图像“luxun.jpg”，设置图像的宽度为100px，高度为130px，并输入作者简介信息，在原来的#main的CSS样式中，增加行高为25px 的样式效果，定义#main中的背景图像为”bg_m.jpg”，#main内的盒子标签均响应行高的定义，将#left_3中的文字“目录”设置为标题1，其他文字设置为项目列表，定义标题1和项目列表的样式效果，对每一项的目录添加空链接效果，同时定义#left_3的超链接样式</a:t>
            </a:r>
            <a:r>
              <a:rPr lang="zh-CN" altLang="en-US" sz="1600" dirty="0">
                <a:solidFill>
                  <a:schemeClr val="tx1"/>
                </a:solidFill>
                <a:latin typeface="微软雅黑" panose="020B0503020204020204" pitchFamily="34" charset="-122"/>
                <a:ea typeface="微软雅黑" panose="020B0503020204020204" pitchFamily="34" charset="-122"/>
              </a:rPr>
              <a:t>。</a:t>
            </a:r>
          </a:p>
        </p:txBody>
      </p:sp>
      <p:sp>
        <p:nvSpPr>
          <p:cNvPr id="10" name="Rectangle 2">
            <a:extLst>
              <a:ext uri="{FF2B5EF4-FFF2-40B4-BE49-F238E27FC236}">
                <a16:creationId xmlns:a16="http://schemas.microsoft.com/office/drawing/2014/main" id="{3B748A9E-710C-4D19-9B83-0D5A04451C70}"/>
              </a:ext>
            </a:extLst>
          </p:cNvPr>
          <p:cNvSpPr>
            <a:spLocks noChangeArrowheads="1"/>
          </p:cNvSpPr>
          <p:nvPr/>
        </p:nvSpPr>
        <p:spPr bwMode="auto">
          <a:xfrm>
            <a:off x="569345" y="2971745"/>
            <a:ext cx="179593" cy="725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13" name="文本框 2">
            <a:extLst>
              <a:ext uri="{FF2B5EF4-FFF2-40B4-BE49-F238E27FC236}">
                <a16:creationId xmlns:a16="http://schemas.microsoft.com/office/drawing/2014/main" id="{8356BD78-A33E-490A-84DD-2AA5379F9CAB}"/>
              </a:ext>
            </a:extLst>
          </p:cNvPr>
          <p:cNvSpPr txBox="1">
            <a:spLocks noChangeArrowheads="1"/>
          </p:cNvSpPr>
          <p:nvPr/>
        </p:nvSpPr>
        <p:spPr bwMode="auto">
          <a:xfrm>
            <a:off x="569345" y="3113383"/>
            <a:ext cx="5023587" cy="3697549"/>
          </a:xfrm>
          <a:prstGeom prst="rect">
            <a:avLst/>
          </a:prstGeom>
          <a:solidFill>
            <a:schemeClr val="bg1">
              <a:lumMod val="95000"/>
            </a:schemeClr>
          </a:solidFill>
          <a:ln>
            <a:noFill/>
          </a:ln>
          <a:effectLst>
            <a:glow rad="63500">
              <a:schemeClr val="accent1">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#main {width:990px; height:600px; margin:0 auto 0 auto; line-height:25px;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background-image:url</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(images/bg_m.jpg); }</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#left_3 h1 {font-size:20px;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text-align:center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#left_3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ul,li</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{padding:0; margin:0;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list-style-type:none</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#left_3 li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float:left</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#left_3 li a {width:180px; height:50px;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text-align:center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display:block</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text-decoration:none</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color:#036;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font-weight:bold</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padding-left:15px;}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#left_3 li a:hover {color:#F00;}</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#right {width:250px; height:600px;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float:right</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21508" name="图片 1">
            <a:extLst>
              <a:ext uri="{FF2B5EF4-FFF2-40B4-BE49-F238E27FC236}">
                <a16:creationId xmlns:a16="http://schemas.microsoft.com/office/drawing/2014/main" id="{CC7936A0-71C4-48A7-AEB0-6CDD7E9EB6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2450" y="3113383"/>
            <a:ext cx="5800205" cy="326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4">
            <a:extLst>
              <a:ext uri="{FF2B5EF4-FFF2-40B4-BE49-F238E27FC236}">
                <a16:creationId xmlns:a16="http://schemas.microsoft.com/office/drawing/2014/main" id="{415DEBC4-153D-40B7-8E74-99A3FF522C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6905" y="3363703"/>
            <a:ext cx="1380952" cy="333333"/>
          </a:xfrm>
          <a:prstGeom prst="rect">
            <a:avLst/>
          </a:prstGeom>
        </p:spPr>
      </p:pic>
      <p:sp>
        <p:nvSpPr>
          <p:cNvPr id="16" name="文本框 2">
            <a:extLst>
              <a:ext uri="{FF2B5EF4-FFF2-40B4-BE49-F238E27FC236}">
                <a16:creationId xmlns:a16="http://schemas.microsoft.com/office/drawing/2014/main" id="{A9870C48-1773-450A-A599-FB9628F8961E}"/>
              </a:ext>
            </a:extLst>
          </p:cNvPr>
          <p:cNvSpPr txBox="1">
            <a:spLocks noChangeArrowheads="1"/>
          </p:cNvSpPr>
          <p:nvPr/>
        </p:nvSpPr>
        <p:spPr bwMode="auto">
          <a:xfrm>
            <a:off x="10058399" y="3472132"/>
            <a:ext cx="13716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1000" b="1"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插入图像</a:t>
            </a:r>
            <a:r>
              <a:rPr kumimoji="0" lang="zh-CN" altLang="en-US" sz="1000" b="1" i="0" u="none" strike="noStrike" cap="none" normalizeH="0" baseline="0" dirty="0">
                <a:ln>
                  <a:noFill/>
                </a:ln>
                <a:solidFill>
                  <a:srgbClr val="FF0000"/>
                </a:solidFill>
                <a:effectLst/>
                <a:latin typeface="Arial" panose="020B0604020202020204" pitchFamily="34" charset="0"/>
                <a:ea typeface="等线" panose="02010600030101010101" pitchFamily="2" charset="-122"/>
              </a:rPr>
              <a:t>“</a:t>
            </a:r>
            <a:r>
              <a:rPr kumimoji="0" lang="en-US" altLang="zh-CN" sz="1000" b="1"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luxun.jpg”</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cxnSp>
        <p:nvCxnSpPr>
          <p:cNvPr id="18" name="直接箭头连接符 17">
            <a:extLst>
              <a:ext uri="{FF2B5EF4-FFF2-40B4-BE49-F238E27FC236}">
                <a16:creationId xmlns:a16="http://schemas.microsoft.com/office/drawing/2014/main" id="{FB071B03-1CC5-4F44-93C2-4787E6C2E1E7}"/>
              </a:ext>
            </a:extLst>
          </p:cNvPr>
          <p:cNvCxnSpPr/>
          <p:nvPr/>
        </p:nvCxnSpPr>
        <p:spPr>
          <a:xfrm flipH="1">
            <a:off x="6868022" y="3530369"/>
            <a:ext cx="241539" cy="161925"/>
          </a:xfrm>
          <a:prstGeom prst="straightConnector1">
            <a:avLst/>
          </a:prstGeom>
          <a:ln>
            <a:solidFill>
              <a:srgbClr val="FF0000"/>
            </a:solidFill>
            <a:headEnd type="none" w="med" len="med"/>
            <a:tailEnd type="arrow"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212036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七边形 1">
            <a:extLst>
              <a:ext uri="{FF2B5EF4-FFF2-40B4-BE49-F238E27FC236}">
                <a16:creationId xmlns:a16="http://schemas.microsoft.com/office/drawing/2014/main" id="{4E0D1F88-613B-4C21-93E6-C13A16101403}"/>
              </a:ext>
            </a:extLst>
          </p:cNvPr>
          <p:cNvSpPr/>
          <p:nvPr/>
        </p:nvSpPr>
        <p:spPr>
          <a:xfrm>
            <a:off x="120771" y="974786"/>
            <a:ext cx="448574" cy="448574"/>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D7B4F1F-8306-4C22-B8C5-3EAE7EE4010F}"/>
              </a:ext>
            </a:extLst>
          </p:cNvPr>
          <p:cNvSpPr/>
          <p:nvPr/>
        </p:nvSpPr>
        <p:spPr>
          <a:xfrm>
            <a:off x="638356" y="974785"/>
            <a:ext cx="10791643" cy="1043796"/>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在#main后插入div标签，id值为bottom，并输入文字信息“版权所有 © 小说文学网”，字符©通过【插入】工具栏中</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【文本】</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【字符版权】方式插入，定义#bottom的CSS样式，宽度值为100%，高度值为20像素，上填充值为15像素，设置背景颜色为#09C,文字的颜色为白色，加粗，居中</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0" name="Rectangle 2">
            <a:extLst>
              <a:ext uri="{FF2B5EF4-FFF2-40B4-BE49-F238E27FC236}">
                <a16:creationId xmlns:a16="http://schemas.microsoft.com/office/drawing/2014/main" id="{3B748A9E-710C-4D19-9B83-0D5A04451C70}"/>
              </a:ext>
            </a:extLst>
          </p:cNvPr>
          <p:cNvSpPr>
            <a:spLocks noChangeArrowheads="1"/>
          </p:cNvSpPr>
          <p:nvPr/>
        </p:nvSpPr>
        <p:spPr bwMode="auto">
          <a:xfrm>
            <a:off x="569345" y="2971745"/>
            <a:ext cx="179593" cy="725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6" name="Rectangle 5">
            <a:extLst>
              <a:ext uri="{FF2B5EF4-FFF2-40B4-BE49-F238E27FC236}">
                <a16:creationId xmlns:a16="http://schemas.microsoft.com/office/drawing/2014/main" id="{DC7942CA-EF27-4B0C-8520-E697AF6C745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文本框 2">
            <a:extLst>
              <a:ext uri="{FF2B5EF4-FFF2-40B4-BE49-F238E27FC236}">
                <a16:creationId xmlns:a16="http://schemas.microsoft.com/office/drawing/2014/main" id="{733F2BB3-F7FD-4054-A8DC-7A75B0E2FEE5}"/>
              </a:ext>
            </a:extLst>
          </p:cNvPr>
          <p:cNvSpPr txBox="1">
            <a:spLocks noChangeArrowheads="1"/>
          </p:cNvSpPr>
          <p:nvPr/>
        </p:nvSpPr>
        <p:spPr bwMode="auto">
          <a:xfrm>
            <a:off x="748938" y="2240369"/>
            <a:ext cx="9792541" cy="72529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#bottom {width:100%; height:30px; padding-top:15px; background-color:#09C;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text-align:center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color:#FFF;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font-weight:bold</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2" name="七边形 11">
            <a:extLst>
              <a:ext uri="{FF2B5EF4-FFF2-40B4-BE49-F238E27FC236}">
                <a16:creationId xmlns:a16="http://schemas.microsoft.com/office/drawing/2014/main" id="{34B99290-9BA1-41D1-BE21-4170CF9FAC04}"/>
              </a:ext>
            </a:extLst>
          </p:cNvPr>
          <p:cNvSpPr/>
          <p:nvPr/>
        </p:nvSpPr>
        <p:spPr>
          <a:xfrm>
            <a:off x="120770" y="3370444"/>
            <a:ext cx="628167" cy="548375"/>
          </a:xfrm>
          <a:prstGeom prst="heptagon">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圆角 13">
            <a:extLst>
              <a:ext uri="{FF2B5EF4-FFF2-40B4-BE49-F238E27FC236}">
                <a16:creationId xmlns:a16="http://schemas.microsoft.com/office/drawing/2014/main" id="{7898A1A4-F328-4B6C-91D4-AC5C6339FEB1}"/>
              </a:ext>
            </a:extLst>
          </p:cNvPr>
          <p:cNvSpPr/>
          <p:nvPr/>
        </p:nvSpPr>
        <p:spPr>
          <a:xfrm>
            <a:off x="888521" y="3370444"/>
            <a:ext cx="4209690" cy="548375"/>
          </a:xfrm>
          <a:prstGeom prst="roundRect">
            <a:avLst/>
          </a:prstGeom>
          <a:solidFill>
            <a:schemeClr val="bg1"/>
          </a:solidFill>
          <a:ln>
            <a:noFill/>
          </a:ln>
          <a:effectLst>
            <a:glow rad="63500">
              <a:srgbClr val="C0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点击浏览按钮，浏览网页效果</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5" name="Picture 106">
            <a:extLst>
              <a:ext uri="{FF2B5EF4-FFF2-40B4-BE49-F238E27FC236}">
                <a16:creationId xmlns:a16="http://schemas.microsoft.com/office/drawing/2014/main" id="{54AB609B-6962-43B5-9558-F4EBA0DC8D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7794" y="3187447"/>
            <a:ext cx="6327040" cy="354608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68221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案例实施过程：企业网站首页的制作</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4.5</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 name="文本框 5">
            <a:extLst>
              <a:ext uri="{FF2B5EF4-FFF2-40B4-BE49-F238E27FC236}">
                <a16:creationId xmlns:a16="http://schemas.microsoft.com/office/drawing/2014/main" id="{D9CE6FB8-7C69-4823-8746-2DB012F5019F}"/>
              </a:ext>
            </a:extLst>
          </p:cNvPr>
          <p:cNvSpPr txBox="1"/>
          <p:nvPr/>
        </p:nvSpPr>
        <p:spPr>
          <a:xfrm>
            <a:off x="342900" y="1215696"/>
            <a:ext cx="4091078" cy="1705403"/>
          </a:xfrm>
          <a:prstGeom prst="rect">
            <a:avLst/>
          </a:prstGeom>
          <a:noFill/>
        </p:spPr>
        <p:txBody>
          <a:bodyPr wrap="square">
            <a:spAutoFit/>
          </a:bodyPr>
          <a:lstStyle/>
          <a:p>
            <a:pPr indent="266700" algn="just">
              <a:lnSpc>
                <a:spcPct val="150000"/>
              </a:lnSpc>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实践目标：</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熟悉使用DIV+CSS的布局模式；</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熟悉DIV的嵌套方式；</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熟悉CSS样式的定义规则。</a:t>
            </a:r>
          </a:p>
        </p:txBody>
      </p:sp>
      <p:pic>
        <p:nvPicPr>
          <p:cNvPr id="23554" name="Picture 157">
            <a:extLst>
              <a:ext uri="{FF2B5EF4-FFF2-40B4-BE49-F238E27FC236}">
                <a16:creationId xmlns:a16="http://schemas.microsoft.com/office/drawing/2014/main" id="{43085637-9F78-45F2-ACF3-3BD2C9E29B1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80691" y="1041928"/>
            <a:ext cx="4030617" cy="4490534"/>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5" name="图片 1">
            <a:extLst>
              <a:ext uri="{FF2B5EF4-FFF2-40B4-BE49-F238E27FC236}">
                <a16:creationId xmlns:a16="http://schemas.microsoft.com/office/drawing/2014/main" id="{78CA3D13-4A6E-4C34-A4E8-FC9CF2A762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1354" y="964291"/>
            <a:ext cx="2281237" cy="220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116">
            <a:extLst>
              <a:ext uri="{FF2B5EF4-FFF2-40B4-BE49-F238E27FC236}">
                <a16:creationId xmlns:a16="http://schemas.microsoft.com/office/drawing/2014/main" id="{588F19EC-542F-42CD-B56C-F22D28B48F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5339"/>
          <a:stretch>
            <a:fillRect/>
          </a:stretch>
        </p:blipFill>
        <p:spPr bwMode="auto">
          <a:xfrm>
            <a:off x="8481354" y="3313137"/>
            <a:ext cx="2384425"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34667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DFCF4DC2-5389-4FC3-BFD6-D9C522611830}"/>
              </a:ext>
            </a:extLst>
          </p:cNvPr>
          <p:cNvSpPr/>
          <p:nvPr/>
        </p:nvSpPr>
        <p:spPr>
          <a:xfrm>
            <a:off x="241540" y="776377"/>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8F8FF55-64D1-436A-ACD8-D1E3FF250006}"/>
              </a:ext>
            </a:extLst>
          </p:cNvPr>
          <p:cNvSpPr txBox="1"/>
          <p:nvPr/>
        </p:nvSpPr>
        <p:spPr>
          <a:xfrm>
            <a:off x="1636863" y="775748"/>
            <a:ext cx="10063906" cy="787523"/>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在本地计算机中建立好站点，站点名称为“</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dashang</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”，设置“</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images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”文件夹为站点图像文件夹，将素材的图像文件复制到站点的图像文件夹</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images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中，新建网页文件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index.html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并保存在站点的根目录下</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026" name="Picture 117">
            <a:extLst>
              <a:ext uri="{FF2B5EF4-FFF2-40B4-BE49-F238E27FC236}">
                <a16:creationId xmlns:a16="http://schemas.microsoft.com/office/drawing/2014/main" id="{BE10C3BE-7E6E-4C10-878E-BF9DCEEEE3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863" y="1755898"/>
            <a:ext cx="4094250" cy="203486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矩形: 对角圆角 5">
            <a:extLst>
              <a:ext uri="{FF2B5EF4-FFF2-40B4-BE49-F238E27FC236}">
                <a16:creationId xmlns:a16="http://schemas.microsoft.com/office/drawing/2014/main" id="{7297EB6E-802B-4E2E-AFA8-AAB1A49AD1DC}"/>
              </a:ext>
            </a:extLst>
          </p:cNvPr>
          <p:cNvSpPr/>
          <p:nvPr/>
        </p:nvSpPr>
        <p:spPr>
          <a:xfrm>
            <a:off x="241540" y="4071472"/>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098E70E7-7B7A-4ABB-B8B4-0BD68E32D26E}"/>
              </a:ext>
            </a:extLst>
          </p:cNvPr>
          <p:cNvSpPr txBox="1"/>
          <p:nvPr/>
        </p:nvSpPr>
        <p:spPr>
          <a:xfrm>
            <a:off x="1636863" y="4070843"/>
            <a:ext cx="10063906" cy="418191"/>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新建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样式文件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“style.css”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保存在文件夹</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中，并在网页</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“index.html”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中链入样式文件</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027" name="图片 1">
            <a:extLst>
              <a:ext uri="{FF2B5EF4-FFF2-40B4-BE49-F238E27FC236}">
                <a16:creationId xmlns:a16="http://schemas.microsoft.com/office/drawing/2014/main" id="{101CBEB0-2C32-4537-8932-B4E9A71B18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9960" y="4559006"/>
            <a:ext cx="5560852" cy="2209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35331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DFCF4DC2-5389-4FC3-BFD6-D9C522611830}"/>
              </a:ext>
            </a:extLst>
          </p:cNvPr>
          <p:cNvSpPr/>
          <p:nvPr/>
        </p:nvSpPr>
        <p:spPr>
          <a:xfrm>
            <a:off x="241540" y="776377"/>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8F8FF55-64D1-436A-ACD8-D1E3FF250006}"/>
              </a:ext>
            </a:extLst>
          </p:cNvPr>
          <p:cNvSpPr txBox="1"/>
          <p:nvPr/>
        </p:nvSpPr>
        <p:spPr>
          <a:xfrm>
            <a:off x="1636863" y="775748"/>
            <a:ext cx="10063906" cy="418191"/>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在【代码视图】中快速的完成多个</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盒子的创建</a:t>
            </a:r>
            <a:r>
              <a:rPr lang="zh-CN" altLang="en-US"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7297EB6E-802B-4E2E-AFA8-AAB1A49AD1DC}"/>
              </a:ext>
            </a:extLst>
          </p:cNvPr>
          <p:cNvSpPr/>
          <p:nvPr/>
        </p:nvSpPr>
        <p:spPr>
          <a:xfrm>
            <a:off x="241540" y="3490278"/>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098E70E7-7B7A-4ABB-B8B4-0BD68E32D26E}"/>
              </a:ext>
            </a:extLst>
          </p:cNvPr>
          <p:cNvSpPr txBox="1"/>
          <p:nvPr/>
        </p:nvSpPr>
        <p:spPr>
          <a:xfrm>
            <a:off x="1636863" y="3489649"/>
            <a:ext cx="10063906" cy="787523"/>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style.css</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中进行</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body</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标签的</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样式定义，设置文字大小为</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13</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像素，行高为</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22</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像素，边距值为上下为</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，左右</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auto</a:t>
            </a:r>
            <a:endParaRPr lang="zh-CN" altLang="en-US" sz="160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A89900D-FFC8-49E3-9773-7A1BDF2F992B}"/>
              </a:ext>
            </a:extLst>
          </p:cNvPr>
          <p:cNvSpPr txBox="1"/>
          <p:nvPr/>
        </p:nvSpPr>
        <p:spPr>
          <a:xfrm>
            <a:off x="1636863" y="1391934"/>
            <a:ext cx="3240434" cy="1815882"/>
          </a:xfrm>
          <a:prstGeom prst="rect">
            <a:avLst/>
          </a:prstGeom>
          <a:solidFill>
            <a:schemeClr val="bg1">
              <a:lumMod val="95000"/>
            </a:schemeClr>
          </a:solidFill>
          <a:ln>
            <a:solidFill>
              <a:schemeClr val="bg1"/>
            </a:solidFill>
          </a:ln>
        </p:spPr>
        <p:style>
          <a:lnRef idx="2">
            <a:schemeClr val="dk1"/>
          </a:lnRef>
          <a:fillRef idx="1">
            <a:schemeClr val="lt1"/>
          </a:fillRef>
          <a:effectRef idx="0">
            <a:schemeClr val="dk1"/>
          </a:effectRef>
          <a:fontRef idx="minor">
            <a:schemeClr val="dk1"/>
          </a:fontRef>
        </p:style>
        <p:txBody>
          <a:bodyPr wrap="square">
            <a:spAutoFit/>
          </a:bodyPr>
          <a:lstStyle/>
          <a:p>
            <a:pPr algn="just"/>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id="top"&gt;&lt;/div&gt;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lunbo</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"&gt;&lt;/div&gt;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id="main"&gt;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id="left"&gt;&lt;/div&gt;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id="right"&gt;&lt;/div&gt;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id="cp"&gt;&lt;/div&gt;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&lt;div id="bottom"&gt;&lt;/div&gt;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050" name="图片 1">
            <a:extLst>
              <a:ext uri="{FF2B5EF4-FFF2-40B4-BE49-F238E27FC236}">
                <a16:creationId xmlns:a16="http://schemas.microsoft.com/office/drawing/2014/main" id="{4F8402B5-65DB-45D0-8445-E1A689A982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6875" y="4396174"/>
            <a:ext cx="5882208" cy="225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9858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表格</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4" y="1147277"/>
            <a:ext cx="3635152"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x-none" altLang="zh-CN" b="1" dirty="0">
                <a:latin typeface="微软雅黑" panose="020B0503020204020204" pitchFamily="34" charset="-122"/>
                <a:ea typeface="微软雅黑" panose="020B0503020204020204" pitchFamily="34" charset="-122"/>
              </a:rPr>
              <a:t>使用&lt;table&gt;标签创建表格</a:t>
            </a:r>
            <a:endParaRPr lang="zh-CN" altLang="en-US" b="1" dirty="0">
              <a:latin typeface="微软雅黑" panose="020B0503020204020204" pitchFamily="34" charset="-122"/>
              <a:ea typeface="微软雅黑" panose="020B0503020204020204" pitchFamily="34" charset="-122"/>
            </a:endParaRPr>
          </a:p>
        </p:txBody>
      </p:sp>
      <p:sp>
        <p:nvSpPr>
          <p:cNvPr id="9" name="圆角矩形 8"/>
          <p:cNvSpPr/>
          <p:nvPr/>
        </p:nvSpPr>
        <p:spPr>
          <a:xfrm>
            <a:off x="457200" y="1878817"/>
            <a:ext cx="10398035" cy="1204017"/>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打开Dreamweaver CS6，创建一个站点，在站点中创建一个网页，点击【代码】视图，在网页中创建一个2行2列的表格，表格宽度为300像素，设置表格的背景色为灰色，边框颜色为蓝色，边框大小为3像素，第1行的高度为40像素，第1列的宽度为150像素。具体的HTML代码如下</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11" name="文本框 2"/>
          <p:cNvSpPr txBox="1">
            <a:spLocks noChangeArrowheads="1"/>
          </p:cNvSpPr>
          <p:nvPr/>
        </p:nvSpPr>
        <p:spPr bwMode="auto">
          <a:xfrm>
            <a:off x="457200" y="3366275"/>
            <a:ext cx="7608163" cy="326965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&lt;table width="300"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bgcolor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="#999999" border="3"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bordercolor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="#0033CC"&gt;</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&lt;td width="150" height="40"&gt;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这是一个单元格</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&lt;/td&gt; </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&lt;td&gt;&amp;</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nbsp</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;&lt;/td&gt;</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&lt;td&gt;&amp;</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nbsp</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;&lt;/td&gt;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&lt;td&gt;&amp;</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nbsp</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;&lt;/td&gt; </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&lt;/table&gt;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5124" name="图片 1"/>
          <p:cNvPicPr>
            <a:picLocks noChangeAspect="1" noChangeArrowheads="1"/>
          </p:cNvPicPr>
          <p:nvPr/>
        </p:nvPicPr>
        <p:blipFill>
          <a:blip r:embed="rId2">
            <a:extLst>
              <a:ext uri="{28A0092B-C50C-407E-A947-70E740481C1C}">
                <a14:useLocalDpi xmlns:a14="http://schemas.microsoft.com/office/drawing/2010/main" val="0"/>
              </a:ext>
            </a:extLst>
          </a:blip>
          <a:srcRect t="18762" r="15872"/>
          <a:stretch>
            <a:fillRect/>
          </a:stretch>
        </p:blipFill>
        <p:spPr bwMode="auto">
          <a:xfrm>
            <a:off x="8195991" y="3366275"/>
            <a:ext cx="3286260" cy="2247862"/>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795557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DFCF4DC2-5389-4FC3-BFD6-D9C522611830}"/>
              </a:ext>
            </a:extLst>
          </p:cNvPr>
          <p:cNvSpPr/>
          <p:nvPr/>
        </p:nvSpPr>
        <p:spPr>
          <a:xfrm>
            <a:off x="241540" y="776377"/>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8F8FF55-64D1-436A-ACD8-D1E3FF250006}"/>
              </a:ext>
            </a:extLst>
          </p:cNvPr>
          <p:cNvSpPr txBox="1"/>
          <p:nvPr/>
        </p:nvSpPr>
        <p:spPr>
          <a:xfrm>
            <a:off x="1636863" y="775748"/>
            <a:ext cx="4858828" cy="2264851"/>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style.css</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文件中定义</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样式，</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top</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是网页的头部，里面包含有网站的</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LOGO</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和导航，首先设置</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的基本样式，为了让网页的效果显得宽阔，将</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的宽度值设为</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，使随网页宽度显示全屏屏的效果。在</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内添加一个</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#top_1</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的盒子，并按下面的</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代码设置样式</a:t>
            </a:r>
            <a:r>
              <a:rPr lang="zh-CN" alt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7297EB6E-802B-4E2E-AFA8-AAB1A49AD1DC}"/>
              </a:ext>
            </a:extLst>
          </p:cNvPr>
          <p:cNvSpPr/>
          <p:nvPr/>
        </p:nvSpPr>
        <p:spPr>
          <a:xfrm>
            <a:off x="241539" y="3575913"/>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098E70E7-7B7A-4ABB-B8B4-0BD68E32D26E}"/>
              </a:ext>
            </a:extLst>
          </p:cNvPr>
          <p:cNvSpPr txBox="1"/>
          <p:nvPr/>
        </p:nvSpPr>
        <p:spPr>
          <a:xfrm>
            <a:off x="1636863" y="3575913"/>
            <a:ext cx="4677673" cy="2264851"/>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插入</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LOGO</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和导航。在</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#top_1</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盒子的后面添加一个</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#top_2</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的盒子，</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#top_2</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的定位在网页的中间位置，宽度为</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960</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像素，并将图像</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”ad3.jpg”</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设置为背景，图像不重复，左对齐，垂直居中，在</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#top_2</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中插入导航的盒子</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#nav</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，位置在距离</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#top_2</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左边</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477</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像素的位置上</a:t>
            </a:r>
            <a:r>
              <a:rPr lang="zh-CN" alt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3074" name="图片 1">
            <a:extLst>
              <a:ext uri="{FF2B5EF4-FFF2-40B4-BE49-F238E27FC236}">
                <a16:creationId xmlns:a16="http://schemas.microsoft.com/office/drawing/2014/main" id="{65BBE30D-0C4E-4458-8E6B-26424B4164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5679" y="836590"/>
            <a:ext cx="5471692" cy="183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F7F83E72-140E-4F0D-988D-9DABA6A6E2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8816" y="3324345"/>
            <a:ext cx="5127625" cy="343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52073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DFCF4DC2-5389-4FC3-BFD6-D9C522611830}"/>
              </a:ext>
            </a:extLst>
          </p:cNvPr>
          <p:cNvSpPr/>
          <p:nvPr/>
        </p:nvSpPr>
        <p:spPr>
          <a:xfrm>
            <a:off x="241540" y="776377"/>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8F8FF55-64D1-436A-ACD8-D1E3FF250006}"/>
              </a:ext>
            </a:extLst>
          </p:cNvPr>
          <p:cNvSpPr txBox="1"/>
          <p:nvPr/>
        </p:nvSpPr>
        <p:spPr>
          <a:xfrm>
            <a:off x="1636862" y="775748"/>
            <a:ext cx="10313597" cy="1023742"/>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用</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设置水平菜单的效果，要注意总宽度不能超出</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#nav</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的宽度值</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480</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像素，超链接的文字设置文字大小为</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14</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像素，上填充值为</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像素，文字加粗，去掉下划线，宽度值为</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80</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像素，高度值为</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25</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像素，文字居中，左边距为</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像素，设置当鼠标滑过的菜单项的超链接文字时背景色为</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#6dc7ec</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，半径为</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的圆角效果（圆角的效果需</a:t>
            </a:r>
            <a:r>
              <a:rPr lang="en-US"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IE9</a:t>
            </a:r>
            <a:r>
              <a:rPr lang="zh-CN" altLang="zh-CN"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或以上的浏览器版本才能显示）</a:t>
            </a:r>
            <a:r>
              <a:rPr lang="zh-CN" altLang="en-US" sz="1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latin typeface="微软雅黑" panose="020B0503020204020204" pitchFamily="34" charset="-122"/>
              <a:ea typeface="微软雅黑" panose="020B0503020204020204" pitchFamily="34" charset="-122"/>
            </a:endParaRPr>
          </a:p>
        </p:txBody>
      </p:sp>
      <p:sp>
        <p:nvSpPr>
          <p:cNvPr id="4" name="Text Box 55">
            <a:extLst>
              <a:ext uri="{FF2B5EF4-FFF2-40B4-BE49-F238E27FC236}">
                <a16:creationId xmlns:a16="http://schemas.microsoft.com/office/drawing/2014/main" id="{0341806E-C10C-444F-B8F4-E7D79D422E9C}"/>
              </a:ext>
            </a:extLst>
          </p:cNvPr>
          <p:cNvSpPr txBox="1">
            <a:spLocks noChangeArrowheads="1"/>
          </p:cNvSpPr>
          <p:nvPr/>
        </p:nvSpPr>
        <p:spPr bwMode="auto">
          <a:xfrm>
            <a:off x="1636861" y="1975449"/>
            <a:ext cx="10069183" cy="1670073"/>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#nav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ul,li</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{margin:0; padding:0;}</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#nav li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list-style-type:none;float:left</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#nav a {color:#FFF;font-size:14px;padding-top:5px;font-weight:bolder;</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text-decoration:none;width:80px;height:25px;text-align:center;display:block;margin-left:5px;}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#nav a:hover {background-color:#6dc7ec;border-radius:5px;}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4100" name="Picture 4">
            <a:extLst>
              <a:ext uri="{FF2B5EF4-FFF2-40B4-BE49-F238E27FC236}">
                <a16:creationId xmlns:a16="http://schemas.microsoft.com/office/drawing/2014/main" id="{CF031588-B290-4F42-8FCA-D9014CCCC1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861" y="3797190"/>
            <a:ext cx="52705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a:extLst>
              <a:ext uri="{FF2B5EF4-FFF2-40B4-BE49-F238E27FC236}">
                <a16:creationId xmlns:a16="http://schemas.microsoft.com/office/drawing/2014/main" id="{2A8A22D4-6D68-4A80-A685-13BE7DAF15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6861" y="5049628"/>
            <a:ext cx="52800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02" name="AutoShape 6">
            <a:extLst>
              <a:ext uri="{FF2B5EF4-FFF2-40B4-BE49-F238E27FC236}">
                <a16:creationId xmlns:a16="http://schemas.microsoft.com/office/drawing/2014/main" id="{B1D0A656-C2F8-4883-A139-96C135E74677}"/>
              </a:ext>
            </a:extLst>
          </p:cNvPr>
          <p:cNvCxnSpPr>
            <a:cxnSpLocks noChangeShapeType="1"/>
          </p:cNvCxnSpPr>
          <p:nvPr/>
        </p:nvCxnSpPr>
        <p:spPr bwMode="auto">
          <a:xfrm>
            <a:off x="3475906" y="4686934"/>
            <a:ext cx="17463" cy="449262"/>
          </a:xfrm>
          <a:prstGeom prst="straightConnector1">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823B0B">
                      <a:alpha val="50000"/>
                    </a:srgbClr>
                  </a:outerShdw>
                </a:effectLst>
              </a14:hiddenEffects>
            </a:ext>
          </a:extLst>
        </p:spPr>
      </p:cxnSp>
    </p:spTree>
    <p:extLst>
      <p:ext uri="{BB962C8B-B14F-4D97-AF65-F5344CB8AC3E}">
        <p14:creationId xmlns:p14="http://schemas.microsoft.com/office/powerpoint/2010/main" val="142531482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DFCF4DC2-5389-4FC3-BFD6-D9C522611830}"/>
              </a:ext>
            </a:extLst>
          </p:cNvPr>
          <p:cNvSpPr/>
          <p:nvPr/>
        </p:nvSpPr>
        <p:spPr>
          <a:xfrm>
            <a:off x="241540" y="776377"/>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8F8FF55-64D1-436A-ACD8-D1E3FF250006}"/>
              </a:ext>
            </a:extLst>
          </p:cNvPr>
          <p:cNvSpPr txBox="1"/>
          <p:nvPr/>
        </p:nvSpPr>
        <p:spPr>
          <a:xfrm>
            <a:off x="1636862" y="775748"/>
            <a:ext cx="10313597" cy="787523"/>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定义轮播位置</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#lunbo</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样式，在</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#lunbo</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内插入图像</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“lunbo1.jpg” </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，这个位置，我们将在后期加入图像轮播的网页特效的效果，现在先用一张图片占位</a:t>
            </a:r>
            <a:endParaRPr lang="zh-CN" altLang="en-US" sz="1600" dirty="0">
              <a:latin typeface="微软雅黑" panose="020B0503020204020204" pitchFamily="34" charset="-122"/>
              <a:ea typeface="微软雅黑" panose="020B0503020204020204" pitchFamily="34" charset="-122"/>
            </a:endParaRPr>
          </a:p>
        </p:txBody>
      </p:sp>
      <p:sp>
        <p:nvSpPr>
          <p:cNvPr id="7" name="Text Box 52">
            <a:extLst>
              <a:ext uri="{FF2B5EF4-FFF2-40B4-BE49-F238E27FC236}">
                <a16:creationId xmlns:a16="http://schemas.microsoft.com/office/drawing/2014/main" id="{D8DF6DF2-2C93-45B0-88EF-7224429F05D7}"/>
              </a:ext>
            </a:extLst>
          </p:cNvPr>
          <p:cNvSpPr txBox="1">
            <a:spLocks noChangeArrowheads="1"/>
          </p:cNvSpPr>
          <p:nvPr/>
        </p:nvSpPr>
        <p:spPr bwMode="auto">
          <a:xfrm>
            <a:off x="1636860" y="1751762"/>
            <a:ext cx="8999509" cy="447974"/>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id="lunbo"&gt;&lt;img src="images/lunbo1.jpg" width="960" height="320" /&gt;&lt;/div&gt;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0" name="Text Box 51">
            <a:extLst>
              <a:ext uri="{FF2B5EF4-FFF2-40B4-BE49-F238E27FC236}">
                <a16:creationId xmlns:a16="http://schemas.microsoft.com/office/drawing/2014/main" id="{F047AD07-C8FB-4449-B34F-89EBDED06160}"/>
              </a:ext>
            </a:extLst>
          </p:cNvPr>
          <p:cNvSpPr txBox="1">
            <a:spLocks noChangeArrowheads="1"/>
          </p:cNvSpPr>
          <p:nvPr/>
        </p:nvSpPr>
        <p:spPr bwMode="auto">
          <a:xfrm>
            <a:off x="1636860" y="2327842"/>
            <a:ext cx="8999509" cy="447974"/>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#lunbo {width:960px;height:350px;margin:5px auto 5px auto;}</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5127" name="Picture 7">
            <a:extLst>
              <a:ext uri="{FF2B5EF4-FFF2-40B4-BE49-F238E27FC236}">
                <a16:creationId xmlns:a16="http://schemas.microsoft.com/office/drawing/2014/main" id="{3C075C75-11C2-42D7-B48B-9712776448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860" y="2852162"/>
            <a:ext cx="6681554" cy="3230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91506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DFCF4DC2-5389-4FC3-BFD6-D9C522611830}"/>
              </a:ext>
            </a:extLst>
          </p:cNvPr>
          <p:cNvSpPr/>
          <p:nvPr/>
        </p:nvSpPr>
        <p:spPr>
          <a:xfrm>
            <a:off x="241540" y="776377"/>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8F8FF55-64D1-436A-ACD8-D1E3FF250006}"/>
              </a:ext>
            </a:extLst>
          </p:cNvPr>
          <p:cNvSpPr txBox="1"/>
          <p:nvPr/>
        </p:nvSpPr>
        <p:spPr>
          <a:xfrm>
            <a:off x="1636862" y="775748"/>
            <a:ext cx="10313597" cy="1158651"/>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定义#main、#left、#right的CSS样式，#main作为大盒子，内部有#left和#right两个盒子，#left 的内容是企业简介，在#main内部的左边，#right的内容是新闻资讯，在#main内部的右边，通过设置CSS的float的效果使#left和#right能排列在一行中，一般定义盒子的float为左对齐</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7" name="Text Box 52">
            <a:extLst>
              <a:ext uri="{FF2B5EF4-FFF2-40B4-BE49-F238E27FC236}">
                <a16:creationId xmlns:a16="http://schemas.microsoft.com/office/drawing/2014/main" id="{D8DF6DF2-2C93-45B0-88EF-7224429F05D7}"/>
              </a:ext>
            </a:extLst>
          </p:cNvPr>
          <p:cNvSpPr txBox="1">
            <a:spLocks noChangeArrowheads="1"/>
          </p:cNvSpPr>
          <p:nvPr/>
        </p:nvSpPr>
        <p:spPr bwMode="auto">
          <a:xfrm>
            <a:off x="1636862" y="2157204"/>
            <a:ext cx="8999509" cy="115865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#main {width:960px; height:350px; margin:0 auto;} </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#left {width:450px; height:350px;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float:left</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#right {width:500px; height:350px;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float:left</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margin-left:5px;}</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对角圆角 7">
            <a:extLst>
              <a:ext uri="{FF2B5EF4-FFF2-40B4-BE49-F238E27FC236}">
                <a16:creationId xmlns:a16="http://schemas.microsoft.com/office/drawing/2014/main" id="{25FB711C-A237-43A5-9ADF-20986E91A1E8}"/>
              </a:ext>
            </a:extLst>
          </p:cNvPr>
          <p:cNvSpPr/>
          <p:nvPr/>
        </p:nvSpPr>
        <p:spPr>
          <a:xfrm>
            <a:off x="241540" y="3573793"/>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46AD20D1-D7D8-4772-A405-67D5B0B9FB9C}"/>
              </a:ext>
            </a:extLst>
          </p:cNvPr>
          <p:cNvSpPr txBox="1"/>
          <p:nvPr/>
        </p:nvSpPr>
        <p:spPr>
          <a:xfrm>
            <a:off x="1636862" y="3573164"/>
            <a:ext cx="10313597" cy="1194558"/>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在盒子#left输入“企业简介”并设置为&lt;h1&gt;，将素材1.txt的内容复制到#left中，插入图像“gs.jpg”。设置#main中的&lt;h1&gt;标签的样式，采用复合样式的方式，可以定义局部应用的样式，设置类img的样式，用来定义图片的边框和对齐效果，定义&lt;p&gt;标签的边框和填充的值0，可以使页面中段落的行间距的值为0</a:t>
            </a:r>
            <a:r>
              <a:rPr lang="zh-CN" altLang="en-US" sz="1600" kern="100" dirty="0">
                <a:latin typeface="Calibri" panose="020F0502020204030204" pitchFamily="34" charset="0"/>
                <a:ea typeface="宋体" panose="02010600030101010101" pitchFamily="2"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4" name="Text Box 57">
            <a:extLst>
              <a:ext uri="{FF2B5EF4-FFF2-40B4-BE49-F238E27FC236}">
                <a16:creationId xmlns:a16="http://schemas.microsoft.com/office/drawing/2014/main" id="{749183D7-F421-4440-BCBD-45155490BF85}"/>
              </a:ext>
            </a:extLst>
          </p:cNvPr>
          <p:cNvSpPr txBox="1">
            <a:spLocks noChangeArrowheads="1"/>
          </p:cNvSpPr>
          <p:nvPr/>
        </p:nvSpPr>
        <p:spPr bwMode="auto">
          <a:xfrm>
            <a:off x="1636862" y="4954619"/>
            <a:ext cx="7875917" cy="1470877"/>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#main h1 {padding:5px; margin:0; font-size:14px; width:98%; height:25px; color:#FFF;background-color:#09F; display:block; }</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.pic {border: solid 1px #999999; float:left; margin:5px;}</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 {margin:0; padding:0;}</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pic>
        <p:nvPicPr>
          <p:cNvPr id="6148" name="图片 1">
            <a:extLst>
              <a:ext uri="{FF2B5EF4-FFF2-40B4-BE49-F238E27FC236}">
                <a16:creationId xmlns:a16="http://schemas.microsoft.com/office/drawing/2014/main" id="{BDD18398-9C53-4483-97BB-71C905DB37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862" y="3284836"/>
            <a:ext cx="8126721" cy="3566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7417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DFCF4DC2-5389-4FC3-BFD6-D9C522611830}"/>
              </a:ext>
            </a:extLst>
          </p:cNvPr>
          <p:cNvSpPr/>
          <p:nvPr/>
        </p:nvSpPr>
        <p:spPr>
          <a:xfrm>
            <a:off x="241540" y="776377"/>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8F8FF55-64D1-436A-ACD8-D1E3FF250006}"/>
              </a:ext>
            </a:extLst>
          </p:cNvPr>
          <p:cNvSpPr txBox="1"/>
          <p:nvPr/>
        </p:nvSpPr>
        <p:spPr>
          <a:xfrm>
            <a:off x="1636862" y="775748"/>
            <a:ext cx="10313597" cy="1895519"/>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#right</a:t>
            </a:r>
            <a:r>
              <a:rPr lang="zh-CN" altLang="zh-CN" sz="1600" dirty="0">
                <a:latin typeface="微软雅黑" panose="020B0503020204020204" pitchFamily="34" charset="-122"/>
                <a:ea typeface="微软雅黑" panose="020B0503020204020204" pitchFamily="34" charset="-122"/>
              </a:rPr>
              <a:t>中输入文本“新闻资讯”并设置为标题</a:t>
            </a:r>
            <a:r>
              <a:rPr lang="en-US" altLang="zh-CN" sz="1600" dirty="0">
                <a:latin typeface="微软雅黑" panose="020B0503020204020204" pitchFamily="34" charset="-122"/>
                <a:ea typeface="微软雅黑" panose="020B0503020204020204" pitchFamily="34" charset="-122"/>
              </a:rPr>
              <a:t>1</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&lt;h1&gt;</a:t>
            </a:r>
            <a:r>
              <a:rPr lang="zh-CN" altLang="zh-CN" sz="1600" dirty="0">
                <a:latin typeface="微软雅黑" panose="020B0503020204020204" pitchFamily="34" charset="-122"/>
                <a:ea typeface="微软雅黑" panose="020B0503020204020204" pitchFamily="34" charset="-122"/>
              </a:rPr>
              <a:t>），插入图像</a:t>
            </a:r>
            <a:r>
              <a:rPr lang="en-US" altLang="zh-CN" sz="1600" dirty="0">
                <a:latin typeface="微软雅黑" panose="020B0503020204020204" pitchFamily="34" charset="-122"/>
                <a:ea typeface="微软雅黑" panose="020B0503020204020204" pitchFamily="34" charset="-122"/>
              </a:rPr>
              <a:t>“xiaofang.jpg”</a:t>
            </a:r>
            <a:r>
              <a:rPr lang="zh-CN" altLang="zh-CN" sz="1600" dirty="0">
                <a:latin typeface="微软雅黑" panose="020B0503020204020204" pitchFamily="34" charset="-122"/>
                <a:ea typeface="微软雅黑" panose="020B0503020204020204" pitchFamily="34" charset="-122"/>
              </a:rPr>
              <a:t>将素材中的</a:t>
            </a:r>
            <a:r>
              <a:rPr lang="en-US" altLang="zh-CN" sz="1600" dirty="0">
                <a:latin typeface="微软雅黑" panose="020B0503020204020204" pitchFamily="34" charset="-122"/>
                <a:ea typeface="微软雅黑" panose="020B0503020204020204" pitchFamily="34" charset="-122"/>
              </a:rPr>
              <a:t>2.txt</a:t>
            </a:r>
            <a:r>
              <a:rPr lang="zh-CN" altLang="zh-CN" sz="1600" dirty="0">
                <a:latin typeface="微软雅黑" panose="020B0503020204020204" pitchFamily="34" charset="-122"/>
                <a:ea typeface="微软雅黑" panose="020B0503020204020204" pitchFamily="34" charset="-122"/>
              </a:rPr>
              <a:t>中的文字复制到</a:t>
            </a:r>
            <a:r>
              <a:rPr lang="en-US" altLang="zh-CN" sz="1600" dirty="0">
                <a:latin typeface="微软雅黑" panose="020B0503020204020204" pitchFamily="34" charset="-122"/>
                <a:ea typeface="微软雅黑" panose="020B0503020204020204" pitchFamily="34" charset="-122"/>
              </a:rPr>
              <a:t>#right</a:t>
            </a:r>
            <a:r>
              <a:rPr lang="zh-CN" altLang="zh-CN" sz="1600" dirty="0">
                <a:latin typeface="微软雅黑" panose="020B0503020204020204" pitchFamily="34" charset="-122"/>
                <a:ea typeface="微软雅黑" panose="020B0503020204020204" pitchFamily="34" charset="-122"/>
              </a:rPr>
              <a:t>中，由于在步骤</a:t>
            </a:r>
            <a:r>
              <a:rPr lang="en-US" altLang="zh-CN" sz="1600" dirty="0">
                <a:latin typeface="微软雅黑" panose="020B0503020204020204" pitchFamily="34" charset="-122"/>
                <a:ea typeface="微软雅黑" panose="020B0503020204020204" pitchFamily="34" charset="-122"/>
              </a:rPr>
              <a:t>10</a:t>
            </a:r>
            <a:r>
              <a:rPr lang="zh-CN" altLang="zh-CN" sz="1600" dirty="0">
                <a:latin typeface="微软雅黑" panose="020B0503020204020204" pitchFamily="34" charset="-122"/>
                <a:ea typeface="微软雅黑" panose="020B0503020204020204" pitchFamily="34" charset="-122"/>
              </a:rPr>
              <a:t>中定义了的</a:t>
            </a:r>
            <a:r>
              <a:rPr lang="en-US" altLang="zh-CN" sz="1600" dirty="0">
                <a:latin typeface="微软雅黑" panose="020B0503020204020204" pitchFamily="34" charset="-122"/>
                <a:ea typeface="微软雅黑" panose="020B0503020204020204" pitchFamily="34" charset="-122"/>
              </a:rPr>
              <a:t>#main h1</a:t>
            </a:r>
            <a:r>
              <a:rPr lang="zh-CN" altLang="zh-CN" sz="1600" dirty="0">
                <a:latin typeface="微软雅黑" panose="020B0503020204020204" pitchFamily="34" charset="-122"/>
                <a:ea typeface="微软雅黑" panose="020B0503020204020204" pitchFamily="34" charset="-122"/>
              </a:rPr>
              <a:t>的样式，所以在</a:t>
            </a:r>
            <a:r>
              <a:rPr lang="en-US" altLang="zh-CN" sz="1600" dirty="0">
                <a:latin typeface="微软雅黑" panose="020B0503020204020204" pitchFamily="34" charset="-122"/>
                <a:ea typeface="微软雅黑" panose="020B0503020204020204" pitchFamily="34" charset="-122"/>
              </a:rPr>
              <a:t>#main</a:t>
            </a:r>
            <a:r>
              <a:rPr lang="zh-CN" altLang="zh-CN" sz="1600" dirty="0">
                <a:latin typeface="微软雅黑" panose="020B0503020204020204" pitchFamily="34" charset="-122"/>
                <a:ea typeface="微软雅黑" panose="020B0503020204020204" pitchFamily="34" charset="-122"/>
              </a:rPr>
              <a:t>内的</a:t>
            </a:r>
            <a:r>
              <a:rPr lang="en-US" altLang="zh-CN" sz="1600" dirty="0">
                <a:latin typeface="微软雅黑" panose="020B0503020204020204" pitchFamily="34" charset="-122"/>
                <a:ea typeface="微软雅黑" panose="020B0503020204020204" pitchFamily="34" charset="-122"/>
              </a:rPr>
              <a:t>&lt;h1&gt;</a:t>
            </a:r>
            <a:r>
              <a:rPr lang="zh-CN" altLang="zh-CN" sz="1600" dirty="0">
                <a:latin typeface="微软雅黑" panose="020B0503020204020204" pitchFamily="34" charset="-122"/>
                <a:ea typeface="微软雅黑" panose="020B0503020204020204" pitchFamily="34" charset="-122"/>
              </a:rPr>
              <a:t>标签都响应设置。插入图像</a:t>
            </a:r>
            <a:r>
              <a:rPr lang="en-US" altLang="zh-CN" sz="1600" dirty="0">
                <a:latin typeface="微软雅黑" panose="020B0503020204020204" pitchFamily="34" charset="-122"/>
                <a:ea typeface="微软雅黑" panose="020B0503020204020204" pitchFamily="34" charset="-122"/>
              </a:rPr>
              <a:t>”xiaofang.jpg”</a:t>
            </a:r>
            <a:r>
              <a:rPr lang="zh-CN" altLang="zh-CN" sz="1600" dirty="0">
                <a:latin typeface="微软雅黑" panose="020B0503020204020204" pitchFamily="34" charset="-122"/>
                <a:ea typeface="微软雅黑" panose="020B0503020204020204" pitchFamily="34" charset="-122"/>
              </a:rPr>
              <a:t>，在图像的属性面板中修改图像的宽度值为</a:t>
            </a:r>
            <a:r>
              <a:rPr lang="en-US" altLang="zh-CN" sz="1600" dirty="0">
                <a:latin typeface="微软雅黑" panose="020B0503020204020204" pitchFamily="34" charset="-122"/>
                <a:ea typeface="微软雅黑" panose="020B0503020204020204" pitchFamily="34" charset="-122"/>
              </a:rPr>
              <a:t>200</a:t>
            </a:r>
            <a:r>
              <a:rPr lang="zh-CN" altLang="zh-CN" sz="1600" dirty="0">
                <a:latin typeface="微软雅黑" panose="020B0503020204020204" pitchFamily="34" charset="-122"/>
                <a:ea typeface="微软雅黑" panose="020B0503020204020204" pitchFamily="34" charset="-122"/>
              </a:rPr>
              <a:t>，去掉高度值，应用样式中的类</a:t>
            </a:r>
            <a:r>
              <a:rPr lang="en-US" altLang="zh-CN" sz="1600" dirty="0">
                <a:latin typeface="微软雅黑" panose="020B0503020204020204" pitchFamily="34" charset="-122"/>
                <a:ea typeface="微软雅黑" panose="020B0503020204020204" pitchFamily="34" charset="-122"/>
              </a:rPr>
              <a:t>pic</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latin typeface="微软雅黑" panose="020B0503020204020204" pitchFamily="34" charset="-122"/>
                <a:ea typeface="微软雅黑" panose="020B0503020204020204" pitchFamily="34" charset="-122"/>
              </a:rPr>
              <a:t>设置项目列表</a:t>
            </a:r>
            <a:r>
              <a:rPr lang="en-US" altLang="zh-CN" sz="1600" dirty="0">
                <a:latin typeface="微软雅黑" panose="020B0503020204020204" pitchFamily="34" charset="-122"/>
                <a:ea typeface="微软雅黑" panose="020B0503020204020204" pitchFamily="34" charset="-122"/>
              </a:rPr>
              <a:t>&lt;ul&gt;</a:t>
            </a:r>
            <a:r>
              <a:rPr lang="zh-CN" altLang="zh-CN"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&lt;li&gt;</a:t>
            </a:r>
            <a:r>
              <a:rPr lang="zh-CN" altLang="zh-CN" sz="1600" dirty="0">
                <a:latin typeface="微软雅黑" panose="020B0503020204020204" pitchFamily="34" charset="-122"/>
                <a:ea typeface="微软雅黑" panose="020B0503020204020204" pitchFamily="34" charset="-122"/>
              </a:rPr>
              <a:t>的样式，更换列表的图标为图像 “</a:t>
            </a:r>
            <a:r>
              <a:rPr lang="en-US" altLang="zh-CN" sz="1600" dirty="0">
                <a:latin typeface="微软雅黑" panose="020B0503020204020204" pitchFamily="34" charset="-122"/>
                <a:ea typeface="微软雅黑" panose="020B0503020204020204" pitchFamily="34" charset="-122"/>
              </a:rPr>
              <a:t>dot.gif</a:t>
            </a:r>
            <a:r>
              <a:rPr lang="zh-CN" altLang="zh-CN" sz="1600" dirty="0">
                <a:latin typeface="微软雅黑" panose="020B0503020204020204" pitchFamily="34" charset="-122"/>
                <a:ea typeface="微软雅黑" panose="020B0503020204020204" pitchFamily="34" charset="-122"/>
              </a:rPr>
              <a:t>”，并设置下边框的虚线效果，列表的中文字加入空链接，设置超链接的样式</a:t>
            </a:r>
            <a:r>
              <a:rPr lang="zh-CN" altLang="en-US" sz="1600" dirty="0">
                <a:latin typeface="微软雅黑" panose="020B0503020204020204" pitchFamily="34" charset="-122"/>
                <a:ea typeface="微软雅黑" panose="020B0503020204020204" pitchFamily="34" charset="-122"/>
              </a:rPr>
              <a:t>。</a:t>
            </a:r>
          </a:p>
        </p:txBody>
      </p:sp>
      <p:pic>
        <p:nvPicPr>
          <p:cNvPr id="6149" name="Picture 94">
            <a:extLst>
              <a:ext uri="{FF2B5EF4-FFF2-40B4-BE49-F238E27FC236}">
                <a16:creationId xmlns:a16="http://schemas.microsoft.com/office/drawing/2014/main" id="{D21B0E95-ADCC-4E9C-A609-19A1F73C7E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36128"/>
          <a:stretch>
            <a:fillRect/>
          </a:stretch>
        </p:blipFill>
        <p:spPr bwMode="auto">
          <a:xfrm>
            <a:off x="1694192" y="2789402"/>
            <a:ext cx="2774291" cy="15771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50" name="Picture 123">
            <a:extLst>
              <a:ext uri="{FF2B5EF4-FFF2-40B4-BE49-F238E27FC236}">
                <a16:creationId xmlns:a16="http://schemas.microsoft.com/office/drawing/2014/main" id="{DA05DE53-8AE8-4B92-88D6-3BE8F1DC8F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6316" y="2772269"/>
            <a:ext cx="4293501" cy="159429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11" name="连接符: 曲线 10">
            <a:extLst>
              <a:ext uri="{FF2B5EF4-FFF2-40B4-BE49-F238E27FC236}">
                <a16:creationId xmlns:a16="http://schemas.microsoft.com/office/drawing/2014/main" id="{E741AA49-A109-4D35-AD35-E65FAB1D8170}"/>
              </a:ext>
            </a:extLst>
          </p:cNvPr>
          <p:cNvCxnSpPr>
            <a:cxnSpLocks/>
          </p:cNvCxnSpPr>
          <p:nvPr/>
        </p:nvCxnSpPr>
        <p:spPr>
          <a:xfrm flipV="1">
            <a:off x="3476445" y="3325391"/>
            <a:ext cx="2030084" cy="252594"/>
          </a:xfrm>
          <a:prstGeom prst="curvedConnector3">
            <a:avLst/>
          </a:prstGeom>
          <a:ln>
            <a:solidFill>
              <a:srgbClr val="FF0000"/>
            </a:solidFill>
            <a:tailEnd type="triangle"/>
          </a:ln>
        </p:spPr>
        <p:style>
          <a:lnRef idx="3">
            <a:schemeClr val="accent3"/>
          </a:lnRef>
          <a:fillRef idx="0">
            <a:schemeClr val="accent3"/>
          </a:fillRef>
          <a:effectRef idx="2">
            <a:schemeClr val="accent3"/>
          </a:effectRef>
          <a:fontRef idx="minor">
            <a:schemeClr val="tx1"/>
          </a:fontRef>
        </p:style>
      </p:cxnSp>
      <p:sp>
        <p:nvSpPr>
          <p:cNvPr id="12" name="矩形 11">
            <a:extLst>
              <a:ext uri="{FF2B5EF4-FFF2-40B4-BE49-F238E27FC236}">
                <a16:creationId xmlns:a16="http://schemas.microsoft.com/office/drawing/2014/main" id="{787FAEB2-83E3-4819-8499-9962EE3E22AB}"/>
              </a:ext>
            </a:extLst>
          </p:cNvPr>
          <p:cNvSpPr/>
          <p:nvPr/>
        </p:nvSpPr>
        <p:spPr>
          <a:xfrm>
            <a:off x="5598005" y="2995522"/>
            <a:ext cx="2355011" cy="86695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610FF162-5BAA-44C1-AFDB-3333C7FF1478}"/>
              </a:ext>
            </a:extLst>
          </p:cNvPr>
          <p:cNvSpPr txBox="1"/>
          <p:nvPr/>
        </p:nvSpPr>
        <p:spPr>
          <a:xfrm>
            <a:off x="1694192" y="4552782"/>
            <a:ext cx="5574821" cy="2316403"/>
          </a:xfrm>
          <a:prstGeom prst="rect">
            <a:avLst/>
          </a:prstGeom>
          <a:solidFill>
            <a:schemeClr val="bg1">
              <a:lumMod val="95000"/>
            </a:schemeClr>
          </a:solidFill>
        </p:spPr>
        <p:txBody>
          <a:bodyPr wrap="square">
            <a:spAutoFit/>
          </a:bodyPr>
          <a:lstStyle/>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#main ul {padding:0; </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margin:5px 0 0 15px;}</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#main ul li {</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margin-left:10px;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list-style-image:url</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(../images/dot.gif); </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border-bottom: dashed 1px #666666; line-height:25px;}</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#main ul li a { color:#333;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text-decoration:none</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#main ul li a:hover {color:#F00;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font-weight:bolder</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170" name="Picture 124">
            <a:extLst>
              <a:ext uri="{FF2B5EF4-FFF2-40B4-BE49-F238E27FC236}">
                <a16:creationId xmlns:a16="http://schemas.microsoft.com/office/drawing/2014/main" id="{4904FFED-190B-45F9-81F4-8F07B6AC07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3067" y="4565401"/>
            <a:ext cx="3386216" cy="229259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90559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DFCF4DC2-5389-4FC3-BFD6-D9C522611830}"/>
              </a:ext>
            </a:extLst>
          </p:cNvPr>
          <p:cNvSpPr/>
          <p:nvPr/>
        </p:nvSpPr>
        <p:spPr>
          <a:xfrm>
            <a:off x="241540" y="776377"/>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8F8FF55-64D1-436A-ACD8-D1E3FF250006}"/>
              </a:ext>
            </a:extLst>
          </p:cNvPr>
          <p:cNvSpPr txBox="1"/>
          <p:nvPr/>
        </p:nvSpPr>
        <p:spPr>
          <a:xfrm>
            <a:off x="1636862" y="775748"/>
            <a:ext cx="10313597" cy="1156855"/>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定义</a:t>
            </a:r>
            <a:r>
              <a:rPr lang="en-US" altLang="zh-CN" sz="1600" dirty="0">
                <a:latin typeface="微软雅黑" panose="020B0503020204020204" pitchFamily="34" charset="-122"/>
                <a:ea typeface="微软雅黑" panose="020B0503020204020204" pitchFamily="34" charset="-122"/>
              </a:rPr>
              <a:t>#cp</a:t>
            </a:r>
            <a:r>
              <a:rPr lang="zh-CN" altLang="zh-CN"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CSS</a:t>
            </a:r>
            <a:r>
              <a:rPr lang="zh-CN" altLang="zh-CN" sz="1600" dirty="0">
                <a:latin typeface="微软雅黑" panose="020B0503020204020204" pitchFamily="34" charset="-122"/>
                <a:ea typeface="微软雅黑" panose="020B0503020204020204" pitchFamily="34" charset="-122"/>
              </a:rPr>
              <a:t>样式，宽度值是</a:t>
            </a:r>
            <a:r>
              <a:rPr lang="en-US" altLang="zh-CN" sz="1600" dirty="0">
                <a:latin typeface="微软雅黑" panose="020B0503020204020204" pitchFamily="34" charset="-122"/>
                <a:ea typeface="微软雅黑" panose="020B0503020204020204" pitchFamily="34" charset="-122"/>
              </a:rPr>
              <a:t>980</a:t>
            </a:r>
            <a:r>
              <a:rPr lang="zh-CN" altLang="zh-CN" sz="1600" dirty="0">
                <a:latin typeface="微软雅黑" panose="020B0503020204020204" pitchFamily="34" charset="-122"/>
                <a:ea typeface="微软雅黑" panose="020B0503020204020204" pitchFamily="34" charset="-122"/>
              </a:rPr>
              <a:t>像素，高度值是</a:t>
            </a:r>
            <a:r>
              <a:rPr lang="en-US" altLang="zh-CN" sz="1600" dirty="0">
                <a:latin typeface="微软雅黑" panose="020B0503020204020204" pitchFamily="34" charset="-122"/>
                <a:ea typeface="微软雅黑" panose="020B0503020204020204" pitchFamily="34" charset="-122"/>
              </a:rPr>
              <a:t>310</a:t>
            </a:r>
            <a:r>
              <a:rPr lang="zh-CN" altLang="zh-CN" sz="1600" dirty="0">
                <a:latin typeface="微软雅黑" panose="020B0503020204020204" pitchFamily="34" charset="-122"/>
                <a:ea typeface="微软雅黑" panose="020B0503020204020204" pitchFamily="34" charset="-122"/>
              </a:rPr>
              <a:t>像素，垂直居中，设置背景图像的</a:t>
            </a:r>
            <a:r>
              <a:rPr lang="en-US" altLang="zh-CN" sz="1600" dirty="0">
                <a:latin typeface="微软雅黑" panose="020B0503020204020204" pitchFamily="34" charset="-122"/>
                <a:ea typeface="微软雅黑" panose="020B0503020204020204" pitchFamily="34" charset="-122"/>
              </a:rPr>
              <a:t>CSS</a:t>
            </a:r>
            <a:r>
              <a:rPr lang="zh-CN" altLang="en-US" sz="1600" dirty="0">
                <a:latin typeface="微软雅黑" panose="020B0503020204020204" pitchFamily="34" charset="-122"/>
                <a:ea typeface="微软雅黑" panose="020B0503020204020204" pitchFamily="34" charset="-122"/>
              </a:rPr>
              <a:t>样式</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latin typeface="微软雅黑" panose="020B0503020204020204" pitchFamily="34" charset="-122"/>
                <a:ea typeface="微软雅黑" panose="020B0503020204020204" pitchFamily="34" charset="-122"/>
              </a:rPr>
              <a:t>返回网页的【设计】面板，在</a:t>
            </a:r>
            <a:r>
              <a:rPr lang="en-US" altLang="zh-CN" sz="1600" dirty="0">
                <a:latin typeface="微软雅黑" panose="020B0503020204020204" pitchFamily="34" charset="-122"/>
                <a:ea typeface="微软雅黑" panose="020B0503020204020204" pitchFamily="34" charset="-122"/>
              </a:rPr>
              <a:t>#cp</a:t>
            </a:r>
            <a:r>
              <a:rPr lang="zh-CN" altLang="zh-CN" sz="1600" dirty="0">
                <a:latin typeface="微软雅黑" panose="020B0503020204020204" pitchFamily="34" charset="-122"/>
                <a:ea typeface="微软雅黑" panose="020B0503020204020204" pitchFamily="34" charset="-122"/>
              </a:rPr>
              <a:t>中插入一个表格，宽度为</a:t>
            </a:r>
            <a:r>
              <a:rPr lang="en-US" altLang="zh-CN" sz="1600" dirty="0">
                <a:latin typeface="微软雅黑" panose="020B0503020204020204" pitchFamily="34" charset="-122"/>
                <a:ea typeface="微软雅黑" panose="020B0503020204020204" pitchFamily="34" charset="-122"/>
              </a:rPr>
              <a:t>800</a:t>
            </a:r>
            <a:r>
              <a:rPr lang="zh-CN" altLang="zh-CN" sz="1600" dirty="0">
                <a:latin typeface="微软雅黑" panose="020B0503020204020204" pitchFamily="34" charset="-122"/>
                <a:ea typeface="微软雅黑" panose="020B0503020204020204" pitchFamily="34" charset="-122"/>
              </a:rPr>
              <a:t>像素，</a:t>
            </a:r>
            <a:r>
              <a:rPr lang="en-US" altLang="zh-CN" sz="1600" dirty="0">
                <a:latin typeface="微软雅黑" panose="020B0503020204020204" pitchFamily="34" charset="-122"/>
                <a:ea typeface="微软雅黑" panose="020B0503020204020204" pitchFamily="34" charset="-122"/>
              </a:rPr>
              <a:t>2</a:t>
            </a:r>
            <a:r>
              <a:rPr lang="zh-CN" altLang="zh-CN" sz="1600" dirty="0">
                <a:latin typeface="微软雅黑" panose="020B0503020204020204" pitchFamily="34" charset="-122"/>
                <a:ea typeface="微软雅黑" panose="020B0503020204020204" pitchFamily="34" charset="-122"/>
              </a:rPr>
              <a:t>行</a:t>
            </a:r>
            <a:r>
              <a:rPr lang="en-US" altLang="zh-CN" sz="1600" dirty="0">
                <a:latin typeface="微软雅黑" panose="020B0503020204020204" pitchFamily="34" charset="-122"/>
                <a:ea typeface="微软雅黑" panose="020B0503020204020204" pitchFamily="34" charset="-122"/>
              </a:rPr>
              <a:t>5</a:t>
            </a:r>
            <a:r>
              <a:rPr lang="zh-CN" altLang="zh-CN" sz="1600" dirty="0">
                <a:latin typeface="微软雅黑" panose="020B0503020204020204" pitchFamily="34" charset="-122"/>
                <a:ea typeface="微软雅黑" panose="020B0503020204020204" pitchFamily="34" charset="-122"/>
              </a:rPr>
              <a:t>列，居中对齐。在单元格中分别插入图像</a:t>
            </a:r>
            <a:r>
              <a:rPr lang="en-US" altLang="zh-CN" sz="1600" dirty="0">
                <a:latin typeface="微软雅黑" panose="020B0503020204020204" pitchFamily="34" charset="-122"/>
                <a:ea typeface="微软雅黑" panose="020B0503020204020204" pitchFamily="34" charset="-122"/>
              </a:rPr>
              <a:t>“gao1.jpg”</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“gao2.jpg”</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“gao3.jpg”</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“gao4.jpg”</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“gao5.jpg”</a:t>
            </a:r>
            <a:r>
              <a:rPr lang="zh-CN" altLang="zh-CN" sz="1600" dirty="0">
                <a:latin typeface="微软雅黑" panose="020B0503020204020204" pitchFamily="34" charset="-122"/>
                <a:ea typeface="微软雅黑" panose="020B0503020204020204" pitchFamily="34" charset="-122"/>
              </a:rPr>
              <a:t>，图像的宽度值均为</a:t>
            </a:r>
            <a:r>
              <a:rPr lang="en-US" altLang="zh-CN" sz="1600" dirty="0">
                <a:latin typeface="微软雅黑" panose="020B0503020204020204" pitchFamily="34" charset="-122"/>
                <a:ea typeface="微软雅黑" panose="020B0503020204020204" pitchFamily="34" charset="-122"/>
              </a:rPr>
              <a:t>150</a:t>
            </a:r>
            <a:r>
              <a:rPr lang="zh-CN" altLang="zh-CN" sz="1600" dirty="0">
                <a:latin typeface="微软雅黑" panose="020B0503020204020204" pitchFamily="34" charset="-122"/>
                <a:ea typeface="微软雅黑" panose="020B0503020204020204" pitchFamily="34" charset="-122"/>
              </a:rPr>
              <a:t>像素</a:t>
            </a:r>
            <a:r>
              <a:rPr lang="zh-CN" altLang="en-US" sz="1600" dirty="0">
                <a:latin typeface="微软雅黑" panose="020B0503020204020204" pitchFamily="34" charset="-122"/>
                <a:ea typeface="微软雅黑" panose="020B0503020204020204" pitchFamily="34" charset="-122"/>
              </a:rPr>
              <a:t>。</a:t>
            </a:r>
          </a:p>
        </p:txBody>
      </p:sp>
      <p:pic>
        <p:nvPicPr>
          <p:cNvPr id="15" name="图片 14">
            <a:extLst>
              <a:ext uri="{FF2B5EF4-FFF2-40B4-BE49-F238E27FC236}">
                <a16:creationId xmlns:a16="http://schemas.microsoft.com/office/drawing/2014/main" id="{104240D8-5231-44D1-97B7-39D171D4A283}"/>
              </a:ext>
            </a:extLst>
          </p:cNvPr>
          <p:cNvPicPr>
            <a:picLocks noChangeAspect="1"/>
          </p:cNvPicPr>
          <p:nvPr/>
        </p:nvPicPr>
        <p:blipFill>
          <a:blip r:embed="rId2"/>
          <a:stretch>
            <a:fillRect/>
          </a:stretch>
        </p:blipFill>
        <p:spPr>
          <a:xfrm>
            <a:off x="2007259" y="2435434"/>
            <a:ext cx="7677150" cy="3781425"/>
          </a:xfrm>
          <a:prstGeom prst="rect">
            <a:avLst/>
          </a:prstGeom>
        </p:spPr>
      </p:pic>
    </p:spTree>
    <p:extLst>
      <p:ext uri="{BB962C8B-B14F-4D97-AF65-F5344CB8AC3E}">
        <p14:creationId xmlns:p14="http://schemas.microsoft.com/office/powerpoint/2010/main" val="29629309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DFCF4DC2-5389-4FC3-BFD6-D9C522611830}"/>
              </a:ext>
            </a:extLst>
          </p:cNvPr>
          <p:cNvSpPr/>
          <p:nvPr/>
        </p:nvSpPr>
        <p:spPr>
          <a:xfrm>
            <a:off x="241540" y="776377"/>
            <a:ext cx="1285335" cy="396815"/>
          </a:xfrm>
          <a:prstGeom prst="round2DiagRec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8F8FF55-64D1-436A-ACD8-D1E3FF250006}"/>
              </a:ext>
            </a:extLst>
          </p:cNvPr>
          <p:cNvSpPr txBox="1"/>
          <p:nvPr/>
        </p:nvSpPr>
        <p:spPr>
          <a:xfrm>
            <a:off x="1636862" y="775748"/>
            <a:ext cx="10313597" cy="1895519"/>
          </a:xfrm>
          <a:prstGeom prst="rect">
            <a:avLst/>
          </a:prstGeom>
          <a:ln>
            <a:solidFill>
              <a:srgbClr val="7030A0"/>
            </a:solidFill>
          </a:ln>
          <a:effectLst>
            <a:glow rad="101600">
              <a:srgbClr val="7030A0">
                <a:alpha val="60000"/>
              </a:srgb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定义尾部</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#bottom</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样式，尾部的内容一般是企业的联系方式和版权信息，</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#bottom</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与</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#top</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，是网页的顶端和末端，相互呼应，采用</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的布局模式，</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#bottom</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的内容用</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或者是</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table </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两种布局方式将内容控制在页面中间的</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960</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像素的范围内</a:t>
            </a:r>
            <a:r>
              <a:rPr lang="zh-CN" altLang="en-US"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#bottom</a:t>
            </a:r>
            <a:r>
              <a:rPr lang="zh-CN" alt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中添加一个表格，宽度为</a:t>
            </a:r>
            <a:r>
              <a:rPr lang="en-US" alt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960</a:t>
            </a:r>
            <a:r>
              <a:rPr lang="zh-CN" alt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像素，两行四列，居中对齐，按图的格式插入图像和文字到单元格内，设置单元格的属性为水平左对齐。在表格后面插入一个DIV，命名为#bottom_2，输入文字信息“版权所有@2015 大尚鞋业有限公司”</a:t>
            </a:r>
            <a:r>
              <a:rPr lang="zh-CN" alt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6" name="文本框 5">
            <a:extLst>
              <a:ext uri="{FF2B5EF4-FFF2-40B4-BE49-F238E27FC236}">
                <a16:creationId xmlns:a16="http://schemas.microsoft.com/office/drawing/2014/main" id="{0DE4361F-DD69-41E0-BD3B-AEF5D7AB7DD1}"/>
              </a:ext>
            </a:extLst>
          </p:cNvPr>
          <p:cNvSpPr txBox="1"/>
          <p:nvPr/>
        </p:nvSpPr>
        <p:spPr>
          <a:xfrm>
            <a:off x="1636862" y="2791296"/>
            <a:ext cx="10313597" cy="1895519"/>
          </a:xfrm>
          <a:prstGeom prst="rect">
            <a:avLst/>
          </a:prstGeom>
          <a:solidFill>
            <a:schemeClr val="bg1">
              <a:lumMod val="95000"/>
            </a:schemeClr>
          </a:solidFill>
          <a:effectLst/>
        </p:spPr>
        <p:style>
          <a:lnRef idx="2">
            <a:schemeClr val="accent5"/>
          </a:lnRef>
          <a:fillRef idx="1">
            <a:schemeClr val="lt1"/>
          </a:fillRef>
          <a:effectRef idx="0">
            <a:schemeClr val="accent5"/>
          </a:effectRef>
          <a:fontRef idx="minor">
            <a:schemeClr val="dk1"/>
          </a:fontRef>
        </p:style>
        <p:txBody>
          <a:bodyPr wrap="square">
            <a:spAutoFit/>
          </a:bodyPr>
          <a:lstStyle/>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#bottom {width:100%;height:150px;background-color:#1C86D2; color:#FFF;}</a:t>
            </a:r>
          </a:p>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#bottom_2 {width:100%; height:30px; margin:0 auto; background-color:#039; </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text-align:center</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padding-top:5px; color:#999;}</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#bottom a {color:#</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FFF;text-decoration:none</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#bottom a:hover {color:#F00;}</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194" name="Picture 2">
            <a:extLst>
              <a:ext uri="{FF2B5EF4-FFF2-40B4-BE49-F238E27FC236}">
                <a16:creationId xmlns:a16="http://schemas.microsoft.com/office/drawing/2014/main" id="{4271DBB5-CA1D-4581-85C8-DA1B63C04A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862" y="4806844"/>
            <a:ext cx="9069170" cy="164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16237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A969EEE0-FF0C-460F-8A99-C9AEC6075FFC}"/>
              </a:ext>
            </a:extLst>
          </p:cNvPr>
          <p:cNvSpPr/>
          <p:nvPr/>
        </p:nvSpPr>
        <p:spPr>
          <a:xfrm>
            <a:off x="1423359" y="1949569"/>
            <a:ext cx="9532188" cy="3554083"/>
          </a:xfrm>
          <a:prstGeom prst="roundRect">
            <a:avLst>
              <a:gd name="adj" fmla="val 2327"/>
            </a:avLst>
          </a:prstGeom>
          <a:solidFill>
            <a:schemeClr val="bg1"/>
          </a:solidFill>
          <a:ln>
            <a:solidFill>
              <a:schemeClr val="bg1">
                <a:lumMod val="95000"/>
              </a:schemeClr>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本章重点介绍了网页的布局模式表格和</a:t>
            </a:r>
            <a:r>
              <a:rPr lang="en-US"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表格的布局方式目前不作为主流的网页的布局模式，但是这种流行多年的网页布局模式，是学生必须掌握的，尤其是要熟悉的使用表格的嵌套、合并、拆分功能，合理设置表格的边框、间距等值，通过案例实践，要求学生逐步掌握表格在布局上的作用。</a:t>
            </a:r>
            <a:r>
              <a:rPr lang="en-US"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是目前流行的网页布局模式，对</a:t>
            </a:r>
            <a:r>
              <a:rPr lang="en-US"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标签的合理使用，熟悉使用</a:t>
            </a:r>
            <a:r>
              <a:rPr lang="en-US"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样式对</a:t>
            </a:r>
            <a:r>
              <a:rPr lang="en-US"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的布局实现一行固定、一行自适应，一行多个</a:t>
            </a:r>
            <a:r>
              <a:rPr lang="en-US"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元素的排列等网页内容的排列方式，并通过对两个案例的实践，掌握采用</a:t>
            </a:r>
            <a:r>
              <a:rPr lang="en-US"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DIV+CSS</a:t>
            </a:r>
            <a:r>
              <a:rPr lang="zh-CN" altLang="zh-CN"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的布局方式，对元素进行定位。</a:t>
            </a:r>
            <a:endParaRPr lang="zh-CN"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017944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表格</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3" y="1147277"/>
            <a:ext cx="5672957"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zh-CN" b="1" dirty="0">
                <a:latin typeface="微软雅黑" panose="020B0503020204020204" pitchFamily="34" charset="-122"/>
                <a:ea typeface="微软雅黑" panose="020B0503020204020204" pitchFamily="34" charset="-122"/>
              </a:rPr>
              <a:t>在</a:t>
            </a:r>
            <a:r>
              <a:rPr lang="en-US" altLang="zh-CN" b="1" dirty="0">
                <a:latin typeface="微软雅黑" panose="020B0503020204020204" pitchFamily="34" charset="-122"/>
                <a:ea typeface="微软雅黑" panose="020B0503020204020204" pitchFamily="34" charset="-122"/>
              </a:rPr>
              <a:t>Dreamweaver</a:t>
            </a:r>
            <a:r>
              <a:rPr lang="zh-CN" altLang="zh-CN" b="1" dirty="0">
                <a:latin typeface="微软雅黑" panose="020B0503020204020204" pitchFamily="34" charset="-122"/>
                <a:ea typeface="微软雅黑" panose="020B0503020204020204" pitchFamily="34" charset="-122"/>
              </a:rPr>
              <a:t>中创建表格</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插入表格</a:t>
            </a:r>
          </a:p>
        </p:txBody>
      </p:sp>
      <p:sp>
        <p:nvSpPr>
          <p:cNvPr id="9" name="圆角矩形 8"/>
          <p:cNvSpPr/>
          <p:nvPr/>
        </p:nvSpPr>
        <p:spPr>
          <a:xfrm>
            <a:off x="457200" y="1878817"/>
            <a:ext cx="10398035" cy="1347709"/>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在插入表格内，先要确定表格的位置，将光标置于需插入表格的位置，选择</a:t>
            </a:r>
            <a:r>
              <a:rPr lang="en-US" altLang="zh-CN" dirty="0">
                <a:solidFill>
                  <a:schemeClr val="tx1"/>
                </a:solidFill>
                <a:latin typeface="微软雅黑" panose="020B0503020204020204" pitchFamily="34" charset="-122"/>
                <a:ea typeface="微软雅黑" panose="020B0503020204020204" pitchFamily="34" charset="-122"/>
              </a:rPr>
              <a:t>DW</a:t>
            </a:r>
            <a:r>
              <a:rPr lang="zh-CN" altLang="zh-CN" dirty="0">
                <a:solidFill>
                  <a:schemeClr val="tx1"/>
                </a:solidFill>
                <a:latin typeface="微软雅黑" panose="020B0503020204020204" pitchFamily="34" charset="-122"/>
                <a:ea typeface="微软雅黑" panose="020B0503020204020204" pitchFamily="34" charset="-122"/>
              </a:rPr>
              <a:t>菜单条的【插入】</a:t>
            </a:r>
            <a:r>
              <a:rPr lang="en-US"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a:t>
            </a:r>
            <a:r>
              <a:rPr lang="zh-CN" altLang="zh-CN" dirty="0">
                <a:solidFill>
                  <a:schemeClr val="tx1"/>
                </a:solidFill>
                <a:latin typeface="微软雅黑" panose="020B0503020204020204" pitchFamily="34" charset="-122"/>
                <a:ea typeface="微软雅黑" panose="020B0503020204020204" pitchFamily="34" charset="-122"/>
              </a:rPr>
              <a:t>【表格（</a:t>
            </a:r>
            <a:r>
              <a:rPr lang="en-US" altLang="zh-CN" dirty="0">
                <a:solidFill>
                  <a:schemeClr val="tx1"/>
                </a:solidFill>
                <a:latin typeface="微软雅黑" panose="020B0503020204020204" pitchFamily="34" charset="-122"/>
                <a:ea typeface="微软雅黑" panose="020B0503020204020204" pitchFamily="34" charset="-122"/>
              </a:rPr>
              <a:t>T</a:t>
            </a:r>
            <a:r>
              <a:rPr lang="zh-CN" altLang="zh-CN" dirty="0">
                <a:solidFill>
                  <a:schemeClr val="tx1"/>
                </a:solidFill>
                <a:latin typeface="微软雅黑" panose="020B0503020204020204" pitchFamily="34" charset="-122"/>
                <a:ea typeface="微软雅黑" panose="020B0503020204020204" pitchFamily="34" charset="-122"/>
              </a:rPr>
              <a:t>）】或选择【插入】工具面板上的</a:t>
            </a:r>
            <a:r>
              <a:rPr lang="en-US"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a:t>
            </a:r>
            <a:r>
              <a:rPr lang="zh-CN" altLang="zh-CN" dirty="0">
                <a:solidFill>
                  <a:schemeClr val="tx1"/>
                </a:solidFill>
                <a:latin typeface="微软雅黑" panose="020B0503020204020204" pitchFamily="34" charset="-122"/>
                <a:ea typeface="微软雅黑" panose="020B0503020204020204" pitchFamily="34" charset="-122"/>
              </a:rPr>
              <a:t>【常用】</a:t>
            </a:r>
            <a:r>
              <a:rPr lang="en-US"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a:t>
            </a:r>
            <a:r>
              <a:rPr lang="zh-CN" altLang="zh-CN" dirty="0">
                <a:solidFill>
                  <a:schemeClr val="tx1"/>
                </a:solidFill>
                <a:latin typeface="微软雅黑" panose="020B0503020204020204" pitchFamily="34" charset="-122"/>
                <a:ea typeface="微软雅黑" panose="020B0503020204020204" pitchFamily="34" charset="-122"/>
              </a:rPr>
              <a:t>【表格】按钮</a:t>
            </a:r>
            <a:r>
              <a:rPr lang="zh-CN" altLang="en-US" dirty="0">
                <a:solidFill>
                  <a:schemeClr val="tx1"/>
                </a:solidFill>
                <a:latin typeface="微软雅黑" panose="020B0503020204020204" pitchFamily="34" charset="-122"/>
                <a:ea typeface="微软雅黑" panose="020B0503020204020204" pitchFamily="34" charset="-122"/>
              </a:rPr>
              <a:t>，</a:t>
            </a:r>
            <a:r>
              <a:rPr lang="zh-CN" altLang="zh-CN" dirty="0">
                <a:solidFill>
                  <a:schemeClr val="tx1"/>
                </a:solidFill>
                <a:latin typeface="微软雅黑" panose="020B0503020204020204" pitchFamily="34" charset="-122"/>
                <a:ea typeface="微软雅黑" panose="020B0503020204020204" pitchFamily="34" charset="-122"/>
              </a:rPr>
              <a:t>在弹出的【表格】对话面板中设置相应的参数，即可在网页中插入一个表格。</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457199" y="3417129"/>
            <a:ext cx="4715691" cy="3316620"/>
          </a:xfrm>
          <a:prstGeom prst="rect">
            <a:avLst/>
          </a:prstGeom>
        </p:spPr>
      </p:pic>
      <p:pic>
        <p:nvPicPr>
          <p:cNvPr id="7" name="图片 6"/>
          <p:cNvPicPr>
            <a:picLocks noChangeAspect="1"/>
          </p:cNvPicPr>
          <p:nvPr/>
        </p:nvPicPr>
        <p:blipFill>
          <a:blip r:embed="rId3"/>
          <a:stretch>
            <a:fillRect/>
          </a:stretch>
        </p:blipFill>
        <p:spPr>
          <a:xfrm>
            <a:off x="5656217" y="3417129"/>
            <a:ext cx="3268517" cy="3252651"/>
          </a:xfrm>
          <a:prstGeom prst="rect">
            <a:avLst/>
          </a:prstGeom>
        </p:spPr>
      </p:pic>
    </p:spTree>
    <p:extLst>
      <p:ext uri="{BB962C8B-B14F-4D97-AF65-F5344CB8AC3E}">
        <p14:creationId xmlns:p14="http://schemas.microsoft.com/office/powerpoint/2010/main" val="3103545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50932F8-52A2-4A2C-8F33-2445DD5D3428}"/>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表格</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F08141D-B834-456E-A5D3-EB8AE1BC392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六边形 4"/>
          <p:cNvSpPr/>
          <p:nvPr/>
        </p:nvSpPr>
        <p:spPr>
          <a:xfrm>
            <a:off x="268740" y="1149531"/>
            <a:ext cx="705394" cy="6080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燕尾形 5"/>
          <p:cNvSpPr/>
          <p:nvPr/>
        </p:nvSpPr>
        <p:spPr>
          <a:xfrm>
            <a:off x="871533" y="1147277"/>
            <a:ext cx="5672957" cy="610352"/>
          </a:xfrm>
          <a:prstGeom prst="chevron">
            <a:avLst>
              <a:gd name="adj" fmla="val 264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zh-CN" b="1" dirty="0">
                <a:latin typeface="微软雅黑" panose="020B0503020204020204" pitchFamily="34" charset="-122"/>
                <a:ea typeface="微软雅黑" panose="020B0503020204020204" pitchFamily="34" charset="-122"/>
              </a:rPr>
              <a:t>在</a:t>
            </a:r>
            <a:r>
              <a:rPr lang="en-US" altLang="zh-CN" b="1" dirty="0">
                <a:latin typeface="微软雅黑" panose="020B0503020204020204" pitchFamily="34" charset="-122"/>
                <a:ea typeface="微软雅黑" panose="020B0503020204020204" pitchFamily="34" charset="-122"/>
              </a:rPr>
              <a:t>Dreamweaver</a:t>
            </a:r>
            <a:r>
              <a:rPr lang="zh-CN" altLang="zh-CN" b="1" dirty="0">
                <a:latin typeface="微软雅黑" panose="020B0503020204020204" pitchFamily="34" charset="-122"/>
                <a:ea typeface="微软雅黑" panose="020B0503020204020204" pitchFamily="34" charset="-122"/>
              </a:rPr>
              <a:t>中创建表格</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表格属性</a:t>
            </a:r>
          </a:p>
        </p:txBody>
      </p:sp>
      <p:sp>
        <p:nvSpPr>
          <p:cNvPr id="9" name="圆角矩形 8"/>
          <p:cNvSpPr/>
          <p:nvPr/>
        </p:nvSpPr>
        <p:spPr>
          <a:xfrm>
            <a:off x="457200" y="1878818"/>
            <a:ext cx="10202091" cy="1008074"/>
          </a:xfrm>
          <a:prstGeom prst="roundRect">
            <a:avLst>
              <a:gd name="adj" fmla="val 2077"/>
            </a:avLst>
          </a:prstGeom>
          <a:noFill/>
          <a:ln>
            <a:solidFill>
              <a:schemeClr val="accent2">
                <a:lumMod val="40000"/>
                <a:lumOff val="60000"/>
              </a:schemeClr>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dirty="0">
                <a:solidFill>
                  <a:schemeClr val="tx1"/>
                </a:solidFill>
                <a:latin typeface="微软雅黑" panose="020B0503020204020204" pitchFamily="34" charset="-122"/>
                <a:ea typeface="微软雅黑" panose="020B0503020204020204" pitchFamily="34" charset="-122"/>
              </a:rPr>
              <a:t>对于已经创建好的表格，用户可以通过设置表格的【属性】面板来查看或修改表格的结构、大小和样式等。选择表格的任意一条边，可以选中这个表格，此时，【属性】面板为表格的属性面板。</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Rectangle 2"/>
          <p:cNvSpPr>
            <a:spLocks noChangeArrowheads="1"/>
          </p:cNvSpPr>
          <p:nvPr/>
        </p:nvSpPr>
        <p:spPr bwMode="auto">
          <a:xfrm>
            <a:off x="268740" y="2996272"/>
            <a:ext cx="209182" cy="74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400">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477922" y="33979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922" y="3130792"/>
            <a:ext cx="7973835" cy="295094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p:cNvSpPr>
            <a:spLocks noChangeArrowheads="1"/>
          </p:cNvSpPr>
          <p:nvPr/>
        </p:nvSpPr>
        <p:spPr bwMode="auto">
          <a:xfrm>
            <a:off x="477922" y="42933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r>
              <a:rPr kumimoji="0" lang="zh-CN" altLang="zh-CN" sz="1100" b="0" i="0" u="none" strike="noStrike" cap="none" normalizeH="0" baseline="0">
                <a:ln>
                  <a:noFill/>
                </a:ln>
                <a:solidFill>
                  <a:schemeClr val="tx1"/>
                </a:solidFill>
                <a:effectLst/>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03376268"/>
      </p:ext>
    </p:extLst>
  </p:cSld>
  <p:clrMapOvr>
    <a:masterClrMapping/>
  </p:clrMapOvr>
</p:sld>
</file>

<file path=ppt/theme/theme1.xml><?xml version="1.0" encoding="utf-8"?>
<a:theme xmlns:a="http://schemas.openxmlformats.org/drawingml/2006/main" name="主题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2" id="{88C32B2F-FC00-4C6E-9E4F-FF688E02CA48}" vid="{27E4A111-2E56-49BA-86A8-E0438571D4B2}"/>
    </a:ext>
  </a:extLst>
</a:theme>
</file>

<file path=docProps/app.xml><?xml version="1.0" encoding="utf-8"?>
<Properties xmlns="http://schemas.openxmlformats.org/officeDocument/2006/extended-properties" xmlns:vt="http://schemas.openxmlformats.org/officeDocument/2006/docPropsVTypes">
  <Template/>
  <TotalTime>833</TotalTime>
  <Words>9260</Words>
  <Application>Microsoft Office PowerPoint</Application>
  <PresentationFormat>宽屏</PresentationFormat>
  <Paragraphs>542</Paragraphs>
  <Slides>77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77</vt:i4>
      </vt:variant>
    </vt:vector>
  </HeadingPairs>
  <TitlesOfParts>
    <vt:vector size="85" baseType="lpstr">
      <vt:lpstr>Gulim</vt:lpstr>
      <vt:lpstr>等线</vt:lpstr>
      <vt:lpstr>微软雅黑</vt:lpstr>
      <vt:lpstr>字体圈欣意冠黑体</vt:lpstr>
      <vt:lpstr>Arial</vt:lpstr>
      <vt:lpstr>Calibri</vt:lpstr>
      <vt:lpstr>Wingdings</vt:lpstr>
      <vt:lpstr>主题2</vt:lpstr>
      <vt:lpstr>PowerPoint 演示文稿</vt:lpstr>
      <vt:lpstr>PowerPoint 演示文稿</vt:lpstr>
      <vt:lpstr>准备知识：网页的布局方式-表格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案例实施过程：电影介绍网页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课堂案例二：企业网站首页的制作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案例实施过程：企业网站首页的制作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hai</dc:creator>
  <cp:lastModifiedBy>wang hai</cp:lastModifiedBy>
  <cp:revision>114</cp:revision>
  <dcterms:created xsi:type="dcterms:W3CDTF">2021-08-05T00:51:54Z</dcterms:created>
  <dcterms:modified xsi:type="dcterms:W3CDTF">2021-12-21T07:46:04Z</dcterms:modified>
</cp:coreProperties>
</file>