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331" r:id="rId4"/>
    <p:sldId id="335" r:id="rId5"/>
    <p:sldId id="336" r:id="rId6"/>
    <p:sldId id="347" r:id="rId7"/>
    <p:sldId id="346" r:id="rId8"/>
    <p:sldId id="348" r:id="rId9"/>
    <p:sldId id="349" r:id="rId10"/>
    <p:sldId id="332" r:id="rId11"/>
    <p:sldId id="350" r:id="rId12"/>
    <p:sldId id="341" r:id="rId13"/>
    <p:sldId id="352" r:id="rId14"/>
    <p:sldId id="353" r:id="rId15"/>
    <p:sldId id="354" r:id="rId16"/>
    <p:sldId id="355" r:id="rId17"/>
    <p:sldId id="373" r:id="rId18"/>
    <p:sldId id="374" r:id="rId19"/>
    <p:sldId id="375" r:id="rId20"/>
    <p:sldId id="376" r:id="rId21"/>
    <p:sldId id="377" r:id="rId22"/>
    <p:sldId id="356" r:id="rId23"/>
    <p:sldId id="357" r:id="rId24"/>
    <p:sldId id="358" r:id="rId25"/>
    <p:sldId id="359" r:id="rId26"/>
    <p:sldId id="360" r:id="rId27"/>
    <p:sldId id="361" r:id="rId28"/>
    <p:sldId id="363" r:id="rId29"/>
    <p:sldId id="364" r:id="rId30"/>
    <p:sldId id="365" r:id="rId31"/>
    <p:sldId id="366" r:id="rId32"/>
    <p:sldId id="367" r:id="rId33"/>
    <p:sldId id="378" r:id="rId34"/>
    <p:sldId id="379" r:id="rId35"/>
    <p:sldId id="380" r:id="rId36"/>
    <p:sldId id="368" r:id="rId37"/>
    <p:sldId id="369" r:id="rId38"/>
    <p:sldId id="362" r:id="rId39"/>
    <p:sldId id="370" r:id="rId40"/>
    <p:sldId id="381" r:id="rId41"/>
    <p:sldId id="383" r:id="rId42"/>
    <p:sldId id="382" r:id="rId43"/>
    <p:sldId id="384" r:id="rId44"/>
    <p:sldId id="371" r:id="rId45"/>
    <p:sldId id="372" r:id="rId46"/>
    <p:sldId id="385" r:id="rId47"/>
    <p:sldId id="386" r:id="rId48"/>
    <p:sldId id="387" r:id="rId49"/>
    <p:sldId id="388" r:id="rId50"/>
    <p:sldId id="345" r:id="rId5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A6FB6"/>
    <a:srgbClr val="BCD3FC"/>
    <a:srgbClr val="7CB5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1" d="100"/>
          <a:sy n="101" d="100"/>
        </p:scale>
        <p:origin x="138" y="318"/>
      </p:cViewPr>
      <p:guideLst/>
    </p:cSldViewPr>
  </p:slideViewPr>
  <p:notesTextViewPr>
    <p:cViewPr>
      <p:scale>
        <a:sx n="1" d="1"/>
        <a:sy n="1" d="1"/>
      </p:scale>
      <p:origin x="0" y="0"/>
    </p:cViewPr>
  </p:notesTextViewPr>
  <p:sorterViewPr>
    <p:cViewPr>
      <p:scale>
        <a:sx n="100" d="100"/>
        <a:sy n="100" d="100"/>
      </p:scale>
      <p:origin x="0" y="-336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038430C3-5E01-4055-99EB-8637FF4E9E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388" cy="6858000"/>
          </a:xfrm>
          <a:prstGeom prst="rect">
            <a:avLst/>
          </a:prstGeom>
        </p:spPr>
      </p:pic>
      <p:sp>
        <p:nvSpPr>
          <p:cNvPr id="4" name="日期占位符 3">
            <a:extLst>
              <a:ext uri="{FF2B5EF4-FFF2-40B4-BE49-F238E27FC236}">
                <a16:creationId xmlns:a16="http://schemas.microsoft.com/office/drawing/2014/main" id="{97A2C3DA-204C-4C23-BA12-FCACFBDDFB93}"/>
              </a:ext>
            </a:extLst>
          </p:cNvPr>
          <p:cNvSpPr>
            <a:spLocks noGrp="1"/>
          </p:cNvSpPr>
          <p:nvPr>
            <p:ph type="dt" sz="half" idx="10"/>
          </p:nvPr>
        </p:nvSpPr>
        <p:spPr/>
        <p:txBody>
          <a:bodyPr/>
          <a:lstStyle/>
          <a:p>
            <a:fld id="{47321F20-91B6-4DF6-83ED-82F6281FD441}"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id="{0D19A53D-BDEC-43E6-906C-8C487309681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FAFE403-31EF-4ECC-AE6D-7064F4BBADE4}"/>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21" name="等腰三角形 20">
            <a:extLst>
              <a:ext uri="{FF2B5EF4-FFF2-40B4-BE49-F238E27FC236}">
                <a16:creationId xmlns:a16="http://schemas.microsoft.com/office/drawing/2014/main" id="{F199C3D3-6201-4D7A-A702-91D889DA2A1A}"/>
              </a:ext>
            </a:extLst>
          </p:cNvPr>
          <p:cNvSpPr/>
          <p:nvPr/>
        </p:nvSpPr>
        <p:spPr>
          <a:xfrm>
            <a:off x="0" y="-747629"/>
            <a:ext cx="8363712" cy="8171061"/>
          </a:xfrm>
          <a:prstGeom prst="triangle">
            <a:avLst>
              <a:gd name="adj" fmla="val 0"/>
            </a:avLst>
          </a:prstGeom>
          <a:solidFill>
            <a:schemeClr val="accent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等腰三角形 21">
            <a:extLst>
              <a:ext uri="{FF2B5EF4-FFF2-40B4-BE49-F238E27FC236}">
                <a16:creationId xmlns:a16="http://schemas.microsoft.com/office/drawing/2014/main" id="{6DABE92F-B0C8-472B-AD2D-956CFBCFE494}"/>
              </a:ext>
            </a:extLst>
          </p:cNvPr>
          <p:cNvSpPr/>
          <p:nvPr/>
        </p:nvSpPr>
        <p:spPr>
          <a:xfrm rot="8819023">
            <a:off x="-545604" y="768655"/>
            <a:ext cx="11094140" cy="6243716"/>
          </a:xfrm>
          <a:prstGeom prst="triangle">
            <a:avLst>
              <a:gd name="adj" fmla="val 38152"/>
            </a:avLst>
          </a:prstGeom>
          <a:solidFill>
            <a:srgbClr val="0096FC">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圆角 17">
            <a:extLst>
              <a:ext uri="{FF2B5EF4-FFF2-40B4-BE49-F238E27FC236}">
                <a16:creationId xmlns:a16="http://schemas.microsoft.com/office/drawing/2014/main" id="{0A2DD5C0-C59D-4C97-8C2C-5A003832355E}"/>
              </a:ext>
            </a:extLst>
          </p:cNvPr>
          <p:cNvSpPr/>
          <p:nvPr/>
        </p:nvSpPr>
        <p:spPr bwMode="auto">
          <a:xfrm>
            <a:off x="1376515" y="2741423"/>
            <a:ext cx="9625782" cy="1068403"/>
          </a:xfrm>
          <a:prstGeom prst="roundRect">
            <a:avLst/>
          </a:prstGeom>
          <a:solidFill>
            <a:schemeClr val="bg1"/>
          </a:solidFill>
          <a:ln w="28575" cap="flat" cmpd="sng" algn="ctr">
            <a:noFill/>
            <a:prstDash val="solid"/>
            <a:round/>
            <a:headEnd type="none" w="med" len="med"/>
            <a:tailEnd type="none" w="med" len="med"/>
          </a:ln>
          <a:effectLst>
            <a:glow rad="139700">
              <a:schemeClr val="accent5">
                <a:satMod val="175000"/>
                <a:alpha val="40000"/>
              </a:schemeClr>
            </a:glow>
          </a:effectLst>
        </p:spPr>
        <p:txBody>
          <a:bodyPr/>
          <a:lstStyle/>
          <a:p>
            <a:pPr algn="ctr" eaLnBrk="1" hangingPunct="1">
              <a:lnSpc>
                <a:spcPct val="150000"/>
              </a:lnSpc>
              <a:spcBef>
                <a:spcPts val="2000"/>
              </a:spcBef>
              <a:buFont typeface="Arial" pitchFamily="34" charset="0"/>
              <a:buNone/>
              <a:defRPr/>
            </a:pP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9" name="图形 28" descr="铅笔">
            <a:extLst>
              <a:ext uri="{FF2B5EF4-FFF2-40B4-BE49-F238E27FC236}">
                <a16:creationId xmlns:a16="http://schemas.microsoft.com/office/drawing/2014/main" id="{FAF9EC75-3FB3-41D8-912F-2A7D50E1934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70917" y="1558436"/>
            <a:ext cx="914400" cy="914400"/>
          </a:xfrm>
          <a:prstGeom prst="rect">
            <a:avLst/>
          </a:prstGeom>
          <a:effectLst/>
        </p:spPr>
      </p:pic>
      <p:pic>
        <p:nvPicPr>
          <p:cNvPr id="31" name="图形 30" descr="监视器">
            <a:extLst>
              <a:ext uri="{FF2B5EF4-FFF2-40B4-BE49-F238E27FC236}">
                <a16:creationId xmlns:a16="http://schemas.microsoft.com/office/drawing/2014/main" id="{83AB8688-8BED-4AEC-8DC6-B90659AA9AA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761038" y="1908343"/>
            <a:ext cx="914400" cy="914400"/>
          </a:xfrm>
          <a:prstGeom prst="rect">
            <a:avLst/>
          </a:prstGeom>
        </p:spPr>
      </p:pic>
    </p:spTree>
    <p:extLst>
      <p:ext uri="{BB962C8B-B14F-4D97-AF65-F5344CB8AC3E}">
        <p14:creationId xmlns:p14="http://schemas.microsoft.com/office/powerpoint/2010/main" val="2977183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2021/12/6</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57316" y="82609"/>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a:extLst>
              <a:ext uri="{FF2B5EF4-FFF2-40B4-BE49-F238E27FC236}">
                <a16:creationId xmlns:a16="http://schemas.microsoft.com/office/drawing/2014/main" id="{5EC710C9-8637-4EA3-9745-8C2D68862E52}"/>
              </a:ext>
            </a:extLst>
          </p:cNvPr>
          <p:cNvSpPr txBox="1"/>
          <p:nvPr/>
        </p:nvSpPr>
        <p:spPr>
          <a:xfrm>
            <a:off x="46702" y="135398"/>
            <a:ext cx="5606845" cy="369332"/>
          </a:xfrm>
          <a:prstGeom prst="rect">
            <a:avLst/>
          </a:prstGeom>
          <a:noFill/>
        </p:spPr>
        <p:txBody>
          <a:bodyPr wrap="square">
            <a:spAutoFit/>
          </a:bodyPr>
          <a:lstStyle/>
          <a:p>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2.3 </a:t>
            </a:r>
            <a:r>
              <a:rPr lang="zh-CN" altLang="zh-CN"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案例实施过程：人物介绍网页的制作</a:t>
            </a:r>
            <a:r>
              <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a:t>
            </a:r>
            <a:r>
              <a:rPr lang="en-US" altLang="zh-CN"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1</a:t>
            </a:r>
            <a:r>
              <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a:t>
            </a:r>
          </a:p>
        </p:txBody>
      </p:sp>
    </p:spTree>
    <p:extLst>
      <p:ext uri="{BB962C8B-B14F-4D97-AF65-F5344CB8AC3E}">
        <p14:creationId xmlns:p14="http://schemas.microsoft.com/office/powerpoint/2010/main" val="3163792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2021/12/6</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57316" y="82609"/>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a:extLst>
              <a:ext uri="{FF2B5EF4-FFF2-40B4-BE49-F238E27FC236}">
                <a16:creationId xmlns:a16="http://schemas.microsoft.com/office/drawing/2014/main" id="{5EC710C9-8637-4EA3-9745-8C2D68862E52}"/>
              </a:ext>
            </a:extLst>
          </p:cNvPr>
          <p:cNvSpPr txBox="1"/>
          <p:nvPr/>
        </p:nvSpPr>
        <p:spPr>
          <a:xfrm>
            <a:off x="46702" y="135398"/>
            <a:ext cx="5606845"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3.7.5 </a:t>
            </a:r>
            <a:r>
              <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课堂练习：制作电影播放网页</a:t>
            </a:r>
          </a:p>
          <a:p>
            <a:endPar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endParaRPr>
          </a:p>
        </p:txBody>
      </p:sp>
    </p:spTree>
    <p:extLst>
      <p:ext uri="{BB962C8B-B14F-4D97-AF65-F5344CB8AC3E}">
        <p14:creationId xmlns:p14="http://schemas.microsoft.com/office/powerpoint/2010/main" val="13280735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974280-95E5-44B2-9C52-0CAA6851A91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4D65C13-0BA2-4055-9E3C-7A23C571B8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8AD4D0DD-4E92-4C99-B650-07ADD8814C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9E2ED9C-1D77-4C61-9FFB-36DA1B2F6267}"/>
              </a:ext>
            </a:extLst>
          </p:cNvPr>
          <p:cNvSpPr>
            <a:spLocks noGrp="1"/>
          </p:cNvSpPr>
          <p:nvPr>
            <p:ph type="dt" sz="half" idx="10"/>
          </p:nvPr>
        </p:nvSpPr>
        <p:spPr/>
        <p:txBody>
          <a:bodyPr/>
          <a:lstStyle/>
          <a:p>
            <a:fld id="{47321F20-91B6-4DF6-83ED-82F6281FD441}" type="datetimeFigureOut">
              <a:rPr lang="zh-CN" altLang="en-US" smtClean="0"/>
              <a:t>2021/12/6</a:t>
            </a:fld>
            <a:endParaRPr lang="zh-CN" altLang="en-US"/>
          </a:p>
        </p:txBody>
      </p:sp>
      <p:sp>
        <p:nvSpPr>
          <p:cNvPr id="6" name="页脚占位符 5">
            <a:extLst>
              <a:ext uri="{FF2B5EF4-FFF2-40B4-BE49-F238E27FC236}">
                <a16:creationId xmlns:a16="http://schemas.microsoft.com/office/drawing/2014/main" id="{824DF6C8-1E5F-4F1C-A5D7-7BF84C54F26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8817195-B85A-40E5-91B7-AF747EC70B97}"/>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21473964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2051EC-8D7B-4548-BA94-69354B65A09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E0013C5-EC7B-4910-B17E-FDE1570645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EBAB8C01-A35B-464A-9E83-D0618968D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2715236-FE60-43E0-A017-D2F909FD8611}"/>
              </a:ext>
            </a:extLst>
          </p:cNvPr>
          <p:cNvSpPr>
            <a:spLocks noGrp="1"/>
          </p:cNvSpPr>
          <p:nvPr>
            <p:ph type="dt" sz="half" idx="10"/>
          </p:nvPr>
        </p:nvSpPr>
        <p:spPr/>
        <p:txBody>
          <a:bodyPr/>
          <a:lstStyle/>
          <a:p>
            <a:fld id="{47321F20-91B6-4DF6-83ED-82F6281FD441}" type="datetimeFigureOut">
              <a:rPr lang="zh-CN" altLang="en-US" smtClean="0"/>
              <a:t>2021/12/6</a:t>
            </a:fld>
            <a:endParaRPr lang="zh-CN" altLang="en-US"/>
          </a:p>
        </p:txBody>
      </p:sp>
      <p:sp>
        <p:nvSpPr>
          <p:cNvPr id="6" name="页脚占位符 5">
            <a:extLst>
              <a:ext uri="{FF2B5EF4-FFF2-40B4-BE49-F238E27FC236}">
                <a16:creationId xmlns:a16="http://schemas.microsoft.com/office/drawing/2014/main" id="{B4AB4660-73F4-4B9D-8536-C009D7D6F76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697ABA0-E0BC-4E06-A0F9-8C3F5641A188}"/>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33958150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505DB-CA57-4787-BB52-C003B52B616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FAD537D-1639-43C8-A35B-751A982F4B5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8AF765D-93A0-4121-A866-545D2A70F0D8}"/>
              </a:ext>
            </a:extLst>
          </p:cNvPr>
          <p:cNvSpPr>
            <a:spLocks noGrp="1"/>
          </p:cNvSpPr>
          <p:nvPr>
            <p:ph type="dt" sz="half" idx="10"/>
          </p:nvPr>
        </p:nvSpPr>
        <p:spPr/>
        <p:txBody>
          <a:bodyPr/>
          <a:lstStyle/>
          <a:p>
            <a:fld id="{47321F20-91B6-4DF6-83ED-82F6281FD441}"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id="{9400C844-52CE-4E0E-8C8F-483FECF1D9D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EA3790F-BA86-4B0C-9060-F67CE63EA02B}"/>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31915093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658C17A-C75E-4F82-8097-5BCC003EFAA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CEE157B-DA0D-4A9D-BE34-57E077850BA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A388568-B52B-488F-A70E-17CBC99EAA03}"/>
              </a:ext>
            </a:extLst>
          </p:cNvPr>
          <p:cNvSpPr>
            <a:spLocks noGrp="1"/>
          </p:cNvSpPr>
          <p:nvPr>
            <p:ph type="dt" sz="half" idx="10"/>
          </p:nvPr>
        </p:nvSpPr>
        <p:spPr/>
        <p:txBody>
          <a:bodyPr/>
          <a:lstStyle/>
          <a:p>
            <a:fld id="{47321F20-91B6-4DF6-83ED-82F6281FD441}"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id="{AEF60746-E7F9-4B28-8669-1CCEF97CF0F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E4F6A55-1BF5-4E8B-9DBF-59E16586EB66}"/>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25218994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A44EE9-FC12-490A-BE72-3F0C2849C03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AFF2B2D-677F-4745-A065-57EE48470F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AE83117-A3B3-436B-B301-1A82620B0375}"/>
              </a:ext>
            </a:extLst>
          </p:cNvPr>
          <p:cNvSpPr>
            <a:spLocks noGrp="1"/>
          </p:cNvSpPr>
          <p:nvPr>
            <p:ph type="dt" sz="half" idx="10"/>
          </p:nvPr>
        </p:nvSpPr>
        <p:spPr/>
        <p:txBody>
          <a:bodyPr/>
          <a:lstStyle/>
          <a:p>
            <a:fld id="{47321F20-91B6-4DF6-83ED-82F6281FD441}"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id="{4FB4CEA4-77FD-49A4-BA19-A9808CF17E2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D0A6250-6E8B-4844-AB27-75EEEEB95007}"/>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2158249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F6C33EF9-283B-4200-A098-6D05F556A028}"/>
              </a:ext>
            </a:extLst>
          </p:cNvPr>
          <p:cNvSpPr>
            <a:spLocks noGrp="1"/>
          </p:cNvSpPr>
          <p:nvPr>
            <p:ph idx="1"/>
          </p:nvPr>
        </p:nvSpPr>
        <p:spPr>
          <a:xfrm>
            <a:off x="838200" y="1061884"/>
            <a:ext cx="10515600" cy="511508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4" name="日期占位符 3">
            <a:extLst>
              <a:ext uri="{FF2B5EF4-FFF2-40B4-BE49-F238E27FC236}">
                <a16:creationId xmlns:a16="http://schemas.microsoft.com/office/drawing/2014/main" id="{21B3F427-9802-45E0-A6E1-527C31261E16}"/>
              </a:ext>
            </a:extLst>
          </p:cNvPr>
          <p:cNvSpPr>
            <a:spLocks noGrp="1"/>
          </p:cNvSpPr>
          <p:nvPr>
            <p:ph type="dt" sz="half" idx="10"/>
          </p:nvPr>
        </p:nvSpPr>
        <p:spPr/>
        <p:txBody>
          <a:bodyPr/>
          <a:lstStyle/>
          <a:p>
            <a:fld id="{47321F20-91B6-4DF6-83ED-82F6281FD441}"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id="{53D6A738-19D0-49D7-8246-36743F1CDF4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D70EEAF-9B0B-439D-8768-E7653623AC4A}"/>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7" name="圆角矩形 47">
            <a:extLst>
              <a:ext uri="{FF2B5EF4-FFF2-40B4-BE49-F238E27FC236}">
                <a16:creationId xmlns:a16="http://schemas.microsoft.com/office/drawing/2014/main" id="{2564D59E-51FC-4828-A779-D7F8686BAE20}"/>
              </a:ext>
            </a:extLst>
          </p:cNvPr>
          <p:cNvSpPr/>
          <p:nvPr/>
        </p:nvSpPr>
        <p:spPr>
          <a:xfrm>
            <a:off x="838200" y="206637"/>
            <a:ext cx="8294781" cy="716522"/>
          </a:xfrm>
          <a:prstGeom prst="roundRect">
            <a:avLst>
              <a:gd name="adj" fmla="val 50000"/>
            </a:avLst>
          </a:prstGeom>
          <a:gradFill>
            <a:gsLst>
              <a:gs pos="0">
                <a:schemeClr val="accent1">
                  <a:lumMod val="5000"/>
                  <a:lumOff val="95000"/>
                  <a:alpha val="0"/>
                </a:schemeClr>
              </a:gs>
              <a:gs pos="53000">
                <a:srgbClr val="0096FC"/>
              </a:gs>
            </a:gsLst>
            <a:lin ang="10800000" scaled="1"/>
          </a:gradFill>
          <a:ln w="38100">
            <a:gradFill flip="none" rotWithShape="1">
              <a:gsLst>
                <a:gs pos="19000">
                  <a:schemeClr val="accent1">
                    <a:lumMod val="5000"/>
                    <a:lumOff val="95000"/>
                    <a:alpha val="0"/>
                  </a:schemeClr>
                </a:gs>
                <a:gs pos="100000">
                  <a:schemeClr val="bg1"/>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a:extLst>
              <a:ext uri="{FF2B5EF4-FFF2-40B4-BE49-F238E27FC236}">
                <a16:creationId xmlns:a16="http://schemas.microsoft.com/office/drawing/2014/main" id="{DA577C8A-1C57-42C3-A4B5-E053DF49EACD}"/>
              </a:ext>
            </a:extLst>
          </p:cNvPr>
          <p:cNvSpPr>
            <a:spLocks noGrp="1"/>
          </p:cNvSpPr>
          <p:nvPr>
            <p:ph type="title"/>
          </p:nvPr>
        </p:nvSpPr>
        <p:spPr>
          <a:xfrm>
            <a:off x="984180" y="373761"/>
            <a:ext cx="10515600" cy="449267"/>
          </a:xfrm>
        </p:spPr>
        <p:txBody>
          <a:bodyPr>
            <a:noAutofit/>
          </a:bodyPr>
          <a:lstStyle>
            <a:lvl1pPr>
              <a:defRPr sz="2800"/>
            </a:lvl1pPr>
          </a:lstStyle>
          <a:p>
            <a:r>
              <a:rPr lang="zh-CN" altLang="en-US"/>
              <a:t>单击此处编辑母版标题样式</a:t>
            </a:r>
            <a:endParaRPr lang="zh-CN" altLang="en-US" dirty="0"/>
          </a:p>
        </p:txBody>
      </p:sp>
      <p:sp>
        <p:nvSpPr>
          <p:cNvPr id="8" name="平行四边形 7">
            <a:extLst>
              <a:ext uri="{FF2B5EF4-FFF2-40B4-BE49-F238E27FC236}">
                <a16:creationId xmlns:a16="http://schemas.microsoft.com/office/drawing/2014/main" id="{0F5EB082-D04C-4457-AB17-3ECA41995678}"/>
              </a:ext>
            </a:extLst>
          </p:cNvPr>
          <p:cNvSpPr/>
          <p:nvPr/>
        </p:nvSpPr>
        <p:spPr>
          <a:xfrm>
            <a:off x="158408" y="296732"/>
            <a:ext cx="679792" cy="496958"/>
          </a:xfrm>
          <a:prstGeom prst="parallelogram">
            <a:avLst>
              <a:gd name="adj" fmla="val 2514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字体圈欣意冠黑体" panose="00000500000000000000" pitchFamily="2" charset="-122"/>
              <a:ea typeface="字体圈欣意冠黑体" panose="00000500000000000000" pitchFamily="2" charset="-122"/>
              <a:cs typeface="+mn-ea"/>
              <a:sym typeface="+mn-lt"/>
            </a:endParaRPr>
          </a:p>
        </p:txBody>
      </p:sp>
      <p:sp>
        <p:nvSpPr>
          <p:cNvPr id="9" name="平行四边形 8">
            <a:extLst>
              <a:ext uri="{FF2B5EF4-FFF2-40B4-BE49-F238E27FC236}">
                <a16:creationId xmlns:a16="http://schemas.microsoft.com/office/drawing/2014/main" id="{41223414-30AC-4EC7-A86B-FE48F1397093}"/>
              </a:ext>
            </a:extLst>
          </p:cNvPr>
          <p:cNvSpPr/>
          <p:nvPr/>
        </p:nvSpPr>
        <p:spPr>
          <a:xfrm>
            <a:off x="12428" y="95308"/>
            <a:ext cx="291961" cy="222659"/>
          </a:xfrm>
          <a:prstGeom prst="parallelogram">
            <a:avLst>
              <a:gd name="adj" fmla="val 25141"/>
            </a:avLst>
          </a:prstGeom>
          <a:solidFill>
            <a:srgbClr val="00B0F0">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字体圈欣意冠黑体" panose="00000500000000000000" pitchFamily="2" charset="-122"/>
              <a:ea typeface="字体圈欣意冠黑体" panose="00000500000000000000" pitchFamily="2" charset="-122"/>
              <a:cs typeface="+mn-ea"/>
              <a:sym typeface="+mn-lt"/>
            </a:endParaRPr>
          </a:p>
        </p:txBody>
      </p:sp>
      <p:sp>
        <p:nvSpPr>
          <p:cNvPr id="13" name="五边形 12">
            <a:extLst>
              <a:ext uri="{FF2B5EF4-FFF2-40B4-BE49-F238E27FC236}">
                <a16:creationId xmlns:a16="http://schemas.microsoft.com/office/drawing/2014/main" id="{704D6575-9D88-46F3-815B-F0B74D131A41}"/>
              </a:ext>
            </a:extLst>
          </p:cNvPr>
          <p:cNvSpPr/>
          <p:nvPr/>
        </p:nvSpPr>
        <p:spPr>
          <a:xfrm>
            <a:off x="11353801" y="6011238"/>
            <a:ext cx="468036" cy="445749"/>
          </a:xfrm>
          <a:prstGeom prst="pentagon">
            <a:avLst/>
          </a:prstGeom>
          <a:solidFill>
            <a:srgbClr val="87DA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边形 13">
            <a:extLst>
              <a:ext uri="{FF2B5EF4-FFF2-40B4-BE49-F238E27FC236}">
                <a16:creationId xmlns:a16="http://schemas.microsoft.com/office/drawing/2014/main" id="{A1991EC4-1E07-42BA-B639-6C1ABF7BBE3F}"/>
              </a:ext>
            </a:extLst>
          </p:cNvPr>
          <p:cNvSpPr/>
          <p:nvPr/>
        </p:nvSpPr>
        <p:spPr>
          <a:xfrm rot="19299594">
            <a:off x="11636228" y="5642704"/>
            <a:ext cx="468036" cy="445749"/>
          </a:xfrm>
          <a:prstGeom prst="pent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noFill/>
              </a:ln>
            </a:endParaRPr>
          </a:p>
        </p:txBody>
      </p:sp>
      <p:sp>
        <p:nvSpPr>
          <p:cNvPr id="15" name="五边形 14">
            <a:extLst>
              <a:ext uri="{FF2B5EF4-FFF2-40B4-BE49-F238E27FC236}">
                <a16:creationId xmlns:a16="http://schemas.microsoft.com/office/drawing/2014/main" id="{6C8D9DAF-FA13-45C2-9111-78AC67E0DDBD}"/>
              </a:ext>
            </a:extLst>
          </p:cNvPr>
          <p:cNvSpPr/>
          <p:nvPr/>
        </p:nvSpPr>
        <p:spPr>
          <a:xfrm rot="6566174">
            <a:off x="11828561" y="6133475"/>
            <a:ext cx="468036" cy="445749"/>
          </a:xfrm>
          <a:prstGeom prst="pentagon">
            <a:avLst/>
          </a:prstGeom>
          <a:solidFill>
            <a:srgbClr val="D1F1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20072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2B2EF62-3370-4F35-83FA-FF73CEA602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388" cy="6858000"/>
          </a:xfrm>
          <a:prstGeom prst="rect">
            <a:avLst/>
          </a:prstGeom>
        </p:spPr>
      </p:pic>
      <p:sp>
        <p:nvSpPr>
          <p:cNvPr id="8" name="矩形: 圆角 7">
            <a:extLst>
              <a:ext uri="{FF2B5EF4-FFF2-40B4-BE49-F238E27FC236}">
                <a16:creationId xmlns:a16="http://schemas.microsoft.com/office/drawing/2014/main" id="{EFDB9268-7235-497D-9F3E-D99802E88223}"/>
              </a:ext>
            </a:extLst>
          </p:cNvPr>
          <p:cNvSpPr/>
          <p:nvPr/>
        </p:nvSpPr>
        <p:spPr bwMode="auto">
          <a:xfrm>
            <a:off x="1445526" y="683231"/>
            <a:ext cx="9625782" cy="1068403"/>
          </a:xfrm>
          <a:prstGeom prst="roundRect">
            <a:avLst/>
          </a:prstGeom>
          <a:solidFill>
            <a:schemeClr val="bg1"/>
          </a:solidFill>
          <a:ln w="28575" cap="flat" cmpd="sng" algn="ctr">
            <a:noFill/>
            <a:prstDash val="solid"/>
            <a:round/>
            <a:headEnd type="none" w="med" len="med"/>
            <a:tailEnd type="none" w="med" len="med"/>
          </a:ln>
          <a:effectLst>
            <a:glow rad="139700">
              <a:schemeClr val="accent5">
                <a:satMod val="175000"/>
                <a:alpha val="40000"/>
              </a:schemeClr>
            </a:glow>
          </a:effectLst>
        </p:spPr>
        <p:txBody>
          <a:bodyPr/>
          <a:lstStyle/>
          <a:p>
            <a:pPr algn="ctr" eaLnBrk="1" hangingPunct="1">
              <a:lnSpc>
                <a:spcPct val="150000"/>
              </a:lnSpc>
              <a:spcBef>
                <a:spcPts val="2000"/>
              </a:spcBef>
              <a:buFont typeface="Arial" pitchFamily="34" charset="0"/>
              <a:buNone/>
              <a:defRPr/>
            </a:pPr>
            <a:r>
              <a:rPr lang="zh-CN" altLang="en-US" sz="3600" b="1" dirty="0">
                <a:solidFill>
                  <a:srgbClr val="0099FF"/>
                </a:solidFill>
                <a:effectLst>
                  <a:glow rad="101600">
                    <a:schemeClr val="accent5">
                      <a:satMod val="175000"/>
                      <a:alpha val="40000"/>
                    </a:schemeClr>
                  </a:glow>
                </a:effectLst>
                <a:latin typeface="微软雅黑" panose="020B0503020204020204" pitchFamily="34" charset="-122"/>
                <a:ea typeface="微软雅黑" panose="020B0503020204020204" pitchFamily="34" charset="-122"/>
              </a:rPr>
              <a:t>本章小结</a:t>
            </a:r>
          </a:p>
        </p:txBody>
      </p:sp>
    </p:spTree>
    <p:extLst>
      <p:ext uri="{BB962C8B-B14F-4D97-AF65-F5344CB8AC3E}">
        <p14:creationId xmlns:p14="http://schemas.microsoft.com/office/powerpoint/2010/main" val="1197097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A3578A-E744-4102-82EF-E939AFF6FFE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AE1E0DB-446D-41CB-9303-5735E4440D4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47D0027D-1D45-44BC-B2B3-2A258DA14C13}"/>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84B9886E-9F4C-44A4-83F6-8C45F5334A5D}"/>
              </a:ext>
            </a:extLst>
          </p:cNvPr>
          <p:cNvSpPr>
            <a:spLocks noGrp="1"/>
          </p:cNvSpPr>
          <p:nvPr>
            <p:ph type="dt" sz="half" idx="10"/>
          </p:nvPr>
        </p:nvSpPr>
        <p:spPr/>
        <p:txBody>
          <a:bodyPr/>
          <a:lstStyle/>
          <a:p>
            <a:fld id="{47321F20-91B6-4DF6-83ED-82F6281FD441}" type="datetimeFigureOut">
              <a:rPr lang="zh-CN" altLang="en-US" smtClean="0"/>
              <a:t>2021/12/6</a:t>
            </a:fld>
            <a:endParaRPr lang="zh-CN" altLang="en-US"/>
          </a:p>
        </p:txBody>
      </p:sp>
      <p:sp>
        <p:nvSpPr>
          <p:cNvPr id="6" name="页脚占位符 5">
            <a:extLst>
              <a:ext uri="{FF2B5EF4-FFF2-40B4-BE49-F238E27FC236}">
                <a16:creationId xmlns:a16="http://schemas.microsoft.com/office/drawing/2014/main" id="{3799FB6E-D5CA-4047-A020-5A3DA5803FB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837FEBA-D48C-482D-9EF2-E2C9AA04CFE5}"/>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8" name="圆角矩形 47">
            <a:extLst>
              <a:ext uri="{FF2B5EF4-FFF2-40B4-BE49-F238E27FC236}">
                <a16:creationId xmlns:a16="http://schemas.microsoft.com/office/drawing/2014/main" id="{65C7C64B-BE6A-41D1-917F-BE28CB6B8631}"/>
              </a:ext>
            </a:extLst>
          </p:cNvPr>
          <p:cNvSpPr/>
          <p:nvPr/>
        </p:nvSpPr>
        <p:spPr>
          <a:xfrm>
            <a:off x="763114" y="145957"/>
            <a:ext cx="8294781" cy="535080"/>
          </a:xfrm>
          <a:prstGeom prst="roundRect">
            <a:avLst>
              <a:gd name="adj" fmla="val 50000"/>
            </a:avLst>
          </a:prstGeom>
          <a:gradFill>
            <a:gsLst>
              <a:gs pos="0">
                <a:schemeClr val="accent1">
                  <a:lumMod val="5000"/>
                  <a:lumOff val="95000"/>
                  <a:alpha val="0"/>
                </a:schemeClr>
              </a:gs>
              <a:gs pos="53000">
                <a:srgbClr val="0096FC"/>
              </a:gs>
            </a:gsLst>
            <a:lin ang="10800000" scaled="1"/>
          </a:gradFill>
          <a:ln w="38100">
            <a:gradFill flip="none" rotWithShape="1">
              <a:gsLst>
                <a:gs pos="19000">
                  <a:schemeClr val="accent1">
                    <a:lumMod val="5000"/>
                    <a:lumOff val="95000"/>
                    <a:alpha val="0"/>
                  </a:schemeClr>
                </a:gs>
                <a:gs pos="100000">
                  <a:schemeClr val="bg1"/>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130409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9A9168-311F-4E92-B32C-551254EE55F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FBC21F2-1FC8-416B-B586-E34F168A070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9B72F935-883F-42D7-BC00-ECF284CEB0FD}"/>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0FE9778-8FDB-470A-8EE1-6C5DBA04431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F79829AE-1513-443D-B32E-045DACEAD16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8EE571B-C52E-4DC5-9434-763DD0FD9FF2}"/>
              </a:ext>
            </a:extLst>
          </p:cNvPr>
          <p:cNvSpPr>
            <a:spLocks noGrp="1"/>
          </p:cNvSpPr>
          <p:nvPr>
            <p:ph type="dt" sz="half" idx="10"/>
          </p:nvPr>
        </p:nvSpPr>
        <p:spPr/>
        <p:txBody>
          <a:bodyPr/>
          <a:lstStyle/>
          <a:p>
            <a:fld id="{47321F20-91B6-4DF6-83ED-82F6281FD441}" type="datetimeFigureOut">
              <a:rPr lang="zh-CN" altLang="en-US" smtClean="0"/>
              <a:t>2021/12/6</a:t>
            </a:fld>
            <a:endParaRPr lang="zh-CN" altLang="en-US"/>
          </a:p>
        </p:txBody>
      </p:sp>
      <p:sp>
        <p:nvSpPr>
          <p:cNvPr id="8" name="页脚占位符 7">
            <a:extLst>
              <a:ext uri="{FF2B5EF4-FFF2-40B4-BE49-F238E27FC236}">
                <a16:creationId xmlns:a16="http://schemas.microsoft.com/office/drawing/2014/main" id="{1FB57460-6208-44D9-AA7E-3006BEFDB57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ED9925A-F0D9-4B21-A48B-17A8D5AB6AFC}"/>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2135927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19408C-6638-4DED-B664-F7290753D1BC}"/>
              </a:ext>
            </a:extLst>
          </p:cNvPr>
          <p:cNvSpPr>
            <a:spLocks noGrp="1"/>
          </p:cNvSpPr>
          <p:nvPr>
            <p:ph type="title"/>
          </p:nvPr>
        </p:nvSpPr>
        <p:spPr>
          <a:xfrm>
            <a:off x="2028058" y="157905"/>
            <a:ext cx="8996518" cy="695990"/>
          </a:xfrm>
          <a:noFill/>
          <a:ln>
            <a:noFill/>
          </a:ln>
        </p:spPr>
        <p:txBody>
          <a:bodyPr/>
          <a:lstStyle>
            <a:lvl1pPr>
              <a:defRPr>
                <a:solidFill>
                  <a:schemeClr val="tx1">
                    <a:lumMod val="85000"/>
                    <a:lumOff val="15000"/>
                  </a:schemeClr>
                </a:solidFill>
              </a:defRPr>
            </a:lvl1pPr>
          </a:lstStyle>
          <a:p>
            <a:r>
              <a:rPr lang="zh-CN" altLang="en-US"/>
              <a:t>单击此处编辑母版标题样式</a:t>
            </a:r>
            <a:endParaRPr lang="zh-CN" altLang="en-US" dirty="0"/>
          </a:p>
        </p:txBody>
      </p:sp>
      <p:sp>
        <p:nvSpPr>
          <p:cNvPr id="3" name="日期占位符 2">
            <a:extLst>
              <a:ext uri="{FF2B5EF4-FFF2-40B4-BE49-F238E27FC236}">
                <a16:creationId xmlns:a16="http://schemas.microsoft.com/office/drawing/2014/main" id="{0DCFB888-41AD-492F-AB05-2397CFF8F14D}"/>
              </a:ext>
            </a:extLst>
          </p:cNvPr>
          <p:cNvSpPr>
            <a:spLocks noGrp="1"/>
          </p:cNvSpPr>
          <p:nvPr>
            <p:ph type="dt" sz="half" idx="10"/>
          </p:nvPr>
        </p:nvSpPr>
        <p:spPr/>
        <p:txBody>
          <a:bodyPr/>
          <a:lstStyle/>
          <a:p>
            <a:fld id="{47321F20-91B6-4DF6-83ED-82F6281FD441}" type="datetimeFigureOut">
              <a:rPr lang="zh-CN" altLang="en-US" smtClean="0"/>
              <a:t>2021/12/6</a:t>
            </a:fld>
            <a:endParaRPr lang="zh-CN" altLang="en-US"/>
          </a:p>
        </p:txBody>
      </p:sp>
      <p:sp>
        <p:nvSpPr>
          <p:cNvPr id="4" name="页脚占位符 3">
            <a:extLst>
              <a:ext uri="{FF2B5EF4-FFF2-40B4-BE49-F238E27FC236}">
                <a16:creationId xmlns:a16="http://schemas.microsoft.com/office/drawing/2014/main" id="{91CC389E-0608-42B5-A832-E627E6B2290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41CC741-CAAD-404E-A9E7-8A610D37A1A7}"/>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6" name="矩形 5">
            <a:extLst>
              <a:ext uri="{FF2B5EF4-FFF2-40B4-BE49-F238E27FC236}">
                <a16:creationId xmlns:a16="http://schemas.microsoft.com/office/drawing/2014/main" id="{E690FB4D-D905-4E02-AF71-1F776579CE11}"/>
              </a:ext>
            </a:extLst>
          </p:cNvPr>
          <p:cNvSpPr/>
          <p:nvPr/>
        </p:nvSpPr>
        <p:spPr bwMode="auto">
          <a:xfrm>
            <a:off x="9526" y="141288"/>
            <a:ext cx="1868436" cy="849312"/>
          </a:xfrm>
          <a:prstGeom prst="rect">
            <a:avLst/>
          </a:prstGeom>
          <a:solidFill>
            <a:srgbClr val="0096FC"/>
          </a:soli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p>
        </p:txBody>
      </p:sp>
      <p:sp>
        <p:nvSpPr>
          <p:cNvPr id="7" name="矩形 6">
            <a:extLst>
              <a:ext uri="{FF2B5EF4-FFF2-40B4-BE49-F238E27FC236}">
                <a16:creationId xmlns:a16="http://schemas.microsoft.com/office/drawing/2014/main" id="{478B89FF-6C82-4A21-81F0-DC198B15F0D7}"/>
              </a:ext>
            </a:extLst>
          </p:cNvPr>
          <p:cNvSpPr/>
          <p:nvPr/>
        </p:nvSpPr>
        <p:spPr bwMode="auto">
          <a:xfrm>
            <a:off x="9526" y="1"/>
            <a:ext cx="1868436" cy="188912"/>
          </a:xfrm>
          <a:prstGeom prst="rect">
            <a:avLst/>
          </a:prstGeom>
          <a:solidFill>
            <a:schemeClr val="accent1">
              <a:lumMod val="50000"/>
            </a:schemeClr>
          </a:soli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p>
        </p:txBody>
      </p:sp>
      <p:cxnSp>
        <p:nvCxnSpPr>
          <p:cNvPr id="13" name="直接连接符 12">
            <a:extLst>
              <a:ext uri="{FF2B5EF4-FFF2-40B4-BE49-F238E27FC236}">
                <a16:creationId xmlns:a16="http://schemas.microsoft.com/office/drawing/2014/main" id="{7010683C-3EB8-4AFB-9ED6-9B930308C245}"/>
              </a:ext>
            </a:extLst>
          </p:cNvPr>
          <p:cNvCxnSpPr>
            <a:cxnSpLocks/>
          </p:cNvCxnSpPr>
          <p:nvPr/>
        </p:nvCxnSpPr>
        <p:spPr>
          <a:xfrm>
            <a:off x="2028058" y="990600"/>
            <a:ext cx="9200996" cy="0"/>
          </a:xfrm>
          <a:prstGeom prst="line">
            <a:avLst/>
          </a:prstGeom>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pic>
        <p:nvPicPr>
          <p:cNvPr id="16" name="图形 15" descr="灯泡">
            <a:extLst>
              <a:ext uri="{FF2B5EF4-FFF2-40B4-BE49-F238E27FC236}">
                <a16:creationId xmlns:a16="http://schemas.microsoft.com/office/drawing/2014/main" id="{F3BEE2FB-04B5-4525-BA1A-858E56571FD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0570" y="181718"/>
            <a:ext cx="816077" cy="816077"/>
          </a:xfrm>
          <a:prstGeom prst="rect">
            <a:avLst/>
          </a:prstGeom>
        </p:spPr>
      </p:pic>
    </p:spTree>
    <p:extLst>
      <p:ext uri="{BB962C8B-B14F-4D97-AF65-F5344CB8AC3E}">
        <p14:creationId xmlns:p14="http://schemas.microsoft.com/office/powerpoint/2010/main" val="19693088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2021/12/6</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grpSp>
        <p:nvGrpSpPr>
          <p:cNvPr id="11" name="组合 10">
            <a:extLst>
              <a:ext uri="{FF2B5EF4-FFF2-40B4-BE49-F238E27FC236}">
                <a16:creationId xmlns:a16="http://schemas.microsoft.com/office/drawing/2014/main" id="{A7A6478A-3FE5-4923-9CDA-467D4FDDEFED}"/>
              </a:ext>
            </a:extLst>
          </p:cNvPr>
          <p:cNvGrpSpPr/>
          <p:nvPr/>
        </p:nvGrpSpPr>
        <p:grpSpPr>
          <a:xfrm>
            <a:off x="0" y="0"/>
            <a:ext cx="12192000" cy="913069"/>
            <a:chOff x="0" y="0"/>
            <a:chExt cx="12192000" cy="913069"/>
          </a:xfrm>
        </p:grpSpPr>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1560277" y="68827"/>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12">
            <a:extLst>
              <a:ext uri="{FF2B5EF4-FFF2-40B4-BE49-F238E27FC236}">
                <a16:creationId xmlns:a16="http://schemas.microsoft.com/office/drawing/2014/main" id="{5EC710C9-8637-4EA3-9745-8C2D68862E52}"/>
              </a:ext>
            </a:extLst>
          </p:cNvPr>
          <p:cNvSpPr txBox="1"/>
          <p:nvPr/>
        </p:nvSpPr>
        <p:spPr>
          <a:xfrm>
            <a:off x="46702" y="135398"/>
            <a:ext cx="4766837" cy="369332"/>
          </a:xfrm>
          <a:prstGeom prst="rect">
            <a:avLst/>
          </a:prstGeom>
          <a:noFill/>
        </p:spPr>
        <p:txBody>
          <a:bodyPr wrap="square">
            <a:spAutoFit/>
          </a:bodyPr>
          <a:lstStyle/>
          <a:p>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3.3 </a:t>
            </a:r>
            <a:r>
              <a:rPr lang="zh-CN" altLang="en-US"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案例实施过程：人物主题介绍网站（</a:t>
            </a:r>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1</a:t>
            </a:r>
            <a:r>
              <a:rPr lang="zh-CN" altLang="en-US"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a:t>
            </a:r>
            <a:endParaRPr lang="zh-CN" altLang="en-US" dirty="0">
              <a:solidFill>
                <a:schemeClr val="bg1"/>
              </a:solidFill>
            </a:endParaRPr>
          </a:p>
        </p:txBody>
      </p:sp>
    </p:spTree>
    <p:extLst>
      <p:ext uri="{BB962C8B-B14F-4D97-AF65-F5344CB8AC3E}">
        <p14:creationId xmlns:p14="http://schemas.microsoft.com/office/powerpoint/2010/main" val="41407590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2021/12/6</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grpSp>
        <p:nvGrpSpPr>
          <p:cNvPr id="11" name="组合 10">
            <a:extLst>
              <a:ext uri="{FF2B5EF4-FFF2-40B4-BE49-F238E27FC236}">
                <a16:creationId xmlns:a16="http://schemas.microsoft.com/office/drawing/2014/main" id="{A7A6478A-3FE5-4923-9CDA-467D4FDDEFED}"/>
              </a:ext>
            </a:extLst>
          </p:cNvPr>
          <p:cNvGrpSpPr/>
          <p:nvPr/>
        </p:nvGrpSpPr>
        <p:grpSpPr>
          <a:xfrm>
            <a:off x="0" y="0"/>
            <a:ext cx="12192000" cy="913069"/>
            <a:chOff x="0" y="0"/>
            <a:chExt cx="12192000" cy="913069"/>
          </a:xfrm>
        </p:grpSpPr>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1560277" y="68827"/>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文本框 11">
            <a:extLst>
              <a:ext uri="{FF2B5EF4-FFF2-40B4-BE49-F238E27FC236}">
                <a16:creationId xmlns:a16="http://schemas.microsoft.com/office/drawing/2014/main" id="{5B29317C-179B-420D-B639-B1F23D5FD6AA}"/>
              </a:ext>
            </a:extLst>
          </p:cNvPr>
          <p:cNvSpPr txBox="1"/>
          <p:nvPr userDrawn="1"/>
        </p:nvSpPr>
        <p:spPr>
          <a:xfrm>
            <a:off x="46702" y="135398"/>
            <a:ext cx="4766837" cy="369332"/>
          </a:xfrm>
          <a:prstGeom prst="rect">
            <a:avLst/>
          </a:prstGeom>
          <a:noFill/>
        </p:spPr>
        <p:txBody>
          <a:bodyPr wrap="square">
            <a:spAutoFit/>
          </a:bodyPr>
          <a:lstStyle/>
          <a:p>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3.5 </a:t>
            </a:r>
            <a:r>
              <a:rPr lang="zh-CN" altLang="en-US"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案例实施过程：人物主题介绍网站（</a:t>
            </a:r>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2</a:t>
            </a:r>
            <a:r>
              <a:rPr lang="zh-CN" altLang="en-US"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a:t>
            </a:r>
            <a:endParaRPr lang="zh-CN" altLang="en-US" dirty="0">
              <a:solidFill>
                <a:schemeClr val="bg1"/>
              </a:solidFill>
            </a:endParaRPr>
          </a:p>
        </p:txBody>
      </p:sp>
    </p:spTree>
    <p:extLst>
      <p:ext uri="{BB962C8B-B14F-4D97-AF65-F5344CB8AC3E}">
        <p14:creationId xmlns:p14="http://schemas.microsoft.com/office/powerpoint/2010/main" val="870852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2021/12/6</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grpSp>
        <p:nvGrpSpPr>
          <p:cNvPr id="11" name="组合 10">
            <a:extLst>
              <a:ext uri="{FF2B5EF4-FFF2-40B4-BE49-F238E27FC236}">
                <a16:creationId xmlns:a16="http://schemas.microsoft.com/office/drawing/2014/main" id="{A7A6478A-3FE5-4923-9CDA-467D4FDDEFED}"/>
              </a:ext>
            </a:extLst>
          </p:cNvPr>
          <p:cNvGrpSpPr/>
          <p:nvPr/>
        </p:nvGrpSpPr>
        <p:grpSpPr>
          <a:xfrm>
            <a:off x="0" y="0"/>
            <a:ext cx="12192000" cy="913069"/>
            <a:chOff x="0" y="0"/>
            <a:chExt cx="12192000" cy="913069"/>
          </a:xfrm>
        </p:grpSpPr>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1560277" y="68827"/>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12">
            <a:extLst>
              <a:ext uri="{FF2B5EF4-FFF2-40B4-BE49-F238E27FC236}">
                <a16:creationId xmlns:a16="http://schemas.microsoft.com/office/drawing/2014/main" id="{5EC710C9-8637-4EA3-9745-8C2D68862E52}"/>
              </a:ext>
            </a:extLst>
          </p:cNvPr>
          <p:cNvSpPr txBox="1"/>
          <p:nvPr/>
        </p:nvSpPr>
        <p:spPr>
          <a:xfrm>
            <a:off x="46703" y="135398"/>
            <a:ext cx="4314282" cy="369332"/>
          </a:xfrm>
          <a:prstGeom prst="rect">
            <a:avLst/>
          </a:prstGeom>
          <a:noFill/>
        </p:spPr>
        <p:txBody>
          <a:bodyPr wrap="square">
            <a:spAutoFit/>
          </a:bodyPr>
          <a:lstStyle/>
          <a:p>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2.4.7 </a:t>
            </a:r>
            <a:r>
              <a:rPr lang="zh-CN" altLang="en-US"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课堂练习：</a:t>
            </a:r>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CSS</a:t>
            </a:r>
            <a:r>
              <a:rPr lang="zh-CN" altLang="en-US"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制作水平菜单</a:t>
            </a:r>
            <a:endParaRPr lang="zh-CN" altLang="en-US" dirty="0">
              <a:solidFill>
                <a:schemeClr val="bg1"/>
              </a:solidFill>
            </a:endParaRPr>
          </a:p>
        </p:txBody>
      </p:sp>
    </p:spTree>
    <p:extLst>
      <p:ext uri="{BB962C8B-B14F-4D97-AF65-F5344CB8AC3E}">
        <p14:creationId xmlns:p14="http://schemas.microsoft.com/office/powerpoint/2010/main" val="3391740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58455C39-C6BB-49DE-817B-665A28D224D4}"/>
              </a:ext>
            </a:extLst>
          </p:cNvPr>
          <p:cNvSpPr>
            <a:spLocks noGrp="1"/>
          </p:cNvSpPr>
          <p:nvPr>
            <p:ph type="body" idx="1"/>
          </p:nvPr>
        </p:nvSpPr>
        <p:spPr>
          <a:xfrm>
            <a:off x="838200" y="1333659"/>
            <a:ext cx="10515600" cy="4843304"/>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372D04B3-9647-439D-82F1-439C89E57F4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321F20-91B6-4DF6-83ED-82F6281FD441}"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id="{04CB1CBE-EF49-4C96-B744-2EEA01096F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15E1DFE-9105-4AB9-BF6C-DBA17764FF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0BC2FD-AFF6-4D3C-8961-972A6F4A83DA}" type="slidenum">
              <a:rPr lang="zh-CN" altLang="en-US" smtClean="0"/>
              <a:t>‹#›</a:t>
            </a:fld>
            <a:endParaRPr lang="zh-CN" altLang="en-US"/>
          </a:p>
        </p:txBody>
      </p:sp>
      <p:grpSp>
        <p:nvGrpSpPr>
          <p:cNvPr id="12" name="组合 11">
            <a:extLst>
              <a:ext uri="{FF2B5EF4-FFF2-40B4-BE49-F238E27FC236}">
                <a16:creationId xmlns:a16="http://schemas.microsoft.com/office/drawing/2014/main" id="{6AEC1C20-1CAB-4612-A051-C03CFA2F8DE9}"/>
              </a:ext>
            </a:extLst>
          </p:cNvPr>
          <p:cNvGrpSpPr/>
          <p:nvPr/>
        </p:nvGrpSpPr>
        <p:grpSpPr>
          <a:xfrm flipH="1">
            <a:off x="0" y="5730240"/>
            <a:ext cx="12192000" cy="1127762"/>
            <a:chOff x="0" y="3414951"/>
            <a:chExt cx="12192000" cy="3443051"/>
          </a:xfrm>
        </p:grpSpPr>
        <p:grpSp>
          <p:nvGrpSpPr>
            <p:cNvPr id="13" name="组合 12">
              <a:extLst>
                <a:ext uri="{FF2B5EF4-FFF2-40B4-BE49-F238E27FC236}">
                  <a16:creationId xmlns:a16="http://schemas.microsoft.com/office/drawing/2014/main" id="{1909A747-3313-4232-9E57-76B61324575F}"/>
                </a:ext>
              </a:extLst>
            </p:cNvPr>
            <p:cNvGrpSpPr/>
            <p:nvPr/>
          </p:nvGrpSpPr>
          <p:grpSpPr>
            <a:xfrm>
              <a:off x="0" y="3414951"/>
              <a:ext cx="12192000" cy="3443051"/>
              <a:chOff x="0" y="3414951"/>
              <a:chExt cx="12192000" cy="3443051"/>
            </a:xfrm>
          </p:grpSpPr>
          <p:sp>
            <p:nvSpPr>
              <p:cNvPr id="15" name="任意多边形 22">
                <a:extLst>
                  <a:ext uri="{FF2B5EF4-FFF2-40B4-BE49-F238E27FC236}">
                    <a16:creationId xmlns:a16="http://schemas.microsoft.com/office/drawing/2014/main" id="{73E521B5-5620-4548-A154-2D9A38123090}"/>
                  </a:ext>
                </a:extLst>
              </p:cNvPr>
              <p:cNvSpPr/>
              <p:nvPr/>
            </p:nvSpPr>
            <p:spPr>
              <a:xfrm rot="10800000">
                <a:off x="0" y="3414951"/>
                <a:ext cx="12192000" cy="3168728"/>
              </a:xfrm>
              <a:custGeom>
                <a:avLst/>
                <a:gdLst>
                  <a:gd name="connsiteX0" fmla="*/ 12192000 w 12192000"/>
                  <a:gd name="connsiteY0" fmla="*/ 3168728 h 3168728"/>
                  <a:gd name="connsiteX1" fmla="*/ 12139251 w 12192000"/>
                  <a:gd name="connsiteY1" fmla="*/ 3104319 h 3168728"/>
                  <a:gd name="connsiteX2" fmla="*/ 4599122 w 12192000"/>
                  <a:gd name="connsiteY2" fmla="*/ 928175 h 3168728"/>
                  <a:gd name="connsiteX3" fmla="*/ 111028 w 12192000"/>
                  <a:gd name="connsiteY3" fmla="*/ 1494573 h 3168728"/>
                  <a:gd name="connsiteX4" fmla="*/ 0 w 12192000"/>
                  <a:gd name="connsiteY4" fmla="*/ 1527193 h 3168728"/>
                  <a:gd name="connsiteX5" fmla="*/ 0 w 12192000"/>
                  <a:gd name="connsiteY5" fmla="*/ 0 h 3168728"/>
                  <a:gd name="connsiteX6" fmla="*/ 12192000 w 12192000"/>
                  <a:gd name="connsiteY6" fmla="*/ 0 h 3168728"/>
                  <a:gd name="connsiteX7" fmla="*/ 12192000 w 12192000"/>
                  <a:gd name="connsiteY7" fmla="*/ 3168728 h 316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68728">
                    <a:moveTo>
                      <a:pt x="12192000" y="3168728"/>
                    </a:moveTo>
                    <a:lnTo>
                      <a:pt x="12139251" y="3104319"/>
                    </a:lnTo>
                    <a:cubicBezTo>
                      <a:pt x="11013838" y="1834441"/>
                      <a:pt x="8062646" y="928175"/>
                      <a:pt x="4599122" y="928175"/>
                    </a:cubicBezTo>
                    <a:cubicBezTo>
                      <a:pt x="2936631" y="928175"/>
                      <a:pt x="1392180" y="1136979"/>
                      <a:pt x="111028" y="1494573"/>
                    </a:cubicBezTo>
                    <a:lnTo>
                      <a:pt x="0" y="1527193"/>
                    </a:lnTo>
                    <a:lnTo>
                      <a:pt x="0" y="0"/>
                    </a:lnTo>
                    <a:lnTo>
                      <a:pt x="12192000" y="0"/>
                    </a:lnTo>
                    <a:lnTo>
                      <a:pt x="12192000" y="3168728"/>
                    </a:lnTo>
                    <a:close/>
                  </a:path>
                </a:pathLst>
              </a:custGeom>
              <a:solidFill>
                <a:srgbClr val="CAD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23">
                <a:extLst>
                  <a:ext uri="{FF2B5EF4-FFF2-40B4-BE49-F238E27FC236}">
                    <a16:creationId xmlns:a16="http://schemas.microsoft.com/office/drawing/2014/main" id="{5A0E041C-3A0A-4E59-905E-FC5B55A1D092}"/>
                  </a:ext>
                </a:extLst>
              </p:cNvPr>
              <p:cNvSpPr/>
              <p:nvPr/>
            </p:nvSpPr>
            <p:spPr>
              <a:xfrm>
                <a:off x="0" y="4453009"/>
                <a:ext cx="12192000" cy="2404993"/>
              </a:xfrm>
              <a:custGeom>
                <a:avLst/>
                <a:gdLst>
                  <a:gd name="connsiteX0" fmla="*/ 0 w 12192000"/>
                  <a:gd name="connsiteY0" fmla="*/ 0 h 2404993"/>
                  <a:gd name="connsiteX1" fmla="*/ 159343 w 12192000"/>
                  <a:gd name="connsiteY1" fmla="*/ 102689 h 2404993"/>
                  <a:gd name="connsiteX2" fmla="*/ 6815638 w 12192000"/>
                  <a:gd name="connsiteY2" fmla="*/ 1564881 h 2404993"/>
                  <a:gd name="connsiteX3" fmla="*/ 11921694 w 12192000"/>
                  <a:gd name="connsiteY3" fmla="*/ 807565 h 2404993"/>
                  <a:gd name="connsiteX4" fmla="*/ 12192000 w 12192000"/>
                  <a:gd name="connsiteY4" fmla="*/ 710828 h 2404993"/>
                  <a:gd name="connsiteX5" fmla="*/ 12192000 w 12192000"/>
                  <a:gd name="connsiteY5" fmla="*/ 2404993 h 2404993"/>
                  <a:gd name="connsiteX6" fmla="*/ 0 w 12192000"/>
                  <a:gd name="connsiteY6" fmla="*/ 2404993 h 2404993"/>
                  <a:gd name="connsiteX7" fmla="*/ 0 w 12192000"/>
                  <a:gd name="connsiteY7" fmla="*/ 0 h 2404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404993">
                    <a:moveTo>
                      <a:pt x="0" y="0"/>
                    </a:moveTo>
                    <a:lnTo>
                      <a:pt x="159343" y="102689"/>
                    </a:lnTo>
                    <a:cubicBezTo>
                      <a:pt x="1601892" y="984871"/>
                      <a:pt x="4044819" y="1564881"/>
                      <a:pt x="6815638" y="1564881"/>
                    </a:cubicBezTo>
                    <a:cubicBezTo>
                      <a:pt x="8755211" y="1564881"/>
                      <a:pt x="10534117" y="1280676"/>
                      <a:pt x="11921694" y="807565"/>
                    </a:cubicBezTo>
                    <a:lnTo>
                      <a:pt x="12192000" y="710828"/>
                    </a:lnTo>
                    <a:lnTo>
                      <a:pt x="12192000" y="2404993"/>
                    </a:lnTo>
                    <a:lnTo>
                      <a:pt x="0" y="2404993"/>
                    </a:lnTo>
                    <a:lnTo>
                      <a:pt x="0" y="0"/>
                    </a:lnTo>
                    <a:close/>
                  </a:path>
                </a:pathLst>
              </a:custGeom>
              <a:solidFill>
                <a:srgbClr val="8FAE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任意多边形 21">
              <a:extLst>
                <a:ext uri="{FF2B5EF4-FFF2-40B4-BE49-F238E27FC236}">
                  <a16:creationId xmlns:a16="http://schemas.microsoft.com/office/drawing/2014/main" id="{FEF7450D-C613-4DF8-9248-884A16D25B79}"/>
                </a:ext>
              </a:extLst>
            </p:cNvPr>
            <p:cNvSpPr/>
            <p:nvPr/>
          </p:nvSpPr>
          <p:spPr>
            <a:xfrm rot="10800000">
              <a:off x="0" y="4968239"/>
              <a:ext cx="12192000" cy="1889760"/>
            </a:xfrm>
            <a:custGeom>
              <a:avLst/>
              <a:gdLst>
                <a:gd name="connsiteX0" fmla="*/ 0 w 12192000"/>
                <a:gd name="connsiteY0" fmla="*/ 0 h 1943717"/>
                <a:gd name="connsiteX1" fmla="*/ 12192000 w 12192000"/>
                <a:gd name="connsiteY1" fmla="*/ 0 h 1943717"/>
                <a:gd name="connsiteX2" fmla="*/ 12192000 w 12192000"/>
                <a:gd name="connsiteY2" fmla="*/ 1943717 h 1943717"/>
                <a:gd name="connsiteX3" fmla="*/ 12111010 w 12192000"/>
                <a:gd name="connsiteY3" fmla="*/ 1889803 h 1943717"/>
                <a:gd name="connsiteX4" fmla="*/ 6096000 w 12192000"/>
                <a:gd name="connsiteY4" fmla="*/ 669216 h 1943717"/>
                <a:gd name="connsiteX5" fmla="*/ 80990 w 12192000"/>
                <a:gd name="connsiteY5" fmla="*/ 1889803 h 1943717"/>
                <a:gd name="connsiteX6" fmla="*/ 0 w 12192000"/>
                <a:gd name="connsiteY6" fmla="*/ 1943717 h 1943717"/>
                <a:gd name="connsiteX7" fmla="*/ 0 w 12192000"/>
                <a:gd name="connsiteY7" fmla="*/ 0 h 194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943717">
                  <a:moveTo>
                    <a:pt x="0" y="0"/>
                  </a:moveTo>
                  <a:lnTo>
                    <a:pt x="12192000" y="0"/>
                  </a:lnTo>
                  <a:lnTo>
                    <a:pt x="12192000" y="1943717"/>
                  </a:lnTo>
                  <a:lnTo>
                    <a:pt x="12111010" y="1889803"/>
                  </a:lnTo>
                  <a:cubicBezTo>
                    <a:pt x="10952621" y="1162767"/>
                    <a:pt x="8693361" y="669216"/>
                    <a:pt x="6096000" y="669216"/>
                  </a:cubicBezTo>
                  <a:cubicBezTo>
                    <a:pt x="3498639" y="669216"/>
                    <a:pt x="1239379" y="1162767"/>
                    <a:pt x="80990" y="1889803"/>
                  </a:cubicBezTo>
                  <a:lnTo>
                    <a:pt x="0" y="1943717"/>
                  </a:lnTo>
                  <a:lnTo>
                    <a:pt x="0" y="0"/>
                  </a:lnTo>
                  <a:close/>
                </a:path>
              </a:pathLst>
            </a:cu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标题占位符 1">
            <a:extLst>
              <a:ext uri="{FF2B5EF4-FFF2-40B4-BE49-F238E27FC236}">
                <a16:creationId xmlns:a16="http://schemas.microsoft.com/office/drawing/2014/main" id="{B54A7977-4324-4716-AA7E-67CF49BCFCB3}"/>
              </a:ext>
            </a:extLst>
          </p:cNvPr>
          <p:cNvSpPr>
            <a:spLocks noGrp="1"/>
          </p:cNvSpPr>
          <p:nvPr>
            <p:ph type="title"/>
          </p:nvPr>
        </p:nvSpPr>
        <p:spPr>
          <a:xfrm>
            <a:off x="838200" y="330055"/>
            <a:ext cx="10515600" cy="886269"/>
          </a:xfrm>
          <a:prstGeom prst="rect">
            <a:avLst/>
          </a:prstGeom>
        </p:spPr>
        <p:txBody>
          <a:bodyPr vert="horz" lIns="91440" tIns="45720" rIns="91440" bIns="45720" rtlCol="0" anchor="ctr">
            <a:normAutofit/>
          </a:bodyPr>
          <a:lstStyle/>
          <a:p>
            <a:r>
              <a:rPr lang="zh-CN" altLang="en-US" dirty="0"/>
              <a:t>单击此处编辑母版标题样式</a:t>
            </a:r>
          </a:p>
        </p:txBody>
      </p:sp>
    </p:spTree>
    <p:extLst>
      <p:ext uri="{BB962C8B-B14F-4D97-AF65-F5344CB8AC3E}">
        <p14:creationId xmlns:p14="http://schemas.microsoft.com/office/powerpoint/2010/main" val="28359949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png"/><Relationship Id="rId1" Type="http://schemas.openxmlformats.org/officeDocument/2006/relationships/slideLayout" Target="../slideLayouts/slideLayout6.xml"/><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6.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6.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6.xml"/><Relationship Id="rId5" Type="http://schemas.openxmlformats.org/officeDocument/2006/relationships/image" Target="../media/image61.png"/><Relationship Id="rId4" Type="http://schemas.openxmlformats.org/officeDocument/2006/relationships/image" Target="../media/image6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BDDE2CF-E1EA-4FE9-AD7C-FE1DD2FA3BF7}"/>
              </a:ext>
            </a:extLst>
          </p:cNvPr>
          <p:cNvSpPr txBox="1"/>
          <p:nvPr/>
        </p:nvSpPr>
        <p:spPr>
          <a:xfrm>
            <a:off x="1065322" y="2918081"/>
            <a:ext cx="10227074" cy="707886"/>
          </a:xfrm>
          <a:prstGeom prst="rect">
            <a:avLst/>
          </a:prstGeom>
          <a:noFill/>
        </p:spPr>
        <p:txBody>
          <a:bodyPr wrap="square">
            <a:spAutoFit/>
          </a:bodyPr>
          <a:lstStyle/>
          <a:p>
            <a:pPr algn="ctr"/>
            <a:r>
              <a:rPr lang="x-none" altLang="zh-CN" sz="4000" b="1" kern="22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第</a:t>
            </a:r>
            <a:r>
              <a:rPr lang="zh-CN" altLang="en-US" sz="4000" b="1" kern="22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八</a:t>
            </a:r>
            <a:r>
              <a:rPr lang="x-none" altLang="zh-CN" sz="4000" b="1" kern="22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章</a:t>
            </a:r>
            <a:r>
              <a:rPr lang="en-US" altLang="zh-CN" sz="4000" b="1" kern="22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000" b="1" kern="22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网页特效</a:t>
            </a:r>
            <a:endParaRPr lang="zh-CN" altLang="zh-CN" sz="4000" b="1" kern="22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8417994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8669677B-2E19-4E92-9625-B486EC0CD5C6}"/>
              </a:ext>
            </a:extLst>
          </p:cNvPr>
          <p:cNvSpPr>
            <a:spLocks noGrp="1"/>
          </p:cNvSpPr>
          <p:nvPr>
            <p:ph type="title"/>
          </p:nvPr>
        </p:nvSpPr>
        <p:spPr/>
        <p:txBody>
          <a:bodyPr/>
          <a:lstStyle/>
          <a:p>
            <a:r>
              <a:rPr lang="zh-CN" altLang="en-US" b="1" kern="100" dirty="0">
                <a:effectLst>
                  <a:outerShdw blurRad="38100" dist="38100" dir="2700000" algn="tl">
                    <a:srgbClr val="000000">
                      <a:alpha val="43137"/>
                    </a:srgbClr>
                  </a:outerShdw>
                </a:effectLst>
                <a:cs typeface="Times New Roman" panose="02020603050405020304" pitchFamily="18" charset="0"/>
              </a:rPr>
              <a:t>准备知识：</a:t>
            </a:r>
            <a:r>
              <a:rPr lang="en-US" altLang="zh-CN" b="1" kern="100" dirty="0">
                <a:effectLst>
                  <a:outerShdw blurRad="38100" dist="38100" dir="2700000" algn="tl">
                    <a:srgbClr val="000000">
                      <a:alpha val="43137"/>
                    </a:srgbClr>
                  </a:outerShdw>
                </a:effectLst>
                <a:cs typeface="Times New Roman" panose="02020603050405020304" pitchFamily="18" charset="0"/>
              </a:rPr>
              <a:t>Dreamweaver</a:t>
            </a:r>
            <a:r>
              <a:rPr lang="zh-CN" altLang="en-US" b="1" kern="100" dirty="0">
                <a:effectLst>
                  <a:outerShdw blurRad="38100" dist="38100" dir="2700000" algn="tl">
                    <a:srgbClr val="000000">
                      <a:alpha val="43137"/>
                    </a:srgbClr>
                  </a:outerShdw>
                </a:effectLst>
                <a:cs typeface="Times New Roman" panose="02020603050405020304" pitchFamily="18" charset="0"/>
              </a:rPr>
              <a:t>中的行为脚本</a:t>
            </a:r>
          </a:p>
        </p:txBody>
      </p:sp>
      <p:sp>
        <p:nvSpPr>
          <p:cNvPr id="4" name="文本框 3">
            <a:extLst>
              <a:ext uri="{FF2B5EF4-FFF2-40B4-BE49-F238E27FC236}">
                <a16:creationId xmlns:a16="http://schemas.microsoft.com/office/drawing/2014/main" id="{43D1B300-DE38-4D00-93F0-FABBF348498F}"/>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8.3</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5" name="AutoShape 132">
            <a:extLst>
              <a:ext uri="{FF2B5EF4-FFF2-40B4-BE49-F238E27FC236}">
                <a16:creationId xmlns:a16="http://schemas.microsoft.com/office/drawing/2014/main" id="{632EB394-AF48-409C-AB38-F1D5CFDD800B}"/>
              </a:ext>
            </a:extLst>
          </p:cNvPr>
          <p:cNvSpPr>
            <a:spLocks noChangeArrowheads="1"/>
          </p:cNvSpPr>
          <p:nvPr/>
        </p:nvSpPr>
        <p:spPr bwMode="auto">
          <a:xfrm rot="10800000">
            <a:off x="1463040" y="1127289"/>
            <a:ext cx="1527746" cy="5408158"/>
          </a:xfrm>
          <a:prstGeom prst="upArrow">
            <a:avLst>
              <a:gd name="adj1" fmla="val 66296"/>
              <a:gd name="adj2" fmla="val 58426"/>
            </a:avLst>
          </a:prstGeom>
          <a:gradFill>
            <a:gsLst>
              <a:gs pos="0">
                <a:srgbClr val="0096FC"/>
              </a:gs>
              <a:gs pos="100000">
                <a:srgbClr val="764718">
                  <a:alpha val="0"/>
                </a:srgbClr>
              </a:gs>
            </a:gsLst>
            <a:path path="circle">
              <a:fillToRect l="100000" b="100000"/>
            </a:path>
          </a:gradFill>
          <a:ln>
            <a:noFill/>
          </a:ln>
        </p:spPr>
        <p:txBody>
          <a:bodyPr wrap="none"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1" lang="ko-KR" altLang="en-US" sz="1800" b="0" i="0" u="none" strike="noStrike" kern="1200" cap="none" spc="0" normalizeH="0" baseline="0" noProof="0">
              <a:ln>
                <a:noFill/>
              </a:ln>
              <a:solidFill>
                <a:srgbClr val="0096FC"/>
              </a:solidFill>
              <a:effectLst>
                <a:outerShdw blurRad="38100" dist="38100" dir="2700000" algn="tl">
                  <a:srgbClr val="000000">
                    <a:alpha val="43137"/>
                  </a:srgbClr>
                </a:outerShdw>
              </a:effectLst>
              <a:uLnTx/>
              <a:uFillTx/>
              <a:latin typeface="Gulim" pitchFamily="34" charset="-127"/>
              <a:ea typeface="Gulim" pitchFamily="34" charset="-127"/>
              <a:cs typeface="+mn-cs"/>
            </a:endParaRPr>
          </a:p>
        </p:txBody>
      </p:sp>
      <p:grpSp>
        <p:nvGrpSpPr>
          <p:cNvPr id="6" name="组合 5">
            <a:extLst>
              <a:ext uri="{FF2B5EF4-FFF2-40B4-BE49-F238E27FC236}">
                <a16:creationId xmlns:a16="http://schemas.microsoft.com/office/drawing/2014/main" id="{E4CF2F8A-BA9E-4CA1-A937-47BC8E3B892C}"/>
              </a:ext>
            </a:extLst>
          </p:cNvPr>
          <p:cNvGrpSpPr/>
          <p:nvPr/>
        </p:nvGrpSpPr>
        <p:grpSpPr>
          <a:xfrm>
            <a:off x="1872894" y="1441911"/>
            <a:ext cx="6815986" cy="622922"/>
            <a:chOff x="1786476" y="1206533"/>
            <a:chExt cx="6815986" cy="622922"/>
          </a:xfrm>
        </p:grpSpPr>
        <p:sp>
          <p:nvSpPr>
            <p:cNvPr id="7" name="平行四边形 6">
              <a:extLst>
                <a:ext uri="{FF2B5EF4-FFF2-40B4-BE49-F238E27FC236}">
                  <a16:creationId xmlns:a16="http://schemas.microsoft.com/office/drawing/2014/main" id="{F2C929F8-637C-4A02-82BE-4216BBF29E53}"/>
                </a:ext>
              </a:extLst>
            </p:cNvPr>
            <p:cNvSpPr/>
            <p:nvPr/>
          </p:nvSpPr>
          <p:spPr>
            <a:xfrm>
              <a:off x="5023103" y="1248096"/>
              <a:ext cx="3579359"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dirty="0">
                  <a:solidFill>
                    <a:prstClr val="white"/>
                  </a:solidFill>
                  <a:latin typeface="微软雅黑" panose="020B0503020204020204" pitchFamily="34" charset="-122"/>
                  <a:ea typeface="微软雅黑" panose="020B0503020204020204" pitchFamily="34" charset="-122"/>
                </a:rPr>
                <a:t>交换的日历页</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8" name="直接箭头连接符 7">
              <a:extLst>
                <a:ext uri="{FF2B5EF4-FFF2-40B4-BE49-F238E27FC236}">
                  <a16:creationId xmlns:a16="http://schemas.microsoft.com/office/drawing/2014/main" id="{FC718847-4869-48C7-AD25-367655AD7B70}"/>
                </a:ext>
              </a:extLst>
            </p:cNvPr>
            <p:cNvCxnSpPr>
              <a:cxnSpLocks/>
              <a:stCxn id="11"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5A3C4511-C11A-4143-84DF-1E0F6960FE9D}"/>
                </a:ext>
              </a:extLst>
            </p:cNvPr>
            <p:cNvGrpSpPr/>
            <p:nvPr/>
          </p:nvGrpSpPr>
          <p:grpSpPr>
            <a:xfrm>
              <a:off x="1786476" y="1206533"/>
              <a:ext cx="880872" cy="622922"/>
              <a:chOff x="1786476" y="1206533"/>
              <a:chExt cx="880872" cy="622922"/>
            </a:xfrm>
          </p:grpSpPr>
          <p:sp>
            <p:nvSpPr>
              <p:cNvPr id="10" name="椭圆 9">
                <a:extLst>
                  <a:ext uri="{FF2B5EF4-FFF2-40B4-BE49-F238E27FC236}">
                    <a16:creationId xmlns:a16="http://schemas.microsoft.com/office/drawing/2014/main" id="{7F25288A-2CC9-476E-A4DC-D505CF689C78}"/>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1" name="文本框 10">
                <a:extLst>
                  <a:ext uri="{FF2B5EF4-FFF2-40B4-BE49-F238E27FC236}">
                    <a16:creationId xmlns:a16="http://schemas.microsoft.com/office/drawing/2014/main" id="{E58BD2C0-1B4A-41AE-8976-3026E33374D5}"/>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8.3.1</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2" name="组合 11">
            <a:extLst>
              <a:ext uri="{FF2B5EF4-FFF2-40B4-BE49-F238E27FC236}">
                <a16:creationId xmlns:a16="http://schemas.microsoft.com/office/drawing/2014/main" id="{9460DA37-31DA-44E5-A475-4B863A9BEB5D}"/>
              </a:ext>
            </a:extLst>
          </p:cNvPr>
          <p:cNvGrpSpPr/>
          <p:nvPr/>
        </p:nvGrpSpPr>
        <p:grpSpPr>
          <a:xfrm>
            <a:off x="1872894" y="2442028"/>
            <a:ext cx="6815986" cy="622922"/>
            <a:chOff x="1786476" y="1206533"/>
            <a:chExt cx="6815986" cy="622922"/>
          </a:xfrm>
        </p:grpSpPr>
        <p:sp>
          <p:nvSpPr>
            <p:cNvPr id="13" name="平行四边形 12">
              <a:extLst>
                <a:ext uri="{FF2B5EF4-FFF2-40B4-BE49-F238E27FC236}">
                  <a16:creationId xmlns:a16="http://schemas.microsoft.com/office/drawing/2014/main" id="{5E65BE16-60B4-4684-8F27-18951768987D}"/>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网页中弹出信息框</a:t>
              </a:r>
            </a:p>
          </p:txBody>
        </p:sp>
        <p:cxnSp>
          <p:nvCxnSpPr>
            <p:cNvPr id="14" name="直接箭头连接符 13">
              <a:extLst>
                <a:ext uri="{FF2B5EF4-FFF2-40B4-BE49-F238E27FC236}">
                  <a16:creationId xmlns:a16="http://schemas.microsoft.com/office/drawing/2014/main" id="{83CB3863-2D79-44AB-9B0E-48EA6B0CC816}"/>
                </a:ext>
              </a:extLst>
            </p:cNvPr>
            <p:cNvCxnSpPr>
              <a:cxnSpLocks/>
              <a:stCxn id="17"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FF9C1901-DFBE-4522-A03C-57C0FFCC13DF}"/>
                </a:ext>
              </a:extLst>
            </p:cNvPr>
            <p:cNvGrpSpPr/>
            <p:nvPr/>
          </p:nvGrpSpPr>
          <p:grpSpPr>
            <a:xfrm>
              <a:off x="1786476" y="1206533"/>
              <a:ext cx="880872" cy="622922"/>
              <a:chOff x="1786476" y="1206533"/>
              <a:chExt cx="880872" cy="622922"/>
            </a:xfrm>
          </p:grpSpPr>
          <p:sp>
            <p:nvSpPr>
              <p:cNvPr id="16" name="椭圆 15">
                <a:extLst>
                  <a:ext uri="{FF2B5EF4-FFF2-40B4-BE49-F238E27FC236}">
                    <a16:creationId xmlns:a16="http://schemas.microsoft.com/office/drawing/2014/main" id="{D5373CC3-DFCB-4111-8D8D-6120558584AD}"/>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7" name="文本框 16">
                <a:extLst>
                  <a:ext uri="{FF2B5EF4-FFF2-40B4-BE49-F238E27FC236}">
                    <a16:creationId xmlns:a16="http://schemas.microsoft.com/office/drawing/2014/main" id="{096ECA6A-7DBE-44EE-9525-C851DA2A5ADB}"/>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8.3.2</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8" name="组合 17">
            <a:extLst>
              <a:ext uri="{FF2B5EF4-FFF2-40B4-BE49-F238E27FC236}">
                <a16:creationId xmlns:a16="http://schemas.microsoft.com/office/drawing/2014/main" id="{BCFA6CCD-C1A3-44B4-AF27-4111848E8992}"/>
              </a:ext>
            </a:extLst>
          </p:cNvPr>
          <p:cNvGrpSpPr/>
          <p:nvPr/>
        </p:nvGrpSpPr>
        <p:grpSpPr>
          <a:xfrm>
            <a:off x="1872894" y="3442145"/>
            <a:ext cx="6815986" cy="622922"/>
            <a:chOff x="1786476" y="1206533"/>
            <a:chExt cx="6815986" cy="622922"/>
          </a:xfrm>
        </p:grpSpPr>
        <p:sp>
          <p:nvSpPr>
            <p:cNvPr id="19" name="平行四边形 18">
              <a:extLst>
                <a:ext uri="{FF2B5EF4-FFF2-40B4-BE49-F238E27FC236}">
                  <a16:creationId xmlns:a16="http://schemas.microsoft.com/office/drawing/2014/main" id="{1DE6BF99-EEC4-413A-B7AB-C8414DC1AAAA}"/>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弹出广告页</a:t>
              </a:r>
            </a:p>
          </p:txBody>
        </p:sp>
        <p:cxnSp>
          <p:nvCxnSpPr>
            <p:cNvPr id="20" name="直接箭头连接符 19">
              <a:extLst>
                <a:ext uri="{FF2B5EF4-FFF2-40B4-BE49-F238E27FC236}">
                  <a16:creationId xmlns:a16="http://schemas.microsoft.com/office/drawing/2014/main" id="{54FF63F0-C563-498F-A41A-463CFD30CAF8}"/>
                </a:ext>
              </a:extLst>
            </p:cNvPr>
            <p:cNvCxnSpPr>
              <a:cxnSpLocks/>
              <a:stCxn id="23"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id="{A2B3E824-D6A2-42BE-B96B-DCADB7242DE0}"/>
                </a:ext>
              </a:extLst>
            </p:cNvPr>
            <p:cNvGrpSpPr/>
            <p:nvPr/>
          </p:nvGrpSpPr>
          <p:grpSpPr>
            <a:xfrm>
              <a:off x="1786476" y="1206533"/>
              <a:ext cx="880872" cy="622922"/>
              <a:chOff x="1786476" y="1206533"/>
              <a:chExt cx="880872" cy="622922"/>
            </a:xfrm>
          </p:grpSpPr>
          <p:sp>
            <p:nvSpPr>
              <p:cNvPr id="22" name="椭圆 21">
                <a:extLst>
                  <a:ext uri="{FF2B5EF4-FFF2-40B4-BE49-F238E27FC236}">
                    <a16:creationId xmlns:a16="http://schemas.microsoft.com/office/drawing/2014/main" id="{387DC9B3-DB80-4AF7-BA58-028951B4AC05}"/>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3" name="文本框 22">
                <a:extLst>
                  <a:ext uri="{FF2B5EF4-FFF2-40B4-BE49-F238E27FC236}">
                    <a16:creationId xmlns:a16="http://schemas.microsoft.com/office/drawing/2014/main" id="{CFE0911B-E5AF-4144-BA22-BFA7AE89A5C7}"/>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8.3.3</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24" name="组合 23">
            <a:extLst>
              <a:ext uri="{FF2B5EF4-FFF2-40B4-BE49-F238E27FC236}">
                <a16:creationId xmlns:a16="http://schemas.microsoft.com/office/drawing/2014/main" id="{6E7BD592-3FF2-414E-97A1-50BDBF94CD52}"/>
              </a:ext>
            </a:extLst>
          </p:cNvPr>
          <p:cNvGrpSpPr/>
          <p:nvPr/>
        </p:nvGrpSpPr>
        <p:grpSpPr>
          <a:xfrm>
            <a:off x="1872894" y="4442262"/>
            <a:ext cx="6815986" cy="622922"/>
            <a:chOff x="1786476" y="1206533"/>
            <a:chExt cx="6815986" cy="622922"/>
          </a:xfrm>
        </p:grpSpPr>
        <p:sp>
          <p:nvSpPr>
            <p:cNvPr id="25" name="平行四边形 24">
              <a:extLst>
                <a:ext uri="{FF2B5EF4-FFF2-40B4-BE49-F238E27FC236}">
                  <a16:creationId xmlns:a16="http://schemas.microsoft.com/office/drawing/2014/main" id="{6726B50F-613A-4DCD-A772-7C36D580D3F2}"/>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使用拖动</a:t>
              </a: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AP</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元素制作拼图游戏</a:t>
              </a:r>
            </a:p>
          </p:txBody>
        </p:sp>
        <p:cxnSp>
          <p:nvCxnSpPr>
            <p:cNvPr id="26" name="直接箭头连接符 25">
              <a:extLst>
                <a:ext uri="{FF2B5EF4-FFF2-40B4-BE49-F238E27FC236}">
                  <a16:creationId xmlns:a16="http://schemas.microsoft.com/office/drawing/2014/main" id="{A7B9C98A-8099-407E-BD15-21FEDF30EC16}"/>
                </a:ext>
              </a:extLst>
            </p:cNvPr>
            <p:cNvCxnSpPr>
              <a:cxnSpLocks/>
              <a:stCxn id="29"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a16="http://schemas.microsoft.com/office/drawing/2014/main" id="{849D71CC-B730-4445-B696-9D6A39CFBEC7}"/>
                </a:ext>
              </a:extLst>
            </p:cNvPr>
            <p:cNvGrpSpPr/>
            <p:nvPr/>
          </p:nvGrpSpPr>
          <p:grpSpPr>
            <a:xfrm>
              <a:off x="1786476" y="1206533"/>
              <a:ext cx="880872" cy="622922"/>
              <a:chOff x="1786476" y="1206533"/>
              <a:chExt cx="880872" cy="622922"/>
            </a:xfrm>
          </p:grpSpPr>
          <p:sp>
            <p:nvSpPr>
              <p:cNvPr id="28" name="椭圆 27">
                <a:extLst>
                  <a:ext uri="{FF2B5EF4-FFF2-40B4-BE49-F238E27FC236}">
                    <a16:creationId xmlns:a16="http://schemas.microsoft.com/office/drawing/2014/main" id="{0131D9F3-C645-4177-A258-6D11388F956F}"/>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9" name="文本框 28">
                <a:extLst>
                  <a:ext uri="{FF2B5EF4-FFF2-40B4-BE49-F238E27FC236}">
                    <a16:creationId xmlns:a16="http://schemas.microsoft.com/office/drawing/2014/main" id="{97B41C87-9470-4052-B1BE-37082E18A104}"/>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8.3.4</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0" name="组合 29">
            <a:extLst>
              <a:ext uri="{FF2B5EF4-FFF2-40B4-BE49-F238E27FC236}">
                <a16:creationId xmlns:a16="http://schemas.microsoft.com/office/drawing/2014/main" id="{35EBEC61-A0A6-4F90-A856-E7565CF4CE59}"/>
              </a:ext>
            </a:extLst>
          </p:cNvPr>
          <p:cNvGrpSpPr/>
          <p:nvPr/>
        </p:nvGrpSpPr>
        <p:grpSpPr>
          <a:xfrm>
            <a:off x="1872894" y="5442381"/>
            <a:ext cx="6815986" cy="622922"/>
            <a:chOff x="1786476" y="1206533"/>
            <a:chExt cx="6815986" cy="622922"/>
          </a:xfrm>
        </p:grpSpPr>
        <p:sp>
          <p:nvSpPr>
            <p:cNvPr id="31" name="平行四边形 30">
              <a:extLst>
                <a:ext uri="{FF2B5EF4-FFF2-40B4-BE49-F238E27FC236}">
                  <a16:creationId xmlns:a16="http://schemas.microsoft.com/office/drawing/2014/main" id="{A983DEB9-A15D-4B2A-812F-7151F88230DF}"/>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制作电子图册</a:t>
              </a:r>
            </a:p>
          </p:txBody>
        </p:sp>
        <p:cxnSp>
          <p:nvCxnSpPr>
            <p:cNvPr id="32" name="直接箭头连接符 31">
              <a:extLst>
                <a:ext uri="{FF2B5EF4-FFF2-40B4-BE49-F238E27FC236}">
                  <a16:creationId xmlns:a16="http://schemas.microsoft.com/office/drawing/2014/main" id="{7979E028-AD98-46E7-8F8E-6A7036023880}"/>
                </a:ext>
              </a:extLst>
            </p:cNvPr>
            <p:cNvCxnSpPr>
              <a:cxnSpLocks/>
              <a:stCxn id="35"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3" name="组合 32">
              <a:extLst>
                <a:ext uri="{FF2B5EF4-FFF2-40B4-BE49-F238E27FC236}">
                  <a16:creationId xmlns:a16="http://schemas.microsoft.com/office/drawing/2014/main" id="{B8C0E23B-82F3-49FB-B9FD-4DA57FF2B20E}"/>
                </a:ext>
              </a:extLst>
            </p:cNvPr>
            <p:cNvGrpSpPr/>
            <p:nvPr/>
          </p:nvGrpSpPr>
          <p:grpSpPr>
            <a:xfrm>
              <a:off x="1786476" y="1206533"/>
              <a:ext cx="880872" cy="622922"/>
              <a:chOff x="1786476" y="1206533"/>
              <a:chExt cx="880872" cy="622922"/>
            </a:xfrm>
          </p:grpSpPr>
          <p:sp>
            <p:nvSpPr>
              <p:cNvPr id="34" name="椭圆 33">
                <a:extLst>
                  <a:ext uri="{FF2B5EF4-FFF2-40B4-BE49-F238E27FC236}">
                    <a16:creationId xmlns:a16="http://schemas.microsoft.com/office/drawing/2014/main" id="{EBF56E37-0B02-43C1-8F69-62F346E1D2D0}"/>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35" name="文本框 34">
                <a:extLst>
                  <a:ext uri="{FF2B5EF4-FFF2-40B4-BE49-F238E27FC236}">
                    <a16:creationId xmlns:a16="http://schemas.microsoft.com/office/drawing/2014/main" id="{4F031E13-70C5-407E-9022-8CF7EA0E7259}"/>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8.3.5</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spTree>
    <p:extLst>
      <p:ext uri="{BB962C8B-B14F-4D97-AF65-F5344CB8AC3E}">
        <p14:creationId xmlns:p14="http://schemas.microsoft.com/office/powerpoint/2010/main" val="12629288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8669677B-2E19-4E92-9625-B486EC0CD5C6}"/>
              </a:ext>
            </a:extLst>
          </p:cNvPr>
          <p:cNvSpPr>
            <a:spLocks noGrp="1"/>
          </p:cNvSpPr>
          <p:nvPr>
            <p:ph type="title"/>
          </p:nvPr>
        </p:nvSpPr>
        <p:spPr/>
        <p:txBody>
          <a:bodyPr/>
          <a:lstStyle/>
          <a:p>
            <a:r>
              <a:rPr lang="zh-CN" altLang="en-US" b="1" kern="100" dirty="0">
                <a:effectLst>
                  <a:outerShdw blurRad="38100" dist="38100" dir="2700000" algn="tl">
                    <a:srgbClr val="000000">
                      <a:alpha val="43137"/>
                    </a:srgbClr>
                  </a:outerShdw>
                </a:effectLst>
                <a:cs typeface="Times New Roman" panose="02020603050405020304" pitchFamily="18" charset="0"/>
              </a:rPr>
              <a:t>准备知识：</a:t>
            </a:r>
            <a:r>
              <a:rPr lang="en-US" altLang="zh-CN" b="1" kern="100" dirty="0">
                <a:effectLst>
                  <a:outerShdw blurRad="38100" dist="38100" dir="2700000" algn="tl">
                    <a:srgbClr val="000000">
                      <a:alpha val="43137"/>
                    </a:srgbClr>
                  </a:outerShdw>
                </a:effectLst>
                <a:cs typeface="Times New Roman" panose="02020603050405020304" pitchFamily="18" charset="0"/>
              </a:rPr>
              <a:t>Dreamweaver</a:t>
            </a:r>
            <a:r>
              <a:rPr lang="zh-CN" altLang="en-US" b="1" kern="100" dirty="0">
                <a:effectLst>
                  <a:outerShdw blurRad="38100" dist="38100" dir="2700000" algn="tl">
                    <a:srgbClr val="000000">
                      <a:alpha val="43137"/>
                    </a:srgbClr>
                  </a:outerShdw>
                </a:effectLst>
                <a:cs typeface="Times New Roman" panose="02020603050405020304" pitchFamily="18" charset="0"/>
              </a:rPr>
              <a:t>中的行为脚本</a:t>
            </a:r>
          </a:p>
        </p:txBody>
      </p:sp>
      <p:sp>
        <p:nvSpPr>
          <p:cNvPr id="4" name="文本框 3">
            <a:extLst>
              <a:ext uri="{FF2B5EF4-FFF2-40B4-BE49-F238E27FC236}">
                <a16:creationId xmlns:a16="http://schemas.microsoft.com/office/drawing/2014/main" id="{43D1B300-DE38-4D00-93F0-FABBF348498F}"/>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8.3</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5" name="AutoShape 132">
            <a:extLst>
              <a:ext uri="{FF2B5EF4-FFF2-40B4-BE49-F238E27FC236}">
                <a16:creationId xmlns:a16="http://schemas.microsoft.com/office/drawing/2014/main" id="{632EB394-AF48-409C-AB38-F1D5CFDD800B}"/>
              </a:ext>
            </a:extLst>
          </p:cNvPr>
          <p:cNvSpPr>
            <a:spLocks noChangeArrowheads="1"/>
          </p:cNvSpPr>
          <p:nvPr/>
        </p:nvSpPr>
        <p:spPr bwMode="auto">
          <a:xfrm rot="10800000">
            <a:off x="1463040" y="1127289"/>
            <a:ext cx="1527746" cy="5408158"/>
          </a:xfrm>
          <a:prstGeom prst="upArrow">
            <a:avLst>
              <a:gd name="adj1" fmla="val 66296"/>
              <a:gd name="adj2" fmla="val 58426"/>
            </a:avLst>
          </a:prstGeom>
          <a:gradFill>
            <a:gsLst>
              <a:gs pos="0">
                <a:srgbClr val="0096FC"/>
              </a:gs>
              <a:gs pos="100000">
                <a:srgbClr val="764718">
                  <a:alpha val="0"/>
                </a:srgbClr>
              </a:gs>
            </a:gsLst>
            <a:path path="circle">
              <a:fillToRect l="100000" b="100000"/>
            </a:path>
          </a:gradFill>
          <a:ln>
            <a:noFill/>
          </a:ln>
        </p:spPr>
        <p:txBody>
          <a:bodyPr wrap="none"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1" lang="ko-KR" altLang="en-US" sz="1800" b="0" i="0" u="none" strike="noStrike" kern="1200" cap="none" spc="0" normalizeH="0" baseline="0" noProof="0">
              <a:ln>
                <a:noFill/>
              </a:ln>
              <a:solidFill>
                <a:srgbClr val="0096FC"/>
              </a:solidFill>
              <a:effectLst>
                <a:outerShdw blurRad="38100" dist="38100" dir="2700000" algn="tl">
                  <a:srgbClr val="000000">
                    <a:alpha val="43137"/>
                  </a:srgbClr>
                </a:outerShdw>
              </a:effectLst>
              <a:uLnTx/>
              <a:uFillTx/>
              <a:latin typeface="Gulim" pitchFamily="34" charset="-127"/>
              <a:ea typeface="Gulim" pitchFamily="34" charset="-127"/>
              <a:cs typeface="+mn-cs"/>
            </a:endParaRPr>
          </a:p>
        </p:txBody>
      </p:sp>
      <p:grpSp>
        <p:nvGrpSpPr>
          <p:cNvPr id="6" name="组合 5">
            <a:extLst>
              <a:ext uri="{FF2B5EF4-FFF2-40B4-BE49-F238E27FC236}">
                <a16:creationId xmlns:a16="http://schemas.microsoft.com/office/drawing/2014/main" id="{E4CF2F8A-BA9E-4CA1-A937-47BC8E3B892C}"/>
              </a:ext>
            </a:extLst>
          </p:cNvPr>
          <p:cNvGrpSpPr/>
          <p:nvPr/>
        </p:nvGrpSpPr>
        <p:grpSpPr>
          <a:xfrm>
            <a:off x="1872894" y="1441911"/>
            <a:ext cx="6815986" cy="622922"/>
            <a:chOff x="1786476" y="1206533"/>
            <a:chExt cx="6815986" cy="622922"/>
          </a:xfrm>
        </p:grpSpPr>
        <p:sp>
          <p:nvSpPr>
            <p:cNvPr id="7" name="平行四边形 6">
              <a:extLst>
                <a:ext uri="{FF2B5EF4-FFF2-40B4-BE49-F238E27FC236}">
                  <a16:creationId xmlns:a16="http://schemas.microsoft.com/office/drawing/2014/main" id="{F2C929F8-637C-4A02-82BE-4216BBF29E53}"/>
                </a:ext>
              </a:extLst>
            </p:cNvPr>
            <p:cNvSpPr/>
            <p:nvPr/>
          </p:nvSpPr>
          <p:spPr>
            <a:xfrm>
              <a:off x="5023103" y="1248096"/>
              <a:ext cx="3579359"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dirty="0">
                  <a:solidFill>
                    <a:prstClr val="white"/>
                  </a:solidFill>
                  <a:latin typeface="微软雅黑" panose="020B0503020204020204" pitchFamily="34" charset="-122"/>
                  <a:ea typeface="微软雅黑" panose="020B0503020204020204" pitchFamily="34" charset="-122"/>
                </a:rPr>
                <a:t>制作跳转网页</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8" name="直接箭头连接符 7">
              <a:extLst>
                <a:ext uri="{FF2B5EF4-FFF2-40B4-BE49-F238E27FC236}">
                  <a16:creationId xmlns:a16="http://schemas.microsoft.com/office/drawing/2014/main" id="{FC718847-4869-48C7-AD25-367655AD7B70}"/>
                </a:ext>
              </a:extLst>
            </p:cNvPr>
            <p:cNvCxnSpPr>
              <a:cxnSpLocks/>
              <a:stCxn id="11"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5A3C4511-C11A-4143-84DF-1E0F6960FE9D}"/>
                </a:ext>
              </a:extLst>
            </p:cNvPr>
            <p:cNvGrpSpPr/>
            <p:nvPr/>
          </p:nvGrpSpPr>
          <p:grpSpPr>
            <a:xfrm>
              <a:off x="1786476" y="1206533"/>
              <a:ext cx="880872" cy="622922"/>
              <a:chOff x="1786476" y="1206533"/>
              <a:chExt cx="880872" cy="622922"/>
            </a:xfrm>
          </p:grpSpPr>
          <p:sp>
            <p:nvSpPr>
              <p:cNvPr id="10" name="椭圆 9">
                <a:extLst>
                  <a:ext uri="{FF2B5EF4-FFF2-40B4-BE49-F238E27FC236}">
                    <a16:creationId xmlns:a16="http://schemas.microsoft.com/office/drawing/2014/main" id="{7F25288A-2CC9-476E-A4DC-D505CF689C78}"/>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1" name="文本框 10">
                <a:extLst>
                  <a:ext uri="{FF2B5EF4-FFF2-40B4-BE49-F238E27FC236}">
                    <a16:creationId xmlns:a16="http://schemas.microsoft.com/office/drawing/2014/main" id="{E58BD2C0-1B4A-41AE-8976-3026E33374D5}"/>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8.3.6</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2" name="组合 11">
            <a:extLst>
              <a:ext uri="{FF2B5EF4-FFF2-40B4-BE49-F238E27FC236}">
                <a16:creationId xmlns:a16="http://schemas.microsoft.com/office/drawing/2014/main" id="{9460DA37-31DA-44E5-A475-4B863A9BEB5D}"/>
              </a:ext>
            </a:extLst>
          </p:cNvPr>
          <p:cNvGrpSpPr/>
          <p:nvPr/>
        </p:nvGrpSpPr>
        <p:grpSpPr>
          <a:xfrm>
            <a:off x="1872894" y="2442028"/>
            <a:ext cx="6815986" cy="622922"/>
            <a:chOff x="1786476" y="1206533"/>
            <a:chExt cx="6815986" cy="622922"/>
          </a:xfrm>
        </p:grpSpPr>
        <p:sp>
          <p:nvSpPr>
            <p:cNvPr id="13" name="平行四边形 12">
              <a:extLst>
                <a:ext uri="{FF2B5EF4-FFF2-40B4-BE49-F238E27FC236}">
                  <a16:creationId xmlns:a16="http://schemas.microsoft.com/office/drawing/2014/main" id="{5E65BE16-60B4-4684-8F27-18951768987D}"/>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制作关闭网页的按钮</a:t>
              </a:r>
            </a:p>
          </p:txBody>
        </p:sp>
        <p:cxnSp>
          <p:nvCxnSpPr>
            <p:cNvPr id="14" name="直接箭头连接符 13">
              <a:extLst>
                <a:ext uri="{FF2B5EF4-FFF2-40B4-BE49-F238E27FC236}">
                  <a16:creationId xmlns:a16="http://schemas.microsoft.com/office/drawing/2014/main" id="{83CB3863-2D79-44AB-9B0E-48EA6B0CC816}"/>
                </a:ext>
              </a:extLst>
            </p:cNvPr>
            <p:cNvCxnSpPr>
              <a:cxnSpLocks/>
              <a:stCxn id="17"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FF9C1901-DFBE-4522-A03C-57C0FFCC13DF}"/>
                </a:ext>
              </a:extLst>
            </p:cNvPr>
            <p:cNvGrpSpPr/>
            <p:nvPr/>
          </p:nvGrpSpPr>
          <p:grpSpPr>
            <a:xfrm>
              <a:off x="1786476" y="1206533"/>
              <a:ext cx="880872" cy="622922"/>
              <a:chOff x="1786476" y="1206533"/>
              <a:chExt cx="880872" cy="622922"/>
            </a:xfrm>
          </p:grpSpPr>
          <p:sp>
            <p:nvSpPr>
              <p:cNvPr id="16" name="椭圆 15">
                <a:extLst>
                  <a:ext uri="{FF2B5EF4-FFF2-40B4-BE49-F238E27FC236}">
                    <a16:creationId xmlns:a16="http://schemas.microsoft.com/office/drawing/2014/main" id="{D5373CC3-DFCB-4111-8D8D-6120558584AD}"/>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7" name="文本框 16">
                <a:extLst>
                  <a:ext uri="{FF2B5EF4-FFF2-40B4-BE49-F238E27FC236}">
                    <a16:creationId xmlns:a16="http://schemas.microsoft.com/office/drawing/2014/main" id="{096ECA6A-7DBE-44EE-9525-C851DA2A5ADB}"/>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8.3.7</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8" name="组合 17">
            <a:extLst>
              <a:ext uri="{FF2B5EF4-FFF2-40B4-BE49-F238E27FC236}">
                <a16:creationId xmlns:a16="http://schemas.microsoft.com/office/drawing/2014/main" id="{BCFA6CCD-C1A3-44B4-AF27-4111848E8992}"/>
              </a:ext>
            </a:extLst>
          </p:cNvPr>
          <p:cNvGrpSpPr/>
          <p:nvPr/>
        </p:nvGrpSpPr>
        <p:grpSpPr>
          <a:xfrm>
            <a:off x="1872894" y="3442145"/>
            <a:ext cx="6815986" cy="622922"/>
            <a:chOff x="1786476" y="1206533"/>
            <a:chExt cx="6815986" cy="622922"/>
          </a:xfrm>
        </p:grpSpPr>
        <p:sp>
          <p:nvSpPr>
            <p:cNvPr id="19" name="平行四边形 18">
              <a:extLst>
                <a:ext uri="{FF2B5EF4-FFF2-40B4-BE49-F238E27FC236}">
                  <a16:creationId xmlns:a16="http://schemas.microsoft.com/office/drawing/2014/main" id="{1DE6BF99-EEC4-413A-B7AB-C8414DC1AAAA}"/>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dirty="0">
                  <a:solidFill>
                    <a:prstClr val="white"/>
                  </a:solidFill>
                  <a:latin typeface="微软雅黑" panose="020B0503020204020204" pitchFamily="34" charset="-122"/>
                  <a:ea typeface="微软雅黑" panose="020B0503020204020204" pitchFamily="34" charset="-122"/>
                </a:rPr>
                <a:t>检查浏览器插件</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20" name="直接箭头连接符 19">
              <a:extLst>
                <a:ext uri="{FF2B5EF4-FFF2-40B4-BE49-F238E27FC236}">
                  <a16:creationId xmlns:a16="http://schemas.microsoft.com/office/drawing/2014/main" id="{54FF63F0-C563-498F-A41A-463CFD30CAF8}"/>
                </a:ext>
              </a:extLst>
            </p:cNvPr>
            <p:cNvCxnSpPr>
              <a:cxnSpLocks/>
              <a:stCxn id="23"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id="{A2B3E824-D6A2-42BE-B96B-DCADB7242DE0}"/>
                </a:ext>
              </a:extLst>
            </p:cNvPr>
            <p:cNvGrpSpPr/>
            <p:nvPr/>
          </p:nvGrpSpPr>
          <p:grpSpPr>
            <a:xfrm>
              <a:off x="1786476" y="1206533"/>
              <a:ext cx="880872" cy="622922"/>
              <a:chOff x="1786476" y="1206533"/>
              <a:chExt cx="880872" cy="622922"/>
            </a:xfrm>
          </p:grpSpPr>
          <p:sp>
            <p:nvSpPr>
              <p:cNvPr id="22" name="椭圆 21">
                <a:extLst>
                  <a:ext uri="{FF2B5EF4-FFF2-40B4-BE49-F238E27FC236}">
                    <a16:creationId xmlns:a16="http://schemas.microsoft.com/office/drawing/2014/main" id="{387DC9B3-DB80-4AF7-BA58-028951B4AC05}"/>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3" name="文本框 22">
                <a:extLst>
                  <a:ext uri="{FF2B5EF4-FFF2-40B4-BE49-F238E27FC236}">
                    <a16:creationId xmlns:a16="http://schemas.microsoft.com/office/drawing/2014/main" id="{CFE0911B-E5AF-4144-BA22-BFA7AE89A5C7}"/>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8.3.8</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24" name="组合 23">
            <a:extLst>
              <a:ext uri="{FF2B5EF4-FFF2-40B4-BE49-F238E27FC236}">
                <a16:creationId xmlns:a16="http://schemas.microsoft.com/office/drawing/2014/main" id="{6E7BD592-3FF2-414E-97A1-50BDBF94CD52}"/>
              </a:ext>
            </a:extLst>
          </p:cNvPr>
          <p:cNvGrpSpPr/>
          <p:nvPr/>
        </p:nvGrpSpPr>
        <p:grpSpPr>
          <a:xfrm>
            <a:off x="1872894" y="4442262"/>
            <a:ext cx="6815986" cy="622922"/>
            <a:chOff x="1786476" y="1206533"/>
            <a:chExt cx="6815986" cy="622922"/>
          </a:xfrm>
        </p:grpSpPr>
        <p:sp>
          <p:nvSpPr>
            <p:cNvPr id="25" name="平行四边形 24">
              <a:extLst>
                <a:ext uri="{FF2B5EF4-FFF2-40B4-BE49-F238E27FC236}">
                  <a16:creationId xmlns:a16="http://schemas.microsoft.com/office/drawing/2014/main" id="{6726B50F-613A-4DCD-A772-7C36D580D3F2}"/>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制作能改变</a:t>
              </a: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DIV</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文字颜色和边框效果的网页</a:t>
              </a:r>
            </a:p>
          </p:txBody>
        </p:sp>
        <p:cxnSp>
          <p:nvCxnSpPr>
            <p:cNvPr id="26" name="直接箭头连接符 25">
              <a:extLst>
                <a:ext uri="{FF2B5EF4-FFF2-40B4-BE49-F238E27FC236}">
                  <a16:creationId xmlns:a16="http://schemas.microsoft.com/office/drawing/2014/main" id="{A7B9C98A-8099-407E-BD15-21FEDF30EC16}"/>
                </a:ext>
              </a:extLst>
            </p:cNvPr>
            <p:cNvCxnSpPr>
              <a:cxnSpLocks/>
              <a:stCxn id="29"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a16="http://schemas.microsoft.com/office/drawing/2014/main" id="{849D71CC-B730-4445-B696-9D6A39CFBEC7}"/>
                </a:ext>
              </a:extLst>
            </p:cNvPr>
            <p:cNvGrpSpPr/>
            <p:nvPr/>
          </p:nvGrpSpPr>
          <p:grpSpPr>
            <a:xfrm>
              <a:off x="1786476" y="1206533"/>
              <a:ext cx="880872" cy="622922"/>
              <a:chOff x="1786476" y="1206533"/>
              <a:chExt cx="880872" cy="622922"/>
            </a:xfrm>
          </p:grpSpPr>
          <p:sp>
            <p:nvSpPr>
              <p:cNvPr id="28" name="椭圆 27">
                <a:extLst>
                  <a:ext uri="{FF2B5EF4-FFF2-40B4-BE49-F238E27FC236}">
                    <a16:creationId xmlns:a16="http://schemas.microsoft.com/office/drawing/2014/main" id="{0131D9F3-C645-4177-A258-6D11388F956F}"/>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9" name="文本框 28">
                <a:extLst>
                  <a:ext uri="{FF2B5EF4-FFF2-40B4-BE49-F238E27FC236}">
                    <a16:creationId xmlns:a16="http://schemas.microsoft.com/office/drawing/2014/main" id="{97B41C87-9470-4052-B1BE-37082E18A104}"/>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8.3.9</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0" name="组合 29">
            <a:extLst>
              <a:ext uri="{FF2B5EF4-FFF2-40B4-BE49-F238E27FC236}">
                <a16:creationId xmlns:a16="http://schemas.microsoft.com/office/drawing/2014/main" id="{35EBEC61-A0A6-4F90-A856-E7565CF4CE59}"/>
              </a:ext>
            </a:extLst>
          </p:cNvPr>
          <p:cNvGrpSpPr/>
          <p:nvPr/>
        </p:nvGrpSpPr>
        <p:grpSpPr>
          <a:xfrm>
            <a:off x="1872894" y="5442381"/>
            <a:ext cx="6815986" cy="622922"/>
            <a:chOff x="1786476" y="1206533"/>
            <a:chExt cx="6815986" cy="622922"/>
          </a:xfrm>
        </p:grpSpPr>
        <p:sp>
          <p:nvSpPr>
            <p:cNvPr id="31" name="平行四边形 30">
              <a:extLst>
                <a:ext uri="{FF2B5EF4-FFF2-40B4-BE49-F238E27FC236}">
                  <a16:creationId xmlns:a16="http://schemas.microsoft.com/office/drawing/2014/main" id="{A983DEB9-A15D-4B2A-812F-7151F88230DF}"/>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制作一个有趣的发帖网页</a:t>
              </a:r>
            </a:p>
          </p:txBody>
        </p:sp>
        <p:cxnSp>
          <p:nvCxnSpPr>
            <p:cNvPr id="32" name="直接箭头连接符 31">
              <a:extLst>
                <a:ext uri="{FF2B5EF4-FFF2-40B4-BE49-F238E27FC236}">
                  <a16:creationId xmlns:a16="http://schemas.microsoft.com/office/drawing/2014/main" id="{7979E028-AD98-46E7-8F8E-6A7036023880}"/>
                </a:ext>
              </a:extLst>
            </p:cNvPr>
            <p:cNvCxnSpPr>
              <a:cxnSpLocks/>
              <a:stCxn id="35" idx="3"/>
            </p:cNvCxnSpPr>
            <p:nvPr/>
          </p:nvCxnSpPr>
          <p:spPr>
            <a:xfrm flipV="1">
              <a:off x="2667348" y="1473199"/>
              <a:ext cx="2355756" cy="1120"/>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3" name="组合 32">
              <a:extLst>
                <a:ext uri="{FF2B5EF4-FFF2-40B4-BE49-F238E27FC236}">
                  <a16:creationId xmlns:a16="http://schemas.microsoft.com/office/drawing/2014/main" id="{B8C0E23B-82F3-49FB-B9FD-4DA57FF2B20E}"/>
                </a:ext>
              </a:extLst>
            </p:cNvPr>
            <p:cNvGrpSpPr/>
            <p:nvPr/>
          </p:nvGrpSpPr>
          <p:grpSpPr>
            <a:xfrm>
              <a:off x="1786476" y="1206533"/>
              <a:ext cx="880872" cy="622922"/>
              <a:chOff x="1786476" y="1206533"/>
              <a:chExt cx="880872" cy="622922"/>
            </a:xfrm>
          </p:grpSpPr>
          <p:sp>
            <p:nvSpPr>
              <p:cNvPr id="34" name="椭圆 33">
                <a:extLst>
                  <a:ext uri="{FF2B5EF4-FFF2-40B4-BE49-F238E27FC236}">
                    <a16:creationId xmlns:a16="http://schemas.microsoft.com/office/drawing/2014/main" id="{EBF56E37-0B02-43C1-8F69-62F346E1D2D0}"/>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35" name="文本框 34">
                <a:extLst>
                  <a:ext uri="{FF2B5EF4-FFF2-40B4-BE49-F238E27FC236}">
                    <a16:creationId xmlns:a16="http://schemas.microsoft.com/office/drawing/2014/main" id="{4F031E13-70C5-407E-9022-8CF7EA0E7259}"/>
                  </a:ext>
                </a:extLst>
              </p:cNvPr>
              <p:cNvSpPr txBox="1"/>
              <p:nvPr/>
            </p:nvSpPr>
            <p:spPr>
              <a:xfrm>
                <a:off x="1786476" y="1320430"/>
                <a:ext cx="880872"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8.3.10</a:t>
                </a:r>
                <a:endParaRPr kumimoji="0" lang="zh-CN" altLang="en-US" sz="14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spTree>
    <p:extLst>
      <p:ext uri="{BB962C8B-B14F-4D97-AF65-F5344CB8AC3E}">
        <p14:creationId xmlns:p14="http://schemas.microsoft.com/office/powerpoint/2010/main" val="22477892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箭头: 上弧形 8">
            <a:extLst>
              <a:ext uri="{FF2B5EF4-FFF2-40B4-BE49-F238E27FC236}">
                <a16:creationId xmlns:a16="http://schemas.microsoft.com/office/drawing/2014/main" id="{C6B4DFB1-3FA2-4F73-A4F9-EB16D47F197F}"/>
              </a:ext>
            </a:extLst>
          </p:cNvPr>
          <p:cNvSpPr/>
          <p:nvPr/>
        </p:nvSpPr>
        <p:spPr>
          <a:xfrm rot="3494571">
            <a:off x="6770952" y="3672390"/>
            <a:ext cx="1281092" cy="743505"/>
          </a:xfrm>
          <a:prstGeom prst="curvedDownArrow">
            <a:avLst>
              <a:gd name="adj1" fmla="val 25000"/>
              <a:gd name="adj2" fmla="val 40929"/>
              <a:gd name="adj3" fmla="val 47529"/>
            </a:avLst>
          </a:prstGeom>
          <a:solidFill>
            <a:schemeClr val="accent1">
              <a:lumMod val="75000"/>
            </a:schemeClr>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课堂练习：交换的日历页</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8.3.1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3D473334-3FB8-473D-B59B-F0A2770DB988}"/>
              </a:ext>
            </a:extLst>
          </p:cNvPr>
          <p:cNvSpPr txBox="1"/>
          <p:nvPr/>
        </p:nvSpPr>
        <p:spPr>
          <a:xfrm>
            <a:off x="881107" y="1076976"/>
            <a:ext cx="10287001" cy="1530868"/>
          </a:xfrm>
          <a:prstGeom prst="rect">
            <a:avLst/>
          </a:prstGeom>
          <a:solidFill>
            <a:schemeClr val="bg1">
              <a:lumMod val="95000"/>
            </a:schemeClr>
          </a:solidFill>
        </p:spPr>
        <p:txBody>
          <a:bodyPr wrap="square">
            <a:spAutoFit/>
          </a:bodyPr>
          <a:lstStyle/>
          <a:p>
            <a:pPr>
              <a:lnSpc>
                <a:spcPct val="150000"/>
              </a:lnSpc>
            </a:pPr>
            <a:r>
              <a:rPr lang="zh-CN" altLang="zh-CN" sz="1600" dirty="0">
                <a:effectLst/>
                <a:ea typeface="微软雅黑" panose="020B0503020204020204" pitchFamily="34" charset="-122"/>
                <a:cs typeface="Times New Roman" panose="02020603050405020304" pitchFamily="18" charset="0"/>
              </a:rPr>
              <a:t>【交换图像】和【恢复交换图像】是指将网页中插入的图像通过触发动作更换为另一张图像并恢复为源图像的过程，也称为轮换图像，使用时只需设置【交换图像】，【恢复交换图像】会自动生成，注意不能用在背景图像中，必须是</a:t>
            </a:r>
            <a:r>
              <a:rPr lang="en-US" altLang="zh-CN" sz="1600" dirty="0">
                <a:effectLst/>
                <a:ea typeface="微软雅黑" panose="020B0503020204020204" pitchFamily="34" charset="-122"/>
                <a:cs typeface="Times New Roman" panose="02020603050405020304" pitchFamily="18" charset="0"/>
              </a:rPr>
              <a:t>&lt;</a:t>
            </a:r>
            <a:r>
              <a:rPr lang="en-US" altLang="zh-CN" sz="1600" dirty="0" err="1">
                <a:effectLst/>
                <a:ea typeface="微软雅黑" panose="020B0503020204020204" pitchFamily="34" charset="-122"/>
                <a:cs typeface="Times New Roman" panose="02020603050405020304" pitchFamily="18" charset="0"/>
              </a:rPr>
              <a:t>img</a:t>
            </a:r>
            <a:r>
              <a:rPr lang="en-US" altLang="zh-CN" sz="1600" dirty="0">
                <a:effectLst/>
                <a:ea typeface="微软雅黑" panose="020B0503020204020204" pitchFamily="34" charset="-122"/>
                <a:cs typeface="Times New Roman" panose="02020603050405020304" pitchFamily="18" charset="0"/>
              </a:rPr>
              <a:t>&gt;</a:t>
            </a:r>
            <a:r>
              <a:rPr lang="zh-CN" altLang="zh-CN" sz="1600" dirty="0">
                <a:effectLst/>
                <a:ea typeface="微软雅黑" panose="020B0503020204020204" pitchFamily="34" charset="-122"/>
                <a:cs typeface="Times New Roman" panose="02020603050405020304" pitchFamily="18" charset="0"/>
              </a:rPr>
              <a:t>标签，并且在用来实现轮换效果的图像大小最好一致，否则当实现交换图像时，图像的大小会被压缩或扩展，使其与源图像的大小一致</a:t>
            </a:r>
            <a:r>
              <a:rPr lang="zh-CN" altLang="en-US" sz="1600" dirty="0">
                <a:effectLst/>
                <a:ea typeface="微软雅黑" panose="020B0503020204020204" pitchFamily="34" charset="-122"/>
                <a:cs typeface="Times New Roman" panose="02020603050405020304" pitchFamily="18" charset="0"/>
              </a:rPr>
              <a:t>。</a:t>
            </a:r>
            <a:endParaRPr lang="zh-CN" altLang="en-US" sz="1600" dirty="0"/>
          </a:p>
        </p:txBody>
      </p:sp>
      <p:pic>
        <p:nvPicPr>
          <p:cNvPr id="6" name="图片 5">
            <a:extLst>
              <a:ext uri="{FF2B5EF4-FFF2-40B4-BE49-F238E27FC236}">
                <a16:creationId xmlns:a16="http://schemas.microsoft.com/office/drawing/2014/main" id="{C5F8553F-BAFB-4BA6-B6EF-A7E5654D0EE9}"/>
              </a:ext>
            </a:extLst>
          </p:cNvPr>
          <p:cNvPicPr/>
          <p:nvPr/>
        </p:nvPicPr>
        <p:blipFill>
          <a:blip r:embed="rId2"/>
          <a:stretch>
            <a:fillRect/>
          </a:stretch>
        </p:blipFill>
        <p:spPr>
          <a:xfrm>
            <a:off x="881107" y="2750886"/>
            <a:ext cx="5978624" cy="2131832"/>
          </a:xfrm>
          <a:prstGeom prst="rect">
            <a:avLst/>
          </a:prstGeom>
          <a:ln>
            <a:solidFill>
              <a:schemeClr val="tx1"/>
            </a:solidFill>
          </a:ln>
        </p:spPr>
      </p:pic>
      <p:pic>
        <p:nvPicPr>
          <p:cNvPr id="7" name="图片 6">
            <a:extLst>
              <a:ext uri="{FF2B5EF4-FFF2-40B4-BE49-F238E27FC236}">
                <a16:creationId xmlns:a16="http://schemas.microsoft.com/office/drawing/2014/main" id="{2C287286-665F-459C-AC3D-E4ABB8F339CF}"/>
              </a:ext>
            </a:extLst>
          </p:cNvPr>
          <p:cNvPicPr/>
          <p:nvPr/>
        </p:nvPicPr>
        <p:blipFill>
          <a:blip r:embed="rId3"/>
          <a:stretch>
            <a:fillRect/>
          </a:stretch>
        </p:blipFill>
        <p:spPr>
          <a:xfrm>
            <a:off x="5799336" y="4646239"/>
            <a:ext cx="5978624" cy="2131805"/>
          </a:xfrm>
          <a:prstGeom prst="rect">
            <a:avLst/>
          </a:prstGeom>
          <a:ln>
            <a:solidFill>
              <a:schemeClr val="tx1"/>
            </a:solidFill>
          </a:ln>
        </p:spPr>
      </p:pic>
    </p:spTree>
    <p:extLst>
      <p:ext uri="{BB962C8B-B14F-4D97-AF65-F5344CB8AC3E}">
        <p14:creationId xmlns:p14="http://schemas.microsoft.com/office/powerpoint/2010/main" val="38143944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箭头: 上弧形 7">
            <a:extLst>
              <a:ext uri="{FF2B5EF4-FFF2-40B4-BE49-F238E27FC236}">
                <a16:creationId xmlns:a16="http://schemas.microsoft.com/office/drawing/2014/main" id="{F27B1397-600D-46F3-80B9-C3BAA24C4E70}"/>
              </a:ext>
            </a:extLst>
          </p:cNvPr>
          <p:cNvSpPr/>
          <p:nvPr/>
        </p:nvSpPr>
        <p:spPr>
          <a:xfrm rot="3586505">
            <a:off x="6198999" y="3236175"/>
            <a:ext cx="1496974" cy="547777"/>
          </a:xfrm>
          <a:prstGeom prst="curvedDownArrow">
            <a:avLst>
              <a:gd name="adj1" fmla="val 14727"/>
              <a:gd name="adj2" fmla="val 50000"/>
              <a:gd name="adj3" fmla="val 44381"/>
            </a:avLst>
          </a:prstGeom>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a:t>
            </a:r>
            <a:r>
              <a:rPr lang="zh-CN" altLang="en-US" sz="2400" b="1">
                <a:solidFill>
                  <a:srgbClr val="0070C0"/>
                </a:solidFill>
                <a:effectLst>
                  <a:outerShdw blurRad="38100" dist="38100" dir="2700000" algn="tl">
                    <a:srgbClr val="000000">
                      <a:alpha val="43137"/>
                    </a:srgbClr>
                  </a:outerShdw>
                </a:effectLst>
              </a:rPr>
              <a:t>练习：网页中弹出信息框</a:t>
            </a:r>
            <a:endParaRPr lang="zh-CN" altLang="en-US" sz="2400" b="1" dirty="0">
              <a:solidFill>
                <a:srgbClr val="0070C0"/>
              </a:solidFill>
              <a:effectLst>
                <a:outerShdw blurRad="38100" dist="38100" dir="2700000" algn="tl">
                  <a:srgbClr val="000000">
                    <a:alpha val="43137"/>
                  </a:srgbClr>
                </a:outerShdw>
              </a:effectLst>
            </a:endParaRP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8.3.2</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D7485A5E-B2C2-48E2-90A5-AA2BF8E64F89}"/>
              </a:ext>
            </a:extLst>
          </p:cNvPr>
          <p:cNvSpPr txBox="1"/>
          <p:nvPr/>
        </p:nvSpPr>
        <p:spPr>
          <a:xfrm>
            <a:off x="985566" y="1197596"/>
            <a:ext cx="10271905" cy="792205"/>
          </a:xfrm>
          <a:prstGeom prst="rect">
            <a:avLst/>
          </a:prstGeom>
          <a:solidFill>
            <a:schemeClr val="bg1">
              <a:lumMod val="95000"/>
            </a:schemeClr>
          </a:solidFill>
        </p:spPr>
        <p:txBody>
          <a:bodyPr wrap="square">
            <a:spAutoFit/>
          </a:bodyPr>
          <a:lstStyle/>
          <a:p>
            <a:pPr>
              <a:lnSpc>
                <a:spcPct val="150000"/>
              </a:lnSpc>
            </a:pPr>
            <a:r>
              <a:rPr lang="zh-CN" altLang="zh-CN" sz="1600" dirty="0">
                <a:effectLst/>
                <a:ea typeface="微软雅黑" panose="020B0503020204020204" pitchFamily="34" charset="-122"/>
                <a:cs typeface="Times New Roman" panose="02020603050405020304" pitchFamily="18" charset="0"/>
              </a:rPr>
              <a:t>【弹出信息】行为是指触发某个动作后弹出一个含有预先设置了信息的对话框，该对话框只有文字信息和一个【确定】按钮，一般用来显示某些特性的文字信息</a:t>
            </a:r>
            <a:r>
              <a:rPr lang="zh-CN" altLang="en-US" sz="1600" dirty="0">
                <a:ea typeface="微软雅黑" panose="020B0503020204020204" pitchFamily="34" charset="-122"/>
                <a:cs typeface="Times New Roman" panose="02020603050405020304" pitchFamily="18" charset="0"/>
              </a:rPr>
              <a:t>。</a:t>
            </a:r>
            <a:endParaRPr lang="zh-CN" altLang="en-US" sz="1600" dirty="0"/>
          </a:p>
        </p:txBody>
      </p:sp>
      <p:pic>
        <p:nvPicPr>
          <p:cNvPr id="6" name="图片 5">
            <a:extLst>
              <a:ext uri="{FF2B5EF4-FFF2-40B4-BE49-F238E27FC236}">
                <a16:creationId xmlns:a16="http://schemas.microsoft.com/office/drawing/2014/main" id="{588E1591-8E97-40C7-A22D-F0B56B5FE4A1}"/>
              </a:ext>
            </a:extLst>
          </p:cNvPr>
          <p:cNvPicPr/>
          <p:nvPr/>
        </p:nvPicPr>
        <p:blipFill rotWithShape="1">
          <a:blip r:embed="rId2"/>
          <a:srcRect t="9604"/>
          <a:stretch/>
        </p:blipFill>
        <p:spPr bwMode="auto">
          <a:xfrm>
            <a:off x="985566" y="2192363"/>
            <a:ext cx="5417493" cy="2675837"/>
          </a:xfrm>
          <a:prstGeom prst="rect">
            <a:avLst/>
          </a:prstGeom>
          <a:noFill/>
          <a:ln w="12700"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pic>
        <p:nvPicPr>
          <p:cNvPr id="7" name="图片 6">
            <a:extLst>
              <a:ext uri="{FF2B5EF4-FFF2-40B4-BE49-F238E27FC236}">
                <a16:creationId xmlns:a16="http://schemas.microsoft.com/office/drawing/2014/main" id="{E792A135-675C-4F5C-B9F1-CBAB2A309C70}"/>
              </a:ext>
            </a:extLst>
          </p:cNvPr>
          <p:cNvPicPr/>
          <p:nvPr/>
        </p:nvPicPr>
        <p:blipFill rotWithShape="1">
          <a:blip r:embed="rId3"/>
          <a:srcRect t="14949"/>
          <a:stretch/>
        </p:blipFill>
        <p:spPr bwMode="auto">
          <a:xfrm>
            <a:off x="6584051" y="4100117"/>
            <a:ext cx="5130620" cy="2675316"/>
          </a:xfrm>
          <a:prstGeom prst="rect">
            <a:avLst/>
          </a:prstGeom>
          <a:ln w="12700"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4922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课堂练习：弹出广告页</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8.3.3</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8CAE884E-8ADD-4E12-9CE9-DFA2FCD3A947}"/>
              </a:ext>
            </a:extLst>
          </p:cNvPr>
          <p:cNvSpPr txBox="1"/>
          <p:nvPr/>
        </p:nvSpPr>
        <p:spPr>
          <a:xfrm>
            <a:off x="793630" y="1076976"/>
            <a:ext cx="10437962" cy="1160959"/>
          </a:xfrm>
          <a:prstGeom prst="rect">
            <a:avLst/>
          </a:prstGeom>
          <a:solidFill>
            <a:schemeClr val="bg1">
              <a:lumMod val="95000"/>
            </a:schemeClr>
          </a:solidFill>
        </p:spPr>
        <p:txBody>
          <a:bodyPr wrap="square">
            <a:spAutoFit/>
          </a:bodyPr>
          <a:lstStyle/>
          <a:p>
            <a:pPr algn="l">
              <a:lnSpc>
                <a:spcPct val="150000"/>
              </a:lnSpc>
            </a:pP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打开浏览器窗口】是常用一种行为，就是在打开一个浏览器窗口的同时，打开另一个浏览器窗口，并且可以设置新窗口的属性，特性和名称。我们上网时，常常遇到打开网页的同时，打开了一个广告的网页，这就是【打开浏览器窗口】的效果。</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6" name="图片 5">
            <a:extLst>
              <a:ext uri="{FF2B5EF4-FFF2-40B4-BE49-F238E27FC236}">
                <a16:creationId xmlns:a16="http://schemas.microsoft.com/office/drawing/2014/main" id="{3AD6C1FB-BA0F-4EF9-ACC9-751AC88795D4}"/>
              </a:ext>
            </a:extLst>
          </p:cNvPr>
          <p:cNvPicPr/>
          <p:nvPr/>
        </p:nvPicPr>
        <p:blipFill rotWithShape="1">
          <a:blip r:embed="rId2"/>
          <a:srcRect t="13492"/>
          <a:stretch/>
        </p:blipFill>
        <p:spPr bwMode="auto">
          <a:xfrm>
            <a:off x="793630" y="2358195"/>
            <a:ext cx="5400068" cy="2610619"/>
          </a:xfrm>
          <a:prstGeom prst="rect">
            <a:avLst/>
          </a:prstGeom>
          <a:ln w="12700"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pic>
        <p:nvPicPr>
          <p:cNvPr id="7" name="图片 6">
            <a:extLst>
              <a:ext uri="{FF2B5EF4-FFF2-40B4-BE49-F238E27FC236}">
                <a16:creationId xmlns:a16="http://schemas.microsoft.com/office/drawing/2014/main" id="{A4B24BBF-BEC8-4A15-B3EF-81336E9EF074}"/>
              </a:ext>
            </a:extLst>
          </p:cNvPr>
          <p:cNvPicPr/>
          <p:nvPr/>
        </p:nvPicPr>
        <p:blipFill rotWithShape="1">
          <a:blip r:embed="rId3"/>
          <a:srcRect b="41145"/>
          <a:stretch/>
        </p:blipFill>
        <p:spPr bwMode="auto">
          <a:xfrm>
            <a:off x="6491056" y="2328003"/>
            <a:ext cx="2024939" cy="1855808"/>
          </a:xfrm>
          <a:prstGeom prst="rect">
            <a:avLst/>
          </a:prstGeom>
          <a:ln w="12700"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pic>
        <p:nvPicPr>
          <p:cNvPr id="8" name="图片 7">
            <a:extLst>
              <a:ext uri="{FF2B5EF4-FFF2-40B4-BE49-F238E27FC236}">
                <a16:creationId xmlns:a16="http://schemas.microsoft.com/office/drawing/2014/main" id="{CEB70553-96CA-42DA-867F-4D55D8B4A1F0}"/>
              </a:ext>
            </a:extLst>
          </p:cNvPr>
          <p:cNvPicPr/>
          <p:nvPr/>
        </p:nvPicPr>
        <p:blipFill rotWithShape="1">
          <a:blip r:embed="rId4"/>
          <a:srcRect b="33651"/>
          <a:stretch/>
        </p:blipFill>
        <p:spPr bwMode="auto">
          <a:xfrm>
            <a:off x="6491056" y="4304071"/>
            <a:ext cx="4645646" cy="2113096"/>
          </a:xfrm>
          <a:prstGeom prst="rect">
            <a:avLst/>
          </a:prstGeom>
          <a:ln w="12700"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685527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课堂练习：使用拖动</a:t>
            </a:r>
            <a:r>
              <a:rPr lang="en-US" altLang="zh-CN" sz="2400" b="1" dirty="0">
                <a:solidFill>
                  <a:srgbClr val="0070C0"/>
                </a:solidFill>
                <a:effectLst>
                  <a:outerShdw blurRad="38100" dist="38100" dir="2700000" algn="tl">
                    <a:srgbClr val="000000">
                      <a:alpha val="43137"/>
                    </a:srgbClr>
                  </a:outerShdw>
                </a:effectLst>
              </a:rPr>
              <a:t>AP</a:t>
            </a:r>
            <a:r>
              <a:rPr lang="zh-CN" altLang="en-US" sz="2400" b="1" dirty="0">
                <a:solidFill>
                  <a:srgbClr val="0070C0"/>
                </a:solidFill>
                <a:effectLst>
                  <a:outerShdw blurRad="38100" dist="38100" dir="2700000" algn="tl">
                    <a:srgbClr val="000000">
                      <a:alpha val="43137"/>
                    </a:srgbClr>
                  </a:outerShdw>
                </a:effectLst>
              </a:rPr>
              <a:t>元素制作拼图游戏</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8.3.4</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89E7DD77-FE2B-475E-BAE7-4D9A147E1AE0}"/>
              </a:ext>
            </a:extLst>
          </p:cNvPr>
          <p:cNvSpPr txBox="1"/>
          <p:nvPr/>
        </p:nvSpPr>
        <p:spPr>
          <a:xfrm>
            <a:off x="856171" y="1120676"/>
            <a:ext cx="10349541" cy="1526187"/>
          </a:xfrm>
          <a:prstGeom prst="rect">
            <a:avLst/>
          </a:prstGeom>
          <a:solidFill>
            <a:schemeClr val="bg1">
              <a:lumMod val="95000"/>
            </a:schemeClr>
          </a:solidFill>
        </p:spPr>
        <p:txBody>
          <a:bodyPr wrap="square">
            <a:spAutoFit/>
          </a:bodyPr>
          <a:lstStyle/>
          <a:p>
            <a:pPr algn="l">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【拖动</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AP</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元素】就是在网页中拖动</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AP</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元素，并可以设置拖动范围的行为。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Dream -weaver </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将带有绝对位置的所有 </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&lt;div&gt;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标签视为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 AP </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元素。创建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AP</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元素的方式，单击【插入】工具栏</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【布局】</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【绘制</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AP </a:t>
            </a:r>
            <a:r>
              <a:rPr lang="en-US" altLang="zh-CN" sz="1600" kern="100" dirty="0" err="1">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AP </a:t>
            </a:r>
            <a:r>
              <a:rPr lang="en-US" altLang="zh-CN" sz="1600" kern="100" dirty="0" err="1">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元素在网页中是可以任意拖动的，在网页的上层，不影响网页中原有的排版，一个网页中可以插入多</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AP </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个</a:t>
            </a:r>
            <a:r>
              <a:rPr lang="en-US" altLang="zh-CN" sz="1600" kern="100" dirty="0" err="1">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元素，在</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AP </a:t>
            </a:r>
            <a:r>
              <a:rPr lang="en-US" altLang="zh-CN" sz="1600" kern="100" dirty="0" err="1">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元素内，可以插入网页元素，如图像、文字等放置到</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 HTML </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文档正文中的元素。</a:t>
            </a:r>
            <a:endParaRPr lang="zh-CN" altLang="zh-CN" sz="105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6" name="图片 5">
            <a:extLst>
              <a:ext uri="{FF2B5EF4-FFF2-40B4-BE49-F238E27FC236}">
                <a16:creationId xmlns:a16="http://schemas.microsoft.com/office/drawing/2014/main" id="{61E53DBF-3BFA-40F9-9EE2-359BC56C90AB}"/>
              </a:ext>
            </a:extLst>
          </p:cNvPr>
          <p:cNvPicPr/>
          <p:nvPr/>
        </p:nvPicPr>
        <p:blipFill>
          <a:blip r:embed="rId2"/>
          <a:stretch>
            <a:fillRect/>
          </a:stretch>
        </p:blipFill>
        <p:spPr>
          <a:xfrm>
            <a:off x="856171" y="2833605"/>
            <a:ext cx="4397316" cy="2729344"/>
          </a:xfrm>
          <a:prstGeom prst="rect">
            <a:avLst/>
          </a:prstGeom>
          <a:ln w="12700">
            <a:solidFill>
              <a:schemeClr val="tx1"/>
            </a:solidFill>
          </a:ln>
        </p:spPr>
      </p:pic>
      <p:pic>
        <p:nvPicPr>
          <p:cNvPr id="7" name="图片 6">
            <a:extLst>
              <a:ext uri="{FF2B5EF4-FFF2-40B4-BE49-F238E27FC236}">
                <a16:creationId xmlns:a16="http://schemas.microsoft.com/office/drawing/2014/main" id="{A37D9A83-3C92-4AF1-A600-EE52E81841E6}"/>
              </a:ext>
            </a:extLst>
          </p:cNvPr>
          <p:cNvPicPr/>
          <p:nvPr/>
        </p:nvPicPr>
        <p:blipFill>
          <a:blip r:embed="rId3"/>
          <a:stretch>
            <a:fillRect/>
          </a:stretch>
        </p:blipFill>
        <p:spPr>
          <a:xfrm>
            <a:off x="5421528" y="2833605"/>
            <a:ext cx="5075555" cy="761365"/>
          </a:xfrm>
          <a:prstGeom prst="rect">
            <a:avLst/>
          </a:prstGeom>
          <a:ln w="12700">
            <a:solidFill>
              <a:schemeClr val="tx1"/>
            </a:solidFill>
          </a:ln>
        </p:spPr>
      </p:pic>
      <p:pic>
        <p:nvPicPr>
          <p:cNvPr id="8" name="图片 7">
            <a:extLst>
              <a:ext uri="{FF2B5EF4-FFF2-40B4-BE49-F238E27FC236}">
                <a16:creationId xmlns:a16="http://schemas.microsoft.com/office/drawing/2014/main" id="{E9EAF48F-6A3C-437E-9BC0-64F67AB55B73}"/>
              </a:ext>
            </a:extLst>
          </p:cNvPr>
          <p:cNvPicPr/>
          <p:nvPr/>
        </p:nvPicPr>
        <p:blipFill rotWithShape="1">
          <a:blip r:embed="rId4"/>
          <a:srcRect b="21987"/>
          <a:stretch/>
        </p:blipFill>
        <p:spPr bwMode="auto">
          <a:xfrm>
            <a:off x="5421528" y="3781712"/>
            <a:ext cx="5178351" cy="1781237"/>
          </a:xfrm>
          <a:prstGeom prst="rect">
            <a:avLst/>
          </a:prstGeom>
          <a:ln w="12700"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337255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课堂练习：制作电子图册</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8.3.5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71691293-8B41-41F4-A5D0-51B9C4F879B9}"/>
              </a:ext>
            </a:extLst>
          </p:cNvPr>
          <p:cNvSpPr txBox="1"/>
          <p:nvPr/>
        </p:nvSpPr>
        <p:spPr>
          <a:xfrm>
            <a:off x="293299" y="1172563"/>
            <a:ext cx="10886535" cy="792205"/>
          </a:xfrm>
          <a:prstGeom prst="rect">
            <a:avLst/>
          </a:prstGeom>
          <a:solidFill>
            <a:schemeClr val="bg1">
              <a:lumMod val="95000"/>
            </a:schemeClr>
          </a:solidFill>
        </p:spPr>
        <p:txBody>
          <a:bodyPr wrap="square">
            <a:spAutoFit/>
          </a:bodyPr>
          <a:lstStyle/>
          <a:p>
            <a:pPr marL="285750" indent="-285750" algn="just">
              <a:lnSpc>
                <a:spcPct val="150000"/>
              </a:lnSpc>
              <a:buFont typeface="Arial" panose="020B0604020202020204" pitchFamily="34" charset="0"/>
              <a:buChar char="•"/>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【显示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隐藏元素】的行为是可将网页中的一个或多个</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AP</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元素显示和隐藏。</a:t>
            </a:r>
          </a:p>
          <a:p>
            <a:pPr marL="285750" indent="-285750">
              <a:lnSpc>
                <a:spcPct val="150000"/>
              </a:lnSpc>
              <a:buFont typeface="Arial" panose="020B0604020202020204" pitchFamily="34" charset="0"/>
              <a:buChar char="•"/>
            </a:pP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使用【显示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隐藏元素】的方式制作单击小图显示大图的电子图册</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
        <p:nvSpPr>
          <p:cNvPr id="8" name="矩形: 对角圆角 7">
            <a:extLst>
              <a:ext uri="{FF2B5EF4-FFF2-40B4-BE49-F238E27FC236}">
                <a16:creationId xmlns:a16="http://schemas.microsoft.com/office/drawing/2014/main" id="{A166ACCF-C605-4393-A2D8-07F16A40FE39}"/>
              </a:ext>
            </a:extLst>
          </p:cNvPr>
          <p:cNvSpPr/>
          <p:nvPr/>
        </p:nvSpPr>
        <p:spPr>
          <a:xfrm>
            <a:off x="293299" y="2165230"/>
            <a:ext cx="836762" cy="301925"/>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 name="矩形: 圆角 10">
            <a:extLst>
              <a:ext uri="{FF2B5EF4-FFF2-40B4-BE49-F238E27FC236}">
                <a16:creationId xmlns:a16="http://schemas.microsoft.com/office/drawing/2014/main" id="{D8AA3E62-1063-4859-8849-3C99F1FE499D}"/>
              </a:ext>
            </a:extLst>
          </p:cNvPr>
          <p:cNvSpPr/>
          <p:nvPr/>
        </p:nvSpPr>
        <p:spPr>
          <a:xfrm>
            <a:off x="1362974" y="2154584"/>
            <a:ext cx="9626342" cy="579328"/>
          </a:xfrm>
          <a:prstGeom prst="roundRect">
            <a:avLst/>
          </a:prstGeom>
          <a:noFill/>
          <a:ln>
            <a:solidFill>
              <a:srgbClr val="BCD3FC"/>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在站点中新建一个网页，名称为</a:t>
            </a:r>
            <a:r>
              <a:rPr lang="en-US" altLang="zh-CN"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5.html</a:t>
            </a:r>
            <a:r>
              <a:rPr lang="zh-CN" altLang="zh-CN"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，将素材中的图像复制到站点中，保存网页。</a:t>
            </a:r>
            <a:endParaRPr lang="zh-CN" altLang="en-US" sz="1800" dirty="0">
              <a:solidFill>
                <a:schemeClr val="tx1"/>
              </a:solidFill>
              <a:latin typeface="微软雅黑" panose="020B0503020204020204" pitchFamily="34" charset="-122"/>
              <a:ea typeface="微软雅黑" panose="020B0503020204020204" pitchFamily="34" charset="-122"/>
            </a:endParaRPr>
          </a:p>
        </p:txBody>
      </p:sp>
      <p:sp>
        <p:nvSpPr>
          <p:cNvPr id="12" name="矩形: 对角圆角 11">
            <a:extLst>
              <a:ext uri="{FF2B5EF4-FFF2-40B4-BE49-F238E27FC236}">
                <a16:creationId xmlns:a16="http://schemas.microsoft.com/office/drawing/2014/main" id="{483BDA40-2A2A-46E9-9F13-8E72D9532DC5}"/>
              </a:ext>
            </a:extLst>
          </p:cNvPr>
          <p:cNvSpPr/>
          <p:nvPr/>
        </p:nvSpPr>
        <p:spPr>
          <a:xfrm>
            <a:off x="293299" y="2945020"/>
            <a:ext cx="836762" cy="301925"/>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矩形: 圆角 12">
            <a:extLst>
              <a:ext uri="{FF2B5EF4-FFF2-40B4-BE49-F238E27FC236}">
                <a16:creationId xmlns:a16="http://schemas.microsoft.com/office/drawing/2014/main" id="{63152306-62B0-4E9C-AD10-20AF9D3F0561}"/>
              </a:ext>
            </a:extLst>
          </p:cNvPr>
          <p:cNvSpPr/>
          <p:nvPr/>
        </p:nvSpPr>
        <p:spPr>
          <a:xfrm>
            <a:off x="1362974" y="2934373"/>
            <a:ext cx="9626342" cy="740479"/>
          </a:xfrm>
          <a:prstGeom prst="roundRect">
            <a:avLst/>
          </a:prstGeom>
          <a:noFill/>
          <a:ln>
            <a:solidFill>
              <a:srgbClr val="BCD3FC"/>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在网页中插入一个</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行</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列的表格，表格宽度为</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800</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像素，设置边框粗细和单元格边距的值为</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，单元格间距的值为</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，表格对齐属性设置为“居中对齐”</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EF30702B-32EC-4590-ACC4-EAC8E57951DD}"/>
              </a:ext>
            </a:extLst>
          </p:cNvPr>
          <p:cNvPicPr/>
          <p:nvPr/>
        </p:nvPicPr>
        <p:blipFill rotWithShape="1">
          <a:blip r:embed="rId2"/>
          <a:srcRect b="54135"/>
          <a:stretch/>
        </p:blipFill>
        <p:spPr bwMode="auto">
          <a:xfrm>
            <a:off x="1362974" y="4002684"/>
            <a:ext cx="3246755" cy="1635125"/>
          </a:xfrm>
          <a:prstGeom prst="rect">
            <a:avLst/>
          </a:prstGeom>
          <a:ln w="12700">
            <a:solidFill>
              <a:schemeClr val="tx1"/>
            </a:solidFill>
          </a:ln>
          <a:extLst>
            <a:ext uri="{53640926-AAD7-44D8-BBD7-CCE9431645EC}">
              <a14:shadowObscured xmlns:a14="http://schemas.microsoft.com/office/drawing/2010/main"/>
            </a:ext>
          </a:extLst>
        </p:spPr>
      </p:pic>
      <p:pic>
        <p:nvPicPr>
          <p:cNvPr id="15" name="图片 14">
            <a:extLst>
              <a:ext uri="{FF2B5EF4-FFF2-40B4-BE49-F238E27FC236}">
                <a16:creationId xmlns:a16="http://schemas.microsoft.com/office/drawing/2014/main" id="{CCF77389-51DF-4303-868C-586E819863DB}"/>
              </a:ext>
            </a:extLst>
          </p:cNvPr>
          <p:cNvPicPr/>
          <p:nvPr/>
        </p:nvPicPr>
        <p:blipFill rotWithShape="1">
          <a:blip r:embed="rId3"/>
          <a:srcRect l="19234" r="17468"/>
          <a:stretch/>
        </p:blipFill>
        <p:spPr bwMode="auto">
          <a:xfrm>
            <a:off x="5199173" y="4237843"/>
            <a:ext cx="4982210" cy="1025525"/>
          </a:xfrm>
          <a:prstGeom prst="rect">
            <a:avLst/>
          </a:prstGeom>
          <a:ln w="12700">
            <a:solidFill>
              <a:schemeClr val="tx1"/>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685605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课堂练习：制作电子图册</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8.3.5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 name="矩形: 对角圆角 7">
            <a:extLst>
              <a:ext uri="{FF2B5EF4-FFF2-40B4-BE49-F238E27FC236}">
                <a16:creationId xmlns:a16="http://schemas.microsoft.com/office/drawing/2014/main" id="{A166ACCF-C605-4393-A2D8-07F16A40FE39}"/>
              </a:ext>
            </a:extLst>
          </p:cNvPr>
          <p:cNvSpPr/>
          <p:nvPr/>
        </p:nvSpPr>
        <p:spPr>
          <a:xfrm>
            <a:off x="293299" y="1328468"/>
            <a:ext cx="836762" cy="301925"/>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 name="矩形: 圆角 10">
            <a:extLst>
              <a:ext uri="{FF2B5EF4-FFF2-40B4-BE49-F238E27FC236}">
                <a16:creationId xmlns:a16="http://schemas.microsoft.com/office/drawing/2014/main" id="{D8AA3E62-1063-4859-8849-3C99F1FE499D}"/>
              </a:ext>
            </a:extLst>
          </p:cNvPr>
          <p:cNvSpPr/>
          <p:nvPr/>
        </p:nvSpPr>
        <p:spPr>
          <a:xfrm>
            <a:off x="1362974" y="1317821"/>
            <a:ext cx="9626342" cy="779789"/>
          </a:xfrm>
          <a:prstGeom prst="roundRect">
            <a:avLst/>
          </a:prstGeom>
          <a:noFill/>
          <a:ln>
            <a:solidFill>
              <a:srgbClr val="BCD3FC"/>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在网页的头部标签内插入</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样式，设置</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&lt;table&gt;</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的背景颜色为</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#666</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&lt;td&gt;</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单元格的背景颜色为</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#fff</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代码如下所示，表格显示边框效果</a:t>
            </a:r>
            <a:r>
              <a:rPr lang="zh-CN" altLang="en-US"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2" name="矩形: 对角圆角 11">
            <a:extLst>
              <a:ext uri="{FF2B5EF4-FFF2-40B4-BE49-F238E27FC236}">
                <a16:creationId xmlns:a16="http://schemas.microsoft.com/office/drawing/2014/main" id="{483BDA40-2A2A-46E9-9F13-8E72D9532DC5}"/>
              </a:ext>
            </a:extLst>
          </p:cNvPr>
          <p:cNvSpPr/>
          <p:nvPr/>
        </p:nvSpPr>
        <p:spPr>
          <a:xfrm>
            <a:off x="293299" y="3894621"/>
            <a:ext cx="836762" cy="301925"/>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矩形: 圆角 12">
            <a:extLst>
              <a:ext uri="{FF2B5EF4-FFF2-40B4-BE49-F238E27FC236}">
                <a16:creationId xmlns:a16="http://schemas.microsoft.com/office/drawing/2014/main" id="{63152306-62B0-4E9C-AD10-20AF9D3F0561}"/>
              </a:ext>
            </a:extLst>
          </p:cNvPr>
          <p:cNvSpPr/>
          <p:nvPr/>
        </p:nvSpPr>
        <p:spPr>
          <a:xfrm>
            <a:off x="1362974" y="3883974"/>
            <a:ext cx="9626342" cy="876417"/>
          </a:xfrm>
          <a:prstGeom prst="roundRect">
            <a:avLst/>
          </a:prstGeom>
          <a:noFill/>
          <a:ln>
            <a:solidFill>
              <a:srgbClr val="BCD3FC"/>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在第一行的第一个单元中插入图像</a:t>
            </a:r>
            <a:r>
              <a:rPr lang="zh-CN" altLang="en-US"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1_small.jpg</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，第二个单格中插入图像</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2_small.jpg</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，第三个单元格中插入图像</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3_small.jpg</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，最后一个单元格中插入图像</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4_small.jpg</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6" name="文本框 2">
            <a:extLst>
              <a:ext uri="{FF2B5EF4-FFF2-40B4-BE49-F238E27FC236}">
                <a16:creationId xmlns:a16="http://schemas.microsoft.com/office/drawing/2014/main" id="{FAD32B0D-D5D0-4FA9-B76C-044FC1C4BBD2}"/>
              </a:ext>
            </a:extLst>
          </p:cNvPr>
          <p:cNvSpPr txBox="1">
            <a:spLocks noChangeArrowheads="1"/>
          </p:cNvSpPr>
          <p:nvPr/>
        </p:nvSpPr>
        <p:spPr bwMode="auto">
          <a:xfrm>
            <a:off x="1297911" y="2251680"/>
            <a:ext cx="3110188" cy="1444691"/>
          </a:xfrm>
          <a:prstGeom prst="rect">
            <a:avLst/>
          </a:prstGeom>
          <a:solidFill>
            <a:schemeClr val="bg1">
              <a:lumMod val="95000"/>
            </a:schemeClr>
          </a:solidFill>
          <a:ln w="9525">
            <a:noFill/>
            <a:miter lim="800000"/>
            <a:headEnd/>
            <a:tailEnd/>
          </a:ln>
        </p:spPr>
        <p:txBody>
          <a:bodyPr rot="0" vert="horz" wrap="square" lIns="91440" tIns="45720" rIns="91440" bIns="45720" anchor="t" anchorCtr="0">
            <a:spAutoFit/>
          </a:bodyPr>
          <a:lstStyle/>
          <a:p>
            <a:pPr algn="just">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&lt;style type="text/</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css</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table {background-color:#666;} </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td {background-color:#FFF}</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img</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{border:0}</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&lt;/style&gt;</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7" name="图片 16">
            <a:extLst>
              <a:ext uri="{FF2B5EF4-FFF2-40B4-BE49-F238E27FC236}">
                <a16:creationId xmlns:a16="http://schemas.microsoft.com/office/drawing/2014/main" id="{AD8ADC38-DD56-4F44-B4C8-4B09832E2180}"/>
              </a:ext>
            </a:extLst>
          </p:cNvPr>
          <p:cNvPicPr/>
          <p:nvPr/>
        </p:nvPicPr>
        <p:blipFill rotWithShape="1">
          <a:blip r:embed="rId2"/>
          <a:srcRect t="1" b="25783"/>
          <a:stretch/>
        </p:blipFill>
        <p:spPr bwMode="auto">
          <a:xfrm>
            <a:off x="4716396" y="2796482"/>
            <a:ext cx="5278120" cy="388620"/>
          </a:xfrm>
          <a:prstGeom prst="rect">
            <a:avLst/>
          </a:prstGeom>
          <a:ln>
            <a:solidFill>
              <a:schemeClr val="tx1"/>
            </a:solidFill>
          </a:ln>
          <a:extLst>
            <a:ext uri="{53640926-AAD7-44D8-BBD7-CCE9431645EC}">
              <a14:shadowObscured xmlns:a14="http://schemas.microsoft.com/office/drawing/2010/main"/>
            </a:ext>
          </a:extLst>
        </p:spPr>
      </p:pic>
      <p:pic>
        <p:nvPicPr>
          <p:cNvPr id="18" name="图片 17">
            <a:extLst>
              <a:ext uri="{FF2B5EF4-FFF2-40B4-BE49-F238E27FC236}">
                <a16:creationId xmlns:a16="http://schemas.microsoft.com/office/drawing/2014/main" id="{E6117BF6-6AB0-44D3-9545-F3AD916534EA}"/>
              </a:ext>
            </a:extLst>
          </p:cNvPr>
          <p:cNvPicPr/>
          <p:nvPr/>
        </p:nvPicPr>
        <p:blipFill rotWithShape="1">
          <a:blip r:embed="rId3"/>
          <a:srcRect b="15612"/>
          <a:stretch/>
        </p:blipFill>
        <p:spPr bwMode="auto">
          <a:xfrm>
            <a:off x="1703353" y="5076796"/>
            <a:ext cx="7568623" cy="1092679"/>
          </a:xfrm>
          <a:prstGeom prst="rect">
            <a:avLst/>
          </a:prstGeom>
          <a:ln w="12700"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8554350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课堂练习：制作电子图册</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8.3.5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 name="矩形: 对角圆角 7">
            <a:extLst>
              <a:ext uri="{FF2B5EF4-FFF2-40B4-BE49-F238E27FC236}">
                <a16:creationId xmlns:a16="http://schemas.microsoft.com/office/drawing/2014/main" id="{A166ACCF-C605-4393-A2D8-07F16A40FE39}"/>
              </a:ext>
            </a:extLst>
          </p:cNvPr>
          <p:cNvSpPr/>
          <p:nvPr/>
        </p:nvSpPr>
        <p:spPr>
          <a:xfrm>
            <a:off x="293299" y="1328468"/>
            <a:ext cx="836762" cy="301925"/>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 name="矩形: 圆角 10">
            <a:extLst>
              <a:ext uri="{FF2B5EF4-FFF2-40B4-BE49-F238E27FC236}">
                <a16:creationId xmlns:a16="http://schemas.microsoft.com/office/drawing/2014/main" id="{D8AA3E62-1063-4859-8849-3C99F1FE499D}"/>
              </a:ext>
            </a:extLst>
          </p:cNvPr>
          <p:cNvSpPr/>
          <p:nvPr/>
        </p:nvSpPr>
        <p:spPr>
          <a:xfrm>
            <a:off x="1362974" y="1317821"/>
            <a:ext cx="9626342" cy="779789"/>
          </a:xfrm>
          <a:prstGeom prst="roundRect">
            <a:avLst/>
          </a:prstGeom>
          <a:noFill/>
          <a:ln>
            <a:solidFill>
              <a:srgbClr val="BCD3FC"/>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单击第二行的第一个单元格并拖拽到第四个单元格，将四个单个合并，单击合并后的单元格，在单元格的属性面板中设置【水平】的值为“左对齐”，【垂直】的值为“顶端”，【高】的值为</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450</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2" name="矩形: 对角圆角 11">
            <a:extLst>
              <a:ext uri="{FF2B5EF4-FFF2-40B4-BE49-F238E27FC236}">
                <a16:creationId xmlns:a16="http://schemas.microsoft.com/office/drawing/2014/main" id="{483BDA40-2A2A-46E9-9F13-8E72D9532DC5}"/>
              </a:ext>
            </a:extLst>
          </p:cNvPr>
          <p:cNvSpPr/>
          <p:nvPr/>
        </p:nvSpPr>
        <p:spPr>
          <a:xfrm>
            <a:off x="293299" y="4267577"/>
            <a:ext cx="836762" cy="301925"/>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矩形: 圆角 12">
            <a:extLst>
              <a:ext uri="{FF2B5EF4-FFF2-40B4-BE49-F238E27FC236}">
                <a16:creationId xmlns:a16="http://schemas.microsoft.com/office/drawing/2014/main" id="{63152306-62B0-4E9C-AD10-20AF9D3F0561}"/>
              </a:ext>
            </a:extLst>
          </p:cNvPr>
          <p:cNvSpPr/>
          <p:nvPr/>
        </p:nvSpPr>
        <p:spPr>
          <a:xfrm>
            <a:off x="1282829" y="4241682"/>
            <a:ext cx="9626342" cy="1300502"/>
          </a:xfrm>
          <a:prstGeom prst="roundRect">
            <a:avLst/>
          </a:prstGeom>
          <a:noFill/>
          <a:ln>
            <a:solidFill>
              <a:srgbClr val="BCD3FC"/>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在网页中绘制四个</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AP </a:t>
            </a:r>
            <a:r>
              <a:rPr lang="en-US" altLang="zh-CN" sz="16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元素，宽的值均为</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804px</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，高的值均为</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450px</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，在第一个</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AP </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元素中插入图像文件</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1_big.jpg</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，第二个</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AP</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元素中插入图像</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2_big.jpg</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，将图像</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3_big.jpg</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4_big.jpg</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分别插入在第</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个和第四个</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AP</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元素中，并将这四个</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AP</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元素的显示效果设置为隐藏。</a:t>
            </a:r>
            <a:endParaRPr lang="zh-CN" altLang="en-US" sz="1600" dirty="0">
              <a:solidFill>
                <a:schemeClr val="tx1"/>
              </a:solidFill>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E86066C6-ED54-4D80-8C50-5239E85DA140}"/>
              </a:ext>
            </a:extLst>
          </p:cNvPr>
          <p:cNvPicPr/>
          <p:nvPr/>
        </p:nvPicPr>
        <p:blipFill>
          <a:blip r:embed="rId2"/>
          <a:stretch>
            <a:fillRect/>
          </a:stretch>
        </p:blipFill>
        <p:spPr>
          <a:xfrm>
            <a:off x="1362974" y="2464941"/>
            <a:ext cx="6609927" cy="1057652"/>
          </a:xfrm>
          <a:prstGeom prst="rect">
            <a:avLst/>
          </a:prstGeom>
          <a:ln w="12700">
            <a:solidFill>
              <a:schemeClr val="tx1"/>
            </a:solidFill>
          </a:ln>
        </p:spPr>
      </p:pic>
    </p:spTree>
    <p:extLst>
      <p:ext uri="{BB962C8B-B14F-4D97-AF65-F5344CB8AC3E}">
        <p14:creationId xmlns:p14="http://schemas.microsoft.com/office/powerpoint/2010/main" val="41442070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课堂练习：制作电子图册</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8.3.5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 name="矩形: 对角圆角 7">
            <a:extLst>
              <a:ext uri="{FF2B5EF4-FFF2-40B4-BE49-F238E27FC236}">
                <a16:creationId xmlns:a16="http://schemas.microsoft.com/office/drawing/2014/main" id="{A166ACCF-C605-4393-A2D8-07F16A40FE39}"/>
              </a:ext>
            </a:extLst>
          </p:cNvPr>
          <p:cNvSpPr/>
          <p:nvPr/>
        </p:nvSpPr>
        <p:spPr>
          <a:xfrm>
            <a:off x="293299" y="1328468"/>
            <a:ext cx="836762" cy="301925"/>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 name="矩形: 圆角 10">
            <a:extLst>
              <a:ext uri="{FF2B5EF4-FFF2-40B4-BE49-F238E27FC236}">
                <a16:creationId xmlns:a16="http://schemas.microsoft.com/office/drawing/2014/main" id="{D8AA3E62-1063-4859-8849-3C99F1FE499D}"/>
              </a:ext>
            </a:extLst>
          </p:cNvPr>
          <p:cNvSpPr/>
          <p:nvPr/>
        </p:nvSpPr>
        <p:spPr>
          <a:xfrm>
            <a:off x="1362974" y="1240498"/>
            <a:ext cx="9626342" cy="779789"/>
          </a:xfrm>
          <a:prstGeom prst="roundRect">
            <a:avLst/>
          </a:prstGeom>
          <a:noFill/>
          <a:ln>
            <a:solidFill>
              <a:srgbClr val="BCD3FC"/>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单击菜单栏的【编辑】</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【首选参数】打开【首选参数】面板，在【分类】中选择【不可见元素】，勾选【</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AP</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元素的锚点】前的复选框，可在</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中看到</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AP</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元素的锚记。</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2" name="矩形: 对角圆角 11">
            <a:extLst>
              <a:ext uri="{FF2B5EF4-FFF2-40B4-BE49-F238E27FC236}">
                <a16:creationId xmlns:a16="http://schemas.microsoft.com/office/drawing/2014/main" id="{483BDA40-2A2A-46E9-9F13-8E72D9532DC5}"/>
              </a:ext>
            </a:extLst>
          </p:cNvPr>
          <p:cNvSpPr/>
          <p:nvPr/>
        </p:nvSpPr>
        <p:spPr>
          <a:xfrm>
            <a:off x="293299" y="4267577"/>
            <a:ext cx="836762" cy="301925"/>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矩形: 圆角 12">
            <a:extLst>
              <a:ext uri="{FF2B5EF4-FFF2-40B4-BE49-F238E27FC236}">
                <a16:creationId xmlns:a16="http://schemas.microsoft.com/office/drawing/2014/main" id="{63152306-62B0-4E9C-AD10-20AF9D3F0561}"/>
              </a:ext>
            </a:extLst>
          </p:cNvPr>
          <p:cNvSpPr/>
          <p:nvPr/>
        </p:nvSpPr>
        <p:spPr>
          <a:xfrm>
            <a:off x="1282829" y="4241682"/>
            <a:ext cx="9626342" cy="891035"/>
          </a:xfrm>
          <a:prstGeom prst="roundRect">
            <a:avLst/>
          </a:prstGeom>
          <a:noFill/>
          <a:ln>
            <a:solidFill>
              <a:srgbClr val="BCD3FC"/>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AP</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元素的属性，去掉【左】和【上】的值，为空值，不输任何值，四个</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AP</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元素的设置相同，将</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AP</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元素的名称是</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apDiv1</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的【可见性】值修改为“</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visible</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”，其他三个</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AP</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元素保持不可见。</a:t>
            </a:r>
            <a:endParaRPr lang="zh-CN" altLang="en-US" sz="1600" dirty="0">
              <a:solidFill>
                <a:schemeClr val="tx1"/>
              </a:solidFill>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a16="http://schemas.microsoft.com/office/drawing/2014/main" id="{52EC59FC-E6A2-4617-BDF0-7171A2A146D3}"/>
              </a:ext>
            </a:extLst>
          </p:cNvPr>
          <p:cNvPicPr/>
          <p:nvPr/>
        </p:nvPicPr>
        <p:blipFill>
          <a:blip r:embed="rId2"/>
          <a:stretch>
            <a:fillRect/>
          </a:stretch>
        </p:blipFill>
        <p:spPr>
          <a:xfrm>
            <a:off x="1458259" y="2183809"/>
            <a:ext cx="5307330" cy="1778000"/>
          </a:xfrm>
          <a:prstGeom prst="rect">
            <a:avLst/>
          </a:prstGeom>
          <a:ln w="12700">
            <a:solidFill>
              <a:schemeClr val="tx1"/>
            </a:solidFill>
          </a:ln>
        </p:spPr>
      </p:pic>
      <p:pic>
        <p:nvPicPr>
          <p:cNvPr id="16" name="图片 15">
            <a:extLst>
              <a:ext uri="{FF2B5EF4-FFF2-40B4-BE49-F238E27FC236}">
                <a16:creationId xmlns:a16="http://schemas.microsoft.com/office/drawing/2014/main" id="{ED04B0D8-9989-45F5-95A5-E9121D94EE79}"/>
              </a:ext>
            </a:extLst>
          </p:cNvPr>
          <p:cNvPicPr/>
          <p:nvPr/>
        </p:nvPicPr>
        <p:blipFill>
          <a:blip r:embed="rId3"/>
          <a:stretch>
            <a:fillRect/>
          </a:stretch>
        </p:blipFill>
        <p:spPr>
          <a:xfrm>
            <a:off x="1362973" y="5384106"/>
            <a:ext cx="7051055" cy="799097"/>
          </a:xfrm>
          <a:prstGeom prst="rect">
            <a:avLst/>
          </a:prstGeom>
          <a:ln w="12700">
            <a:solidFill>
              <a:schemeClr val="tx1"/>
            </a:solidFill>
          </a:ln>
        </p:spPr>
      </p:pic>
    </p:spTree>
    <p:extLst>
      <p:ext uri="{BB962C8B-B14F-4D97-AF65-F5344CB8AC3E}">
        <p14:creationId xmlns:p14="http://schemas.microsoft.com/office/powerpoint/2010/main" val="2744883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E80460FA-74FB-4A31-BBBD-712EE20E16FE}"/>
              </a:ext>
            </a:extLst>
          </p:cNvPr>
          <p:cNvSpPr>
            <a:spLocks noGrp="1"/>
          </p:cNvSpPr>
          <p:nvPr>
            <p:ph idx="1"/>
          </p:nvPr>
        </p:nvSpPr>
        <p:spPr>
          <a:xfrm>
            <a:off x="838200" y="1061884"/>
            <a:ext cx="3476348" cy="4681968"/>
          </a:xfrm>
        </p:spPr>
        <p:txBody>
          <a:bodyPr/>
          <a:lstStyle/>
          <a:p>
            <a:pPr marL="0" indent="0" algn="dist">
              <a:lnSpc>
                <a:spcPct val="150000"/>
              </a:lnSpc>
              <a:buNone/>
            </a:pPr>
            <a:r>
              <a:rPr lang="zh-CN" altLang="zh-CN" sz="1800" dirty="0">
                <a:effectLst/>
                <a:cs typeface="Times New Roman" panose="02020603050405020304" pitchFamily="18" charset="0"/>
              </a:rPr>
              <a:t>将</a:t>
            </a:r>
            <a:r>
              <a:rPr lang="en-US" altLang="zh-CN" sz="1800" dirty="0">
                <a:effectLst/>
                <a:cs typeface="Times New Roman" panose="02020603050405020304" pitchFamily="18" charset="0"/>
              </a:rPr>
              <a:t>JavaScript</a:t>
            </a:r>
            <a:r>
              <a:rPr lang="zh-CN" altLang="zh-CN" sz="1800" dirty="0">
                <a:effectLst/>
                <a:cs typeface="Times New Roman" panose="02020603050405020304" pitchFamily="18" charset="0"/>
              </a:rPr>
              <a:t>的脚本嵌入到</a:t>
            </a:r>
            <a:r>
              <a:rPr lang="en-US" altLang="zh-CN" sz="1800" dirty="0">
                <a:effectLst/>
                <a:cs typeface="Times New Roman" panose="02020603050405020304" pitchFamily="18" charset="0"/>
              </a:rPr>
              <a:t>HTML</a:t>
            </a:r>
            <a:r>
              <a:rPr lang="zh-CN" altLang="zh-CN" sz="1800" dirty="0">
                <a:effectLst/>
                <a:cs typeface="Times New Roman" panose="02020603050405020304" pitchFamily="18" charset="0"/>
              </a:rPr>
              <a:t>代码中，对网页元素进行控制，使网页与用户之间实现动态的交互，这是目前流行的网页效果。本章的学习，是通过对</a:t>
            </a:r>
            <a:r>
              <a:rPr lang="en-US" altLang="zh-CN" sz="1800" dirty="0">
                <a:effectLst/>
                <a:cs typeface="Times New Roman" panose="02020603050405020304" pitchFamily="18" charset="0"/>
              </a:rPr>
              <a:t>JavaScript</a:t>
            </a:r>
            <a:r>
              <a:rPr lang="zh-CN" altLang="zh-CN" sz="1800" dirty="0">
                <a:effectLst/>
                <a:cs typeface="Times New Roman" panose="02020603050405020304" pitchFamily="18" charset="0"/>
              </a:rPr>
              <a:t>脚本语言进行学习，并在企业网站首页中加入网页特效</a:t>
            </a:r>
            <a:r>
              <a:rPr lang="zh-CN" altLang="en-US" sz="1800" dirty="0">
                <a:effectLst/>
                <a:cs typeface="Times New Roman" panose="02020603050405020304" pitchFamily="18" charset="0"/>
              </a:rPr>
              <a:t>，</a:t>
            </a:r>
            <a:r>
              <a:rPr lang="zh-CN" altLang="zh-CN" sz="1800" dirty="0">
                <a:effectLst/>
                <a:cs typeface="Times New Roman" panose="02020603050405020304" pitchFamily="18" charset="0"/>
              </a:rPr>
              <a:t>使网页变得更加生动</a:t>
            </a:r>
            <a:r>
              <a:rPr lang="zh-CN" altLang="en-US" sz="1800" dirty="0">
                <a:effectLst/>
                <a:cs typeface="Times New Roman" panose="02020603050405020304" pitchFamily="18" charset="0"/>
              </a:rPr>
              <a:t>。</a:t>
            </a:r>
            <a:endParaRPr lang="zh-CN" altLang="en-US" dirty="0"/>
          </a:p>
        </p:txBody>
      </p:sp>
      <p:sp>
        <p:nvSpPr>
          <p:cNvPr id="3" name="标题 2">
            <a:extLst>
              <a:ext uri="{FF2B5EF4-FFF2-40B4-BE49-F238E27FC236}">
                <a16:creationId xmlns:a16="http://schemas.microsoft.com/office/drawing/2014/main" id="{8669677B-2E19-4E92-9625-B486EC0CD5C6}"/>
              </a:ext>
            </a:extLst>
          </p:cNvPr>
          <p:cNvSpPr>
            <a:spLocks noGrp="1"/>
          </p:cNvSpPr>
          <p:nvPr>
            <p:ph type="title"/>
          </p:nvPr>
        </p:nvSpPr>
        <p:spPr/>
        <p:txBody>
          <a:bodyPr/>
          <a:lstStyle/>
          <a:p>
            <a:r>
              <a:rPr lang="zh-CN" altLang="en-US" b="1" kern="100" dirty="0">
                <a:effectLst>
                  <a:outerShdw blurRad="38100" dist="38100" dir="2700000" algn="tl">
                    <a:srgbClr val="000000">
                      <a:alpha val="43137"/>
                    </a:srgbClr>
                  </a:outerShdw>
                </a:effectLst>
                <a:cs typeface="Times New Roman" panose="02020603050405020304" pitchFamily="18" charset="0"/>
              </a:rPr>
              <a:t>课堂案例：在企业网站首页中添加网页特效</a:t>
            </a:r>
          </a:p>
        </p:txBody>
      </p:sp>
      <p:sp>
        <p:nvSpPr>
          <p:cNvPr id="4" name="文本框 3">
            <a:extLst>
              <a:ext uri="{FF2B5EF4-FFF2-40B4-BE49-F238E27FC236}">
                <a16:creationId xmlns:a16="http://schemas.microsoft.com/office/drawing/2014/main" id="{43D1B300-DE38-4D00-93F0-FABBF348498F}"/>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8.1</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5" name="图片 4">
            <a:extLst>
              <a:ext uri="{FF2B5EF4-FFF2-40B4-BE49-F238E27FC236}">
                <a16:creationId xmlns:a16="http://schemas.microsoft.com/office/drawing/2014/main" id="{B9F72D96-C0E9-4719-A4A7-8016A3E5243C}"/>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4973541" y="1061884"/>
            <a:ext cx="5706295" cy="5585644"/>
          </a:xfrm>
          <a:prstGeom prst="rect">
            <a:avLst/>
          </a:prstGeom>
          <a:ln w="12700">
            <a:solidFill>
              <a:schemeClr val="tx1"/>
            </a:solidFill>
          </a:ln>
        </p:spPr>
      </p:pic>
    </p:spTree>
    <p:extLst>
      <p:ext uri="{BB962C8B-B14F-4D97-AF65-F5344CB8AC3E}">
        <p14:creationId xmlns:p14="http://schemas.microsoft.com/office/powerpoint/2010/main" val="42140866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课堂练习：制作电子图册</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8.3.5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 name="矩形: 对角圆角 7">
            <a:extLst>
              <a:ext uri="{FF2B5EF4-FFF2-40B4-BE49-F238E27FC236}">
                <a16:creationId xmlns:a16="http://schemas.microsoft.com/office/drawing/2014/main" id="{A166ACCF-C605-4393-A2D8-07F16A40FE39}"/>
              </a:ext>
            </a:extLst>
          </p:cNvPr>
          <p:cNvSpPr/>
          <p:nvPr/>
        </p:nvSpPr>
        <p:spPr>
          <a:xfrm>
            <a:off x="293299" y="1328468"/>
            <a:ext cx="836762" cy="301925"/>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9</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 name="矩形: 圆角 10">
            <a:extLst>
              <a:ext uri="{FF2B5EF4-FFF2-40B4-BE49-F238E27FC236}">
                <a16:creationId xmlns:a16="http://schemas.microsoft.com/office/drawing/2014/main" id="{D8AA3E62-1063-4859-8849-3C99F1FE499D}"/>
              </a:ext>
            </a:extLst>
          </p:cNvPr>
          <p:cNvSpPr/>
          <p:nvPr/>
        </p:nvSpPr>
        <p:spPr>
          <a:xfrm>
            <a:off x="1362974" y="1240499"/>
            <a:ext cx="9626342" cy="461666"/>
          </a:xfrm>
          <a:prstGeom prst="roundRect">
            <a:avLst/>
          </a:prstGeom>
          <a:noFill/>
          <a:ln>
            <a:solidFill>
              <a:srgbClr val="BCD3FC"/>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设置</a:t>
            </a:r>
            <a:r>
              <a:rPr lang="en-US" altLang="zh-CN" sz="1600" dirty="0">
                <a:solidFill>
                  <a:schemeClr val="tx1"/>
                </a:solidFill>
                <a:latin typeface="微软雅黑" panose="020B0503020204020204" pitchFamily="34" charset="-122"/>
                <a:ea typeface="微软雅黑" panose="020B0503020204020204" pitchFamily="34" charset="-122"/>
              </a:rPr>
              <a:t>AP</a:t>
            </a:r>
            <a:r>
              <a:rPr lang="zh-CN" altLang="en-US" sz="1600" dirty="0">
                <a:solidFill>
                  <a:schemeClr val="tx1"/>
                </a:solidFill>
                <a:latin typeface="微软雅黑" panose="020B0503020204020204" pitchFamily="34" charset="-122"/>
                <a:ea typeface="微软雅黑" panose="020B0503020204020204" pitchFamily="34" charset="-122"/>
              </a:rPr>
              <a:t>的隐藏显示效果。</a:t>
            </a:r>
          </a:p>
        </p:txBody>
      </p:sp>
      <p:sp>
        <p:nvSpPr>
          <p:cNvPr id="12" name="矩形: 对角圆角 11">
            <a:extLst>
              <a:ext uri="{FF2B5EF4-FFF2-40B4-BE49-F238E27FC236}">
                <a16:creationId xmlns:a16="http://schemas.microsoft.com/office/drawing/2014/main" id="{483BDA40-2A2A-46E9-9F13-8E72D9532DC5}"/>
              </a:ext>
            </a:extLst>
          </p:cNvPr>
          <p:cNvSpPr/>
          <p:nvPr/>
        </p:nvSpPr>
        <p:spPr>
          <a:xfrm>
            <a:off x="293299" y="3279523"/>
            <a:ext cx="836762" cy="301925"/>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10</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矩形: 圆角 12">
            <a:extLst>
              <a:ext uri="{FF2B5EF4-FFF2-40B4-BE49-F238E27FC236}">
                <a16:creationId xmlns:a16="http://schemas.microsoft.com/office/drawing/2014/main" id="{63152306-62B0-4E9C-AD10-20AF9D3F0561}"/>
              </a:ext>
            </a:extLst>
          </p:cNvPr>
          <p:cNvSpPr/>
          <p:nvPr/>
        </p:nvSpPr>
        <p:spPr>
          <a:xfrm>
            <a:off x="1282829" y="3253628"/>
            <a:ext cx="9626342" cy="891035"/>
          </a:xfrm>
          <a:prstGeom prst="roundRect">
            <a:avLst/>
          </a:prstGeom>
          <a:noFill/>
          <a:ln>
            <a:solidFill>
              <a:srgbClr val="BCD3FC"/>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单击图像</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1_small.jpg</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，在【标签检查器】中可见一项【显示</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隐藏元素】的行为，动作默认是</a:t>
            </a:r>
            <a:r>
              <a:rPr lang="en-US" altLang="zh-CN" sz="16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onClick</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，可以单击</a:t>
            </a:r>
            <a:r>
              <a:rPr lang="en-US" altLang="zh-CN" sz="16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onClick</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，在出现的下拉列表中现在其他动作，如改成</a:t>
            </a:r>
            <a:r>
              <a:rPr lang="en-US" altLang="zh-CN" sz="16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onMouseOver</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27F36636-9667-48D4-9866-4EF45C72905C}"/>
              </a:ext>
            </a:extLst>
          </p:cNvPr>
          <p:cNvPicPr/>
          <p:nvPr/>
        </p:nvPicPr>
        <p:blipFill rotWithShape="1">
          <a:blip r:embed="rId2"/>
          <a:srcRect t="1" r="40549" b="42072"/>
          <a:stretch/>
        </p:blipFill>
        <p:spPr bwMode="auto">
          <a:xfrm>
            <a:off x="1362972" y="1900361"/>
            <a:ext cx="2341649" cy="1041247"/>
          </a:xfrm>
          <a:prstGeom prst="rect">
            <a:avLst/>
          </a:prstGeom>
          <a:ln w="12700">
            <a:solidFill>
              <a:schemeClr val="tx1"/>
            </a:solidFill>
          </a:ln>
          <a:extLst>
            <a:ext uri="{53640926-AAD7-44D8-BBD7-CCE9431645EC}">
              <a14:shadowObscured xmlns:a14="http://schemas.microsoft.com/office/drawing/2010/main"/>
            </a:ext>
          </a:extLst>
        </p:spPr>
      </p:pic>
      <p:pic>
        <p:nvPicPr>
          <p:cNvPr id="14" name="图片 13">
            <a:extLst>
              <a:ext uri="{FF2B5EF4-FFF2-40B4-BE49-F238E27FC236}">
                <a16:creationId xmlns:a16="http://schemas.microsoft.com/office/drawing/2014/main" id="{BC043074-7804-4B45-B326-10A03F0EF8FE}"/>
              </a:ext>
            </a:extLst>
          </p:cNvPr>
          <p:cNvPicPr/>
          <p:nvPr/>
        </p:nvPicPr>
        <p:blipFill rotWithShape="1">
          <a:blip r:embed="rId3"/>
          <a:srcRect r="36868" b="39563"/>
          <a:stretch/>
        </p:blipFill>
        <p:spPr bwMode="auto">
          <a:xfrm>
            <a:off x="4037917" y="1900361"/>
            <a:ext cx="2440508" cy="1041247"/>
          </a:xfrm>
          <a:prstGeom prst="rect">
            <a:avLst/>
          </a:prstGeom>
          <a:ln w="12700">
            <a:solidFill>
              <a:schemeClr val="tx1"/>
            </a:solidFill>
          </a:ln>
          <a:extLst>
            <a:ext uri="{53640926-AAD7-44D8-BBD7-CCE9431645EC}">
              <a14:shadowObscured xmlns:a14="http://schemas.microsoft.com/office/drawing/2010/main"/>
            </a:ext>
          </a:extLst>
        </p:spPr>
      </p:pic>
      <p:pic>
        <p:nvPicPr>
          <p:cNvPr id="17" name="图片 16">
            <a:extLst>
              <a:ext uri="{FF2B5EF4-FFF2-40B4-BE49-F238E27FC236}">
                <a16:creationId xmlns:a16="http://schemas.microsoft.com/office/drawing/2014/main" id="{050BD4B8-579B-49B2-8AC5-089184D436FE}"/>
              </a:ext>
            </a:extLst>
          </p:cNvPr>
          <p:cNvPicPr/>
          <p:nvPr/>
        </p:nvPicPr>
        <p:blipFill rotWithShape="1">
          <a:blip r:embed="rId4"/>
          <a:srcRect r="17994"/>
          <a:stretch/>
        </p:blipFill>
        <p:spPr bwMode="auto">
          <a:xfrm>
            <a:off x="6811721" y="1908608"/>
            <a:ext cx="2378107" cy="1032999"/>
          </a:xfrm>
          <a:prstGeom prst="rect">
            <a:avLst/>
          </a:prstGeom>
          <a:ln w="12700">
            <a:solidFill>
              <a:schemeClr val="tx1"/>
            </a:solidFill>
          </a:ln>
          <a:extLst>
            <a:ext uri="{53640926-AAD7-44D8-BBD7-CCE9431645EC}">
              <a14:shadowObscured xmlns:a14="http://schemas.microsoft.com/office/drawing/2010/main"/>
            </a:ext>
          </a:extLst>
        </p:spPr>
      </p:pic>
      <p:pic>
        <p:nvPicPr>
          <p:cNvPr id="18" name="图片 17">
            <a:extLst>
              <a:ext uri="{FF2B5EF4-FFF2-40B4-BE49-F238E27FC236}">
                <a16:creationId xmlns:a16="http://schemas.microsoft.com/office/drawing/2014/main" id="{8B9FDD2C-6ACF-4A43-A4C6-969A68F21D45}"/>
              </a:ext>
            </a:extLst>
          </p:cNvPr>
          <p:cNvPicPr/>
          <p:nvPr/>
        </p:nvPicPr>
        <p:blipFill rotWithShape="1">
          <a:blip r:embed="rId5"/>
          <a:srcRect b="12082"/>
          <a:stretch/>
        </p:blipFill>
        <p:spPr bwMode="auto">
          <a:xfrm>
            <a:off x="1362972" y="4330391"/>
            <a:ext cx="2673429" cy="1287109"/>
          </a:xfrm>
          <a:prstGeom prst="rect">
            <a:avLst/>
          </a:prstGeom>
          <a:ln w="12700">
            <a:solidFill>
              <a:schemeClr val="tx1"/>
            </a:solidFill>
          </a:ln>
          <a:extLst>
            <a:ext uri="{53640926-AAD7-44D8-BBD7-CCE9431645EC}">
              <a14:shadowObscured xmlns:a14="http://schemas.microsoft.com/office/drawing/2010/main"/>
            </a:ext>
          </a:extLst>
        </p:spPr>
      </p:pic>
      <p:pic>
        <p:nvPicPr>
          <p:cNvPr id="19" name="图片 18">
            <a:extLst>
              <a:ext uri="{FF2B5EF4-FFF2-40B4-BE49-F238E27FC236}">
                <a16:creationId xmlns:a16="http://schemas.microsoft.com/office/drawing/2014/main" id="{F7E94265-8076-4C58-90ED-5660C139ABEB}"/>
              </a:ext>
            </a:extLst>
          </p:cNvPr>
          <p:cNvPicPr/>
          <p:nvPr/>
        </p:nvPicPr>
        <p:blipFill rotWithShape="1">
          <a:blip r:embed="rId6"/>
          <a:srcRect t="-1" b="71075"/>
          <a:stretch/>
        </p:blipFill>
        <p:spPr bwMode="auto">
          <a:xfrm>
            <a:off x="4645503" y="4329121"/>
            <a:ext cx="2814455" cy="1287109"/>
          </a:xfrm>
          <a:prstGeom prst="rect">
            <a:avLst/>
          </a:prstGeom>
          <a:ln w="12700">
            <a:solidFill>
              <a:schemeClr val="tx1"/>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596600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课堂练习：制作电子图册</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8.3.5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 name="矩形: 对角圆角 7">
            <a:extLst>
              <a:ext uri="{FF2B5EF4-FFF2-40B4-BE49-F238E27FC236}">
                <a16:creationId xmlns:a16="http://schemas.microsoft.com/office/drawing/2014/main" id="{A166ACCF-C605-4393-A2D8-07F16A40FE39}"/>
              </a:ext>
            </a:extLst>
          </p:cNvPr>
          <p:cNvSpPr/>
          <p:nvPr/>
        </p:nvSpPr>
        <p:spPr>
          <a:xfrm>
            <a:off x="293298" y="1328468"/>
            <a:ext cx="909385" cy="301925"/>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11</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 name="矩形: 圆角 10">
            <a:extLst>
              <a:ext uri="{FF2B5EF4-FFF2-40B4-BE49-F238E27FC236}">
                <a16:creationId xmlns:a16="http://schemas.microsoft.com/office/drawing/2014/main" id="{D8AA3E62-1063-4859-8849-3C99F1FE499D}"/>
              </a:ext>
            </a:extLst>
          </p:cNvPr>
          <p:cNvSpPr/>
          <p:nvPr/>
        </p:nvSpPr>
        <p:spPr>
          <a:xfrm>
            <a:off x="1362974" y="1240499"/>
            <a:ext cx="9626342" cy="461666"/>
          </a:xfrm>
          <a:prstGeom prst="roundRect">
            <a:avLst/>
          </a:prstGeom>
          <a:noFill/>
          <a:ln>
            <a:solidFill>
              <a:srgbClr val="BCD3FC"/>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solidFill>
                  <a:schemeClr val="tx1"/>
                </a:solidFill>
                <a:effectLst/>
                <a:ea typeface="微软雅黑" panose="020B0503020204020204" pitchFamily="34" charset="-122"/>
                <a:cs typeface="Times New Roman" panose="02020603050405020304" pitchFamily="18" charset="0"/>
              </a:rPr>
              <a:t>在浏览器中浏览网页的效果</a:t>
            </a:r>
            <a:r>
              <a:rPr lang="zh-CN" altLang="en-US" sz="1600" dirty="0">
                <a:solidFill>
                  <a:schemeClr val="tx1"/>
                </a:solidFill>
                <a:ea typeface="微软雅黑" panose="020B0503020204020204" pitchFamily="34" charset="-122"/>
                <a:cs typeface="Times New Roman" panose="02020603050405020304" pitchFamily="18" charset="0"/>
              </a:rPr>
              <a:t>。</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a16="http://schemas.microsoft.com/office/drawing/2014/main" id="{53CAD631-91F6-4D3A-996A-31EB4496AE65}"/>
              </a:ext>
            </a:extLst>
          </p:cNvPr>
          <p:cNvPicPr/>
          <p:nvPr/>
        </p:nvPicPr>
        <p:blipFill>
          <a:blip r:embed="rId2"/>
          <a:stretch>
            <a:fillRect/>
          </a:stretch>
        </p:blipFill>
        <p:spPr>
          <a:xfrm>
            <a:off x="1362974" y="2008729"/>
            <a:ext cx="4050293" cy="2873822"/>
          </a:xfrm>
          <a:prstGeom prst="rect">
            <a:avLst/>
          </a:prstGeom>
          <a:ln w="12700">
            <a:solidFill>
              <a:schemeClr val="tx1"/>
            </a:solidFill>
          </a:ln>
        </p:spPr>
      </p:pic>
      <p:pic>
        <p:nvPicPr>
          <p:cNvPr id="16" name="图片 15">
            <a:extLst>
              <a:ext uri="{FF2B5EF4-FFF2-40B4-BE49-F238E27FC236}">
                <a16:creationId xmlns:a16="http://schemas.microsoft.com/office/drawing/2014/main" id="{FADEDC70-AD45-4115-917A-52C3E6D5AD50}"/>
              </a:ext>
            </a:extLst>
          </p:cNvPr>
          <p:cNvPicPr/>
          <p:nvPr/>
        </p:nvPicPr>
        <p:blipFill>
          <a:blip r:embed="rId3"/>
          <a:stretch>
            <a:fillRect/>
          </a:stretch>
        </p:blipFill>
        <p:spPr>
          <a:xfrm>
            <a:off x="5954581" y="2008729"/>
            <a:ext cx="4037675" cy="2873822"/>
          </a:xfrm>
          <a:prstGeom prst="rect">
            <a:avLst/>
          </a:prstGeom>
          <a:ln w="12700">
            <a:solidFill>
              <a:schemeClr val="tx1"/>
            </a:solidFill>
          </a:ln>
        </p:spPr>
      </p:pic>
    </p:spTree>
    <p:extLst>
      <p:ext uri="{BB962C8B-B14F-4D97-AF65-F5344CB8AC3E}">
        <p14:creationId xmlns:p14="http://schemas.microsoft.com/office/powerpoint/2010/main" val="23562595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课堂练习：制作跳转网页</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8.3.6</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A9A28C72-6B19-4B77-B103-9BC5E2220499}"/>
              </a:ext>
            </a:extLst>
          </p:cNvPr>
          <p:cNvSpPr txBox="1"/>
          <p:nvPr/>
        </p:nvSpPr>
        <p:spPr>
          <a:xfrm>
            <a:off x="890678" y="1208023"/>
            <a:ext cx="10194266" cy="338554"/>
          </a:xfrm>
          <a:prstGeom prst="rect">
            <a:avLst/>
          </a:prstGeom>
          <a:solidFill>
            <a:schemeClr val="bg1">
              <a:lumMod val="95000"/>
            </a:schemeClr>
          </a:solidFill>
        </p:spPr>
        <p:txBody>
          <a:bodyPr wrap="square">
            <a:spAutoFit/>
          </a:bodyPr>
          <a:lstStyle/>
          <a:p>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【转到</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URL</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】的行为时在当前窗口或指定的框架中直接跳转到另外一个网页中</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4615CA42-72BD-4520-92A0-702EE25D3268}"/>
              </a:ext>
            </a:extLst>
          </p:cNvPr>
          <p:cNvPicPr/>
          <p:nvPr/>
        </p:nvPicPr>
        <p:blipFill rotWithShape="1">
          <a:blip r:embed="rId2"/>
          <a:srcRect t="7782" b="16208"/>
          <a:stretch/>
        </p:blipFill>
        <p:spPr bwMode="auto">
          <a:xfrm>
            <a:off x="952081" y="1820666"/>
            <a:ext cx="3956050" cy="2273300"/>
          </a:xfrm>
          <a:prstGeom prst="rect">
            <a:avLst/>
          </a:prstGeom>
          <a:ln w="12700">
            <a:solidFill>
              <a:schemeClr val="tx1"/>
            </a:solidFill>
          </a:ln>
          <a:extLst>
            <a:ext uri="{53640926-AAD7-44D8-BBD7-CCE9431645EC}">
              <a14:shadowObscured xmlns:a14="http://schemas.microsoft.com/office/drawing/2010/main"/>
            </a:ext>
          </a:extLst>
        </p:spPr>
      </p:pic>
      <p:pic>
        <p:nvPicPr>
          <p:cNvPr id="7" name="图片 6">
            <a:extLst>
              <a:ext uri="{FF2B5EF4-FFF2-40B4-BE49-F238E27FC236}">
                <a16:creationId xmlns:a16="http://schemas.microsoft.com/office/drawing/2014/main" id="{680B582C-7D62-4C46-923D-4EAE93AC97CA}"/>
              </a:ext>
            </a:extLst>
          </p:cNvPr>
          <p:cNvPicPr/>
          <p:nvPr/>
        </p:nvPicPr>
        <p:blipFill>
          <a:blip r:embed="rId3">
            <a:extLst>
              <a:ext uri="{28A0092B-C50C-407E-A947-70E740481C1C}">
                <a14:useLocalDpi xmlns:a14="http://schemas.microsoft.com/office/drawing/2010/main" val="0"/>
              </a:ext>
            </a:extLst>
          </a:blip>
          <a:stretch>
            <a:fillRect/>
          </a:stretch>
        </p:blipFill>
        <p:spPr>
          <a:xfrm>
            <a:off x="5465187" y="2010447"/>
            <a:ext cx="5039995" cy="1598295"/>
          </a:xfrm>
          <a:prstGeom prst="rect">
            <a:avLst/>
          </a:prstGeom>
          <a:ln w="12700">
            <a:solidFill>
              <a:schemeClr val="tx1">
                <a:lumMod val="95000"/>
                <a:lumOff val="5000"/>
              </a:schemeClr>
            </a:solidFill>
          </a:ln>
        </p:spPr>
      </p:pic>
      <p:pic>
        <p:nvPicPr>
          <p:cNvPr id="8" name="图片 7">
            <a:extLst>
              <a:ext uri="{FF2B5EF4-FFF2-40B4-BE49-F238E27FC236}">
                <a16:creationId xmlns:a16="http://schemas.microsoft.com/office/drawing/2014/main" id="{DF6DA8A3-8C16-46D9-996D-1DEF3263F2C7}"/>
              </a:ext>
            </a:extLst>
          </p:cNvPr>
          <p:cNvPicPr/>
          <p:nvPr/>
        </p:nvPicPr>
        <p:blipFill>
          <a:blip r:embed="rId4"/>
          <a:stretch>
            <a:fillRect/>
          </a:stretch>
        </p:blipFill>
        <p:spPr>
          <a:xfrm>
            <a:off x="5465187" y="4360559"/>
            <a:ext cx="3727450" cy="2116455"/>
          </a:xfrm>
          <a:prstGeom prst="rect">
            <a:avLst/>
          </a:prstGeom>
        </p:spPr>
      </p:pic>
      <p:sp>
        <p:nvSpPr>
          <p:cNvPr id="9" name="箭头: 燕尾形 8">
            <a:extLst>
              <a:ext uri="{FF2B5EF4-FFF2-40B4-BE49-F238E27FC236}">
                <a16:creationId xmlns:a16="http://schemas.microsoft.com/office/drawing/2014/main" id="{609BB1EE-CDDE-4766-BEBE-4844EB3DF426}"/>
              </a:ext>
            </a:extLst>
          </p:cNvPr>
          <p:cNvSpPr/>
          <p:nvPr/>
        </p:nvSpPr>
        <p:spPr>
          <a:xfrm>
            <a:off x="4908131" y="2734574"/>
            <a:ext cx="557056" cy="224286"/>
          </a:xfrm>
          <a:prstGeom prst="notchedRightArrow">
            <a:avLst/>
          </a:prstGeom>
          <a:solidFill>
            <a:srgbClr val="FFC000"/>
          </a:solidFill>
          <a:ln>
            <a:solidFill>
              <a:srgbClr val="FF0000"/>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燕尾形 9">
            <a:extLst>
              <a:ext uri="{FF2B5EF4-FFF2-40B4-BE49-F238E27FC236}">
                <a16:creationId xmlns:a16="http://schemas.microsoft.com/office/drawing/2014/main" id="{BE019895-0332-4674-8AE4-9E2F1A3C723A}"/>
              </a:ext>
            </a:extLst>
          </p:cNvPr>
          <p:cNvSpPr/>
          <p:nvPr/>
        </p:nvSpPr>
        <p:spPr>
          <a:xfrm rot="5400000">
            <a:off x="6399065" y="3875745"/>
            <a:ext cx="751817" cy="217810"/>
          </a:xfrm>
          <a:prstGeom prst="notchedRightArrow">
            <a:avLst/>
          </a:prstGeom>
          <a:solidFill>
            <a:srgbClr val="FFC000"/>
          </a:solidFill>
          <a:ln>
            <a:solidFill>
              <a:srgbClr val="FF0000"/>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60751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a:extLst>
              <a:ext uri="{FF2B5EF4-FFF2-40B4-BE49-F238E27FC236}">
                <a16:creationId xmlns:a16="http://schemas.microsoft.com/office/drawing/2014/main" id="{5C139717-A3C1-4BFD-BFDE-F086FD4E701F}"/>
              </a:ext>
            </a:extLst>
          </p:cNvPr>
          <p:cNvSpPr/>
          <p:nvPr/>
        </p:nvSpPr>
        <p:spPr>
          <a:xfrm>
            <a:off x="1146270" y="4059698"/>
            <a:ext cx="6367338" cy="2798302"/>
          </a:xfrm>
          <a:prstGeom prst="roundRect">
            <a:avLst>
              <a:gd name="adj" fmla="val 6494"/>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课堂练习：制作关闭网页的按钮</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8.3.7</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C9FF0047-1E09-48BE-96C0-37D3E7BF6D74}"/>
              </a:ext>
            </a:extLst>
          </p:cNvPr>
          <p:cNvSpPr txBox="1"/>
          <p:nvPr/>
        </p:nvSpPr>
        <p:spPr>
          <a:xfrm>
            <a:off x="1194057" y="1251155"/>
            <a:ext cx="8788160" cy="338554"/>
          </a:xfrm>
          <a:prstGeom prst="rect">
            <a:avLst/>
          </a:prstGeom>
          <a:solidFill>
            <a:schemeClr val="bg1">
              <a:lumMod val="95000"/>
            </a:schemeClr>
          </a:solidFill>
        </p:spPr>
        <p:txBody>
          <a:bodyPr wrap="square">
            <a:spAutoFit/>
          </a:bodyPr>
          <a:lstStyle/>
          <a:p>
            <a:pPr algn="l">
              <a:tabLst>
                <a:tab pos="4140835" algn="l"/>
              </a:tabLst>
            </a:pP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【调用</a:t>
            </a:r>
            <a:r>
              <a:rPr lang="en-US"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JavaScript</a:t>
            </a: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】的行为时指当触发某个事件时，调用一段</a:t>
            </a:r>
            <a:r>
              <a:rPr lang="en-US"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JavaScript</a:t>
            </a: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代码。</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6" name="图片 5">
            <a:extLst>
              <a:ext uri="{FF2B5EF4-FFF2-40B4-BE49-F238E27FC236}">
                <a16:creationId xmlns:a16="http://schemas.microsoft.com/office/drawing/2014/main" id="{231CA23F-6B42-4057-AD95-74DFE80BC4EF}"/>
              </a:ext>
            </a:extLst>
          </p:cNvPr>
          <p:cNvPicPr/>
          <p:nvPr/>
        </p:nvPicPr>
        <p:blipFill>
          <a:blip r:embed="rId2"/>
          <a:stretch>
            <a:fillRect/>
          </a:stretch>
        </p:blipFill>
        <p:spPr>
          <a:xfrm>
            <a:off x="1194057" y="1763888"/>
            <a:ext cx="5076825" cy="1034415"/>
          </a:xfrm>
          <a:prstGeom prst="rect">
            <a:avLst/>
          </a:prstGeom>
          <a:ln w="12700">
            <a:solidFill>
              <a:schemeClr val="tx1"/>
            </a:solidFill>
          </a:ln>
        </p:spPr>
      </p:pic>
      <p:pic>
        <p:nvPicPr>
          <p:cNvPr id="7" name="图片 6">
            <a:extLst>
              <a:ext uri="{FF2B5EF4-FFF2-40B4-BE49-F238E27FC236}">
                <a16:creationId xmlns:a16="http://schemas.microsoft.com/office/drawing/2014/main" id="{34B7BE0B-7CA5-4227-A1EB-1D93FDF08E8F}"/>
              </a:ext>
            </a:extLst>
          </p:cNvPr>
          <p:cNvPicPr/>
          <p:nvPr/>
        </p:nvPicPr>
        <p:blipFill>
          <a:blip r:embed="rId3"/>
          <a:stretch>
            <a:fillRect/>
          </a:stretch>
        </p:blipFill>
        <p:spPr>
          <a:xfrm>
            <a:off x="3659038" y="2999787"/>
            <a:ext cx="3200400" cy="886460"/>
          </a:xfrm>
          <a:prstGeom prst="rect">
            <a:avLst/>
          </a:prstGeom>
          <a:ln w="12700">
            <a:solidFill>
              <a:schemeClr val="tx1"/>
            </a:solidFill>
          </a:ln>
        </p:spPr>
      </p:pic>
      <p:pic>
        <p:nvPicPr>
          <p:cNvPr id="8" name="图片 7">
            <a:extLst>
              <a:ext uri="{FF2B5EF4-FFF2-40B4-BE49-F238E27FC236}">
                <a16:creationId xmlns:a16="http://schemas.microsoft.com/office/drawing/2014/main" id="{366F101E-9F42-411C-81A5-902E5D72D97B}"/>
              </a:ext>
            </a:extLst>
          </p:cNvPr>
          <p:cNvPicPr/>
          <p:nvPr/>
        </p:nvPicPr>
        <p:blipFill>
          <a:blip r:embed="rId4"/>
          <a:stretch>
            <a:fillRect/>
          </a:stretch>
        </p:blipFill>
        <p:spPr>
          <a:xfrm>
            <a:off x="1191182" y="2972482"/>
            <a:ext cx="1713865" cy="913765"/>
          </a:xfrm>
          <a:prstGeom prst="rect">
            <a:avLst/>
          </a:prstGeom>
          <a:ln w="12700">
            <a:solidFill>
              <a:schemeClr val="tx1"/>
            </a:solidFill>
          </a:ln>
        </p:spPr>
      </p:pic>
      <p:pic>
        <p:nvPicPr>
          <p:cNvPr id="9" name="图片 8">
            <a:extLst>
              <a:ext uri="{FF2B5EF4-FFF2-40B4-BE49-F238E27FC236}">
                <a16:creationId xmlns:a16="http://schemas.microsoft.com/office/drawing/2014/main" id="{966475D6-838B-48CE-AA5B-BB41F0E9B648}"/>
              </a:ext>
            </a:extLst>
          </p:cNvPr>
          <p:cNvPicPr/>
          <p:nvPr/>
        </p:nvPicPr>
        <p:blipFill rotWithShape="1">
          <a:blip r:embed="rId5"/>
          <a:srcRect l="3583"/>
          <a:stretch/>
        </p:blipFill>
        <p:spPr bwMode="auto">
          <a:xfrm>
            <a:off x="1627319" y="4165354"/>
            <a:ext cx="2324735" cy="2563495"/>
          </a:xfrm>
          <a:prstGeom prst="rect">
            <a:avLst/>
          </a:prstGeom>
          <a:ln w="12700"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pic>
        <p:nvPicPr>
          <p:cNvPr id="10" name="图片 9">
            <a:extLst>
              <a:ext uri="{FF2B5EF4-FFF2-40B4-BE49-F238E27FC236}">
                <a16:creationId xmlns:a16="http://schemas.microsoft.com/office/drawing/2014/main" id="{976545F8-6F9D-4734-93BB-9818B10316AF}"/>
              </a:ext>
            </a:extLst>
          </p:cNvPr>
          <p:cNvPicPr/>
          <p:nvPr/>
        </p:nvPicPr>
        <p:blipFill rotWithShape="1">
          <a:blip r:embed="rId6"/>
          <a:srcRect l="6214"/>
          <a:stretch/>
        </p:blipFill>
        <p:spPr bwMode="auto">
          <a:xfrm>
            <a:off x="4433103" y="4165354"/>
            <a:ext cx="2426335" cy="2586990"/>
          </a:xfrm>
          <a:prstGeom prst="rect">
            <a:avLst/>
          </a:prstGeom>
          <a:ln w="12700"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573250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课堂练习：检查浏览器插件</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8.3.8</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24F20A6D-1825-4847-A47A-26E2DFE0F5D6}"/>
              </a:ext>
            </a:extLst>
          </p:cNvPr>
          <p:cNvSpPr txBox="1"/>
          <p:nvPr/>
        </p:nvSpPr>
        <p:spPr>
          <a:xfrm>
            <a:off x="1059251" y="1199397"/>
            <a:ext cx="10073497" cy="338554"/>
          </a:xfrm>
          <a:prstGeom prst="rect">
            <a:avLst/>
          </a:prstGeom>
          <a:solidFill>
            <a:schemeClr val="bg1">
              <a:lumMod val="95000"/>
            </a:schemeClr>
          </a:solidFill>
        </p:spPr>
        <p:txBody>
          <a:bodyPr wrap="square">
            <a:spAutoFit/>
          </a:bodyPr>
          <a:lstStyle/>
          <a:p>
            <a:pPr algn="l">
              <a:tabLst>
                <a:tab pos="4140835" algn="l"/>
              </a:tabLst>
            </a:pP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【检查插件】的行为是根据判断用户是否安装了指定的硬件，以决定是否将页面转到不同的页。</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6" name="图片 5">
            <a:extLst>
              <a:ext uri="{FF2B5EF4-FFF2-40B4-BE49-F238E27FC236}">
                <a16:creationId xmlns:a16="http://schemas.microsoft.com/office/drawing/2014/main" id="{8F960F40-959D-4EE8-9321-1CB6E1573BD9}"/>
              </a:ext>
            </a:extLst>
          </p:cNvPr>
          <p:cNvPicPr/>
          <p:nvPr/>
        </p:nvPicPr>
        <p:blipFill>
          <a:blip r:embed="rId2"/>
          <a:stretch>
            <a:fillRect/>
          </a:stretch>
        </p:blipFill>
        <p:spPr>
          <a:xfrm>
            <a:off x="1194057" y="1984220"/>
            <a:ext cx="4801508" cy="1871788"/>
          </a:xfrm>
          <a:prstGeom prst="rect">
            <a:avLst/>
          </a:prstGeom>
          <a:ln w="12700">
            <a:solidFill>
              <a:schemeClr val="tx1"/>
            </a:solidFill>
          </a:ln>
        </p:spPr>
      </p:pic>
    </p:spTree>
    <p:extLst>
      <p:ext uri="{BB962C8B-B14F-4D97-AF65-F5344CB8AC3E}">
        <p14:creationId xmlns:p14="http://schemas.microsoft.com/office/powerpoint/2010/main" val="11557237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课堂练习：制作能改变</a:t>
            </a:r>
            <a:r>
              <a:rPr lang="en-US" altLang="zh-CN" sz="2400" b="1" dirty="0">
                <a:solidFill>
                  <a:srgbClr val="0070C0"/>
                </a:solidFill>
                <a:effectLst>
                  <a:outerShdw blurRad="38100" dist="38100" dir="2700000" algn="tl">
                    <a:srgbClr val="000000">
                      <a:alpha val="43137"/>
                    </a:srgbClr>
                  </a:outerShdw>
                </a:effectLst>
              </a:rPr>
              <a:t>DIV</a:t>
            </a:r>
            <a:r>
              <a:rPr lang="zh-CN" altLang="en-US" sz="2400" b="1" dirty="0">
                <a:solidFill>
                  <a:srgbClr val="0070C0"/>
                </a:solidFill>
                <a:effectLst>
                  <a:outerShdw blurRad="38100" dist="38100" dir="2700000" algn="tl">
                    <a:srgbClr val="000000">
                      <a:alpha val="43137"/>
                    </a:srgbClr>
                  </a:outerShdw>
                </a:effectLst>
              </a:rPr>
              <a:t>文字颜色和边框效果的网页</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8.3.9</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136E89D2-8F08-4989-9FB6-9A8E2275FD82}"/>
              </a:ext>
            </a:extLst>
          </p:cNvPr>
          <p:cNvSpPr txBox="1"/>
          <p:nvPr/>
        </p:nvSpPr>
        <p:spPr>
          <a:xfrm>
            <a:off x="1815494" y="1156265"/>
            <a:ext cx="6163574" cy="338554"/>
          </a:xfrm>
          <a:prstGeom prst="rect">
            <a:avLst/>
          </a:prstGeom>
          <a:solidFill>
            <a:schemeClr val="bg1">
              <a:lumMod val="95000"/>
            </a:schemeClr>
          </a:solidFill>
        </p:spPr>
        <p:txBody>
          <a:bodyPr wrap="square">
            <a:spAutoFit/>
          </a:bodyPr>
          <a:lstStyle/>
          <a:p>
            <a:pPr algn="l">
              <a:tabLst>
                <a:tab pos="4140835" algn="l"/>
              </a:tabLst>
            </a:pP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【改变属性】的行为是用来动态的更改对象某个属性的值。</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3" name="图片 12">
            <a:extLst>
              <a:ext uri="{FF2B5EF4-FFF2-40B4-BE49-F238E27FC236}">
                <a16:creationId xmlns:a16="http://schemas.microsoft.com/office/drawing/2014/main" id="{D30D0749-7E6A-439E-9BA7-CE4CF5B3697B}"/>
              </a:ext>
            </a:extLst>
          </p:cNvPr>
          <p:cNvPicPr/>
          <p:nvPr/>
        </p:nvPicPr>
        <p:blipFill>
          <a:blip r:embed="rId2"/>
          <a:stretch>
            <a:fillRect/>
          </a:stretch>
        </p:blipFill>
        <p:spPr>
          <a:xfrm>
            <a:off x="596836" y="2024109"/>
            <a:ext cx="4663186" cy="2116570"/>
          </a:xfrm>
          <a:prstGeom prst="rect">
            <a:avLst/>
          </a:prstGeom>
          <a:ln>
            <a:solidFill>
              <a:schemeClr val="tx1"/>
            </a:solidFill>
          </a:ln>
        </p:spPr>
      </p:pic>
      <p:sp>
        <p:nvSpPr>
          <p:cNvPr id="15" name="文本框 14">
            <a:extLst>
              <a:ext uri="{FF2B5EF4-FFF2-40B4-BE49-F238E27FC236}">
                <a16:creationId xmlns:a16="http://schemas.microsoft.com/office/drawing/2014/main" id="{49224141-E5D7-4587-96B5-00758F914093}"/>
              </a:ext>
            </a:extLst>
          </p:cNvPr>
          <p:cNvSpPr txBox="1"/>
          <p:nvPr/>
        </p:nvSpPr>
        <p:spPr>
          <a:xfrm>
            <a:off x="5431590" y="1911966"/>
            <a:ext cx="6163574" cy="2523768"/>
          </a:xfrm>
          <a:prstGeom prst="rect">
            <a:avLst/>
          </a:prstGeom>
          <a:solidFill>
            <a:schemeClr val="bg1">
              <a:lumMod val="95000"/>
            </a:schemeClr>
          </a:solidFill>
        </p:spPr>
        <p:txBody>
          <a:bodyPr wrap="square">
            <a:spAutoFit/>
          </a:bodyPr>
          <a:lstStyle/>
          <a:p>
            <a:pPr marL="285750" indent="-285750" algn="l">
              <a:lnSpc>
                <a:spcPct val="150000"/>
              </a:lnSpc>
              <a:buFont typeface="Arial" panose="020B0604020202020204" pitchFamily="34" charset="0"/>
              <a:buChar char="•"/>
              <a:tabLst>
                <a:tab pos="4140835" algn="l"/>
              </a:tabLst>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【改变属性】的主要设置项：</a:t>
            </a:r>
          </a:p>
          <a:p>
            <a:pPr marL="285750" indent="-285750" algn="l">
              <a:lnSpc>
                <a:spcPct val="150000"/>
              </a:lnSpc>
              <a:buFont typeface="Arial" panose="020B0604020202020204" pitchFamily="34" charset="0"/>
              <a:buChar char="•"/>
              <a:tabLst>
                <a:tab pos="4140835" algn="l"/>
              </a:tabLst>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【元素类型】：选择要改变属性的元素。</a:t>
            </a:r>
            <a:endPar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gn="l">
              <a:lnSpc>
                <a:spcPct val="150000"/>
              </a:lnSpc>
              <a:buFont typeface="Arial" panose="020B0604020202020204" pitchFamily="34" charset="0"/>
              <a:buChar char="•"/>
              <a:tabLst>
                <a:tab pos="4140835" algn="l"/>
              </a:tabLst>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【元素</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 ID</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】：选择的元素如果有</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ID</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，会在此处自动显示出来。如果没有</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ID</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，添加</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ID</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后，再重新填写“改变属性”对话框。</a:t>
            </a:r>
          </a:p>
          <a:p>
            <a:pPr marL="285750" indent="-285750" algn="l">
              <a:lnSpc>
                <a:spcPct val="150000"/>
              </a:lnSpc>
              <a:buFont typeface="Arial" panose="020B0604020202020204" pitchFamily="34" charset="0"/>
              <a:buChar char="•"/>
              <a:tabLst>
                <a:tab pos="4140835" algn="l"/>
              </a:tabLst>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【属性】：可以选择一个要改变的属性名称，也可以输入一个要改变的属性名称。</a:t>
            </a:r>
          </a:p>
          <a:p>
            <a:pPr marL="285750" indent="-285750" algn="l">
              <a:lnSpc>
                <a:spcPct val="150000"/>
              </a:lnSpc>
              <a:buFont typeface="Arial" panose="020B0604020202020204" pitchFamily="34" charset="0"/>
              <a:buChar char="•"/>
              <a:tabLst>
                <a:tab pos="4140835" algn="l"/>
              </a:tabLst>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【新的值】：为属性输入一个新值。</a:t>
            </a:r>
          </a:p>
          <a:p>
            <a:pPr indent="394335" algn="l">
              <a:tabLst>
                <a:tab pos="4140835" algn="l"/>
              </a:tabLst>
            </a:pPr>
            <a:endParaRPr lang="zh-CN" altLang="zh-CN" sz="11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867421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课堂练习：制作一个有趣的发帖网页</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8.3.10</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B37A78F9-3EA5-48E1-8665-ECA7587A89D7}"/>
              </a:ext>
            </a:extLst>
          </p:cNvPr>
          <p:cNvSpPr txBox="1"/>
          <p:nvPr/>
        </p:nvSpPr>
        <p:spPr>
          <a:xfrm>
            <a:off x="750498" y="1154565"/>
            <a:ext cx="10438322" cy="791627"/>
          </a:xfrm>
          <a:prstGeom prst="rect">
            <a:avLst/>
          </a:prstGeom>
          <a:solidFill>
            <a:schemeClr val="bg1">
              <a:lumMod val="95000"/>
            </a:schemeClr>
          </a:solidFill>
        </p:spPr>
        <p:txBody>
          <a:bodyPr wrap="square">
            <a:spAutoFit/>
          </a:bodyPr>
          <a:lstStyle/>
          <a:p>
            <a:pPr algn="l">
              <a:lnSpc>
                <a:spcPct val="150000"/>
              </a:lnSpc>
              <a:tabLst>
                <a:tab pos="4140835" algn="l"/>
              </a:tabLst>
            </a:pP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【设置文本】的行为包含【设置容器文本】、【设置文本域文本】、【设置框架文本】、【设置状态栏文本】。除了【设置状态栏文本】外的其他三项，都可以在输入的文本内容中嵌入</a:t>
            </a:r>
            <a:r>
              <a:rPr lang="en-US"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HTML</a:t>
            </a: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和</a:t>
            </a:r>
            <a:r>
              <a:rPr lang="en-US"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JavaScript</a:t>
            </a: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的内容。</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2E20BAE8-9F92-40D4-B0FF-8C5FF258E67E}"/>
              </a:ext>
            </a:extLst>
          </p:cNvPr>
          <p:cNvSpPr txBox="1"/>
          <p:nvPr/>
        </p:nvSpPr>
        <p:spPr>
          <a:xfrm>
            <a:off x="750498" y="2166823"/>
            <a:ext cx="9555911" cy="1433085"/>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285750" indent="-285750" algn="l">
              <a:lnSpc>
                <a:spcPct val="150000"/>
              </a:lnSpc>
              <a:buFont typeface="Arial" panose="020B0604020202020204" pitchFamily="34" charset="0"/>
              <a:buChar char="•"/>
              <a:tabLst>
                <a:tab pos="4140835" algn="l"/>
              </a:tabLst>
            </a:pPr>
            <a:r>
              <a:rPr lang="zh-CN" altLang="zh-CN" sz="1400" kern="100" dirty="0">
                <a:effectLst/>
                <a:latin typeface="Calibri" panose="020F0502020204030204" pitchFamily="34" charset="0"/>
                <a:ea typeface="微软雅黑" panose="020B0503020204020204" pitchFamily="34" charset="-122"/>
                <a:cs typeface="Times New Roman" panose="02020603050405020304" pitchFamily="18" charset="0"/>
              </a:rPr>
              <a:t>【设置容器文本】：将指定的内容替换掉指定的容器上的原有的内容；</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marL="285750" indent="-285750" algn="l">
              <a:lnSpc>
                <a:spcPct val="150000"/>
              </a:lnSpc>
              <a:buFont typeface="Arial" panose="020B0604020202020204" pitchFamily="34" charset="0"/>
              <a:buChar char="•"/>
              <a:tabLst>
                <a:tab pos="4140835" algn="l"/>
              </a:tabLst>
            </a:pPr>
            <a:r>
              <a:rPr lang="zh-CN" altLang="zh-CN" sz="1400" kern="100" dirty="0">
                <a:effectLst/>
                <a:latin typeface="Calibri" panose="020F0502020204030204" pitchFamily="34" charset="0"/>
                <a:ea typeface="微软雅黑" panose="020B0503020204020204" pitchFamily="34" charset="-122"/>
                <a:cs typeface="Times New Roman" panose="02020603050405020304" pitchFamily="18" charset="0"/>
              </a:rPr>
              <a:t>【设置文本域文本】：将指定的内容替换掉指定文本域上原有的内容；</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marL="285750" indent="-285750" algn="l">
              <a:lnSpc>
                <a:spcPct val="150000"/>
              </a:lnSpc>
              <a:buFont typeface="Arial" panose="020B0604020202020204" pitchFamily="34" charset="0"/>
              <a:buChar char="•"/>
              <a:tabLst>
                <a:tab pos="4140835" algn="l"/>
              </a:tabLst>
            </a:pPr>
            <a:r>
              <a:rPr lang="zh-CN" altLang="zh-CN" sz="1400" kern="100" dirty="0">
                <a:effectLst/>
                <a:latin typeface="Calibri" panose="020F0502020204030204" pitchFamily="34" charset="0"/>
                <a:ea typeface="微软雅黑" panose="020B0503020204020204" pitchFamily="34" charset="-122"/>
                <a:cs typeface="Times New Roman" panose="02020603050405020304" pitchFamily="18" charset="0"/>
              </a:rPr>
              <a:t>【设置框架文本】：将指定的内容替换掉指框架上原有的内容；</a:t>
            </a:r>
            <a:endParaRPr lang="en-US" altLang="zh-CN" sz="1400" kern="100" dirty="0">
              <a:latin typeface="Calibri" panose="020F0502020204030204" pitchFamily="34" charset="0"/>
              <a:ea typeface="宋体" panose="02010600030101010101" pitchFamily="2" charset="-122"/>
              <a:cs typeface="Times New Roman" panose="02020603050405020304" pitchFamily="18" charset="0"/>
            </a:endParaRPr>
          </a:p>
          <a:p>
            <a:pPr marL="285750" indent="-285750" algn="l">
              <a:lnSpc>
                <a:spcPct val="150000"/>
              </a:lnSpc>
              <a:buFont typeface="Arial" panose="020B0604020202020204" pitchFamily="34" charset="0"/>
              <a:buChar char="•"/>
              <a:tabLst>
                <a:tab pos="4140835" algn="l"/>
              </a:tabLst>
            </a:pPr>
            <a:r>
              <a:rPr lang="zh-CN" altLang="zh-CN" sz="1400" kern="100" dirty="0">
                <a:effectLst/>
                <a:latin typeface="Calibri" panose="020F0502020204030204" pitchFamily="34" charset="0"/>
                <a:ea typeface="微软雅黑" panose="020B0503020204020204" pitchFamily="34" charset="-122"/>
                <a:cs typeface="Times New Roman" panose="02020603050405020304" pitchFamily="18" charset="0"/>
              </a:rPr>
              <a:t>【设置状态栏文本】：设置浏览器底部的状态栏上的文本信息</a:t>
            </a:r>
            <a:r>
              <a:rPr lang="zh-CN" altLang="zh-CN" sz="1800" kern="100" dirty="0">
                <a:effectLst/>
                <a:latin typeface="Calibri" panose="020F0502020204030204" pitchFamily="34" charset="0"/>
                <a:ea typeface="微软雅黑" panose="020B0503020204020204" pitchFamily="34" charset="-122"/>
                <a:cs typeface="Times New Roman" panose="02020603050405020304" pitchFamily="18" charset="0"/>
              </a:rPr>
              <a:t>。</a:t>
            </a:r>
            <a:endParaRPr lang="zh-CN" altLang="zh-CN" sz="11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410884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8669677B-2E19-4E92-9625-B486EC0CD5C6}"/>
              </a:ext>
            </a:extLst>
          </p:cNvPr>
          <p:cNvSpPr>
            <a:spLocks noGrp="1"/>
          </p:cNvSpPr>
          <p:nvPr>
            <p:ph type="title"/>
          </p:nvPr>
        </p:nvSpPr>
        <p:spPr/>
        <p:txBody>
          <a:bodyPr/>
          <a:lstStyle/>
          <a:p>
            <a:r>
              <a:rPr lang="zh-CN" altLang="en-US" b="1" kern="100" dirty="0">
                <a:effectLst>
                  <a:outerShdw blurRad="38100" dist="38100" dir="2700000" algn="tl">
                    <a:srgbClr val="000000">
                      <a:alpha val="43137"/>
                    </a:srgbClr>
                  </a:outerShdw>
                </a:effectLst>
                <a:cs typeface="Times New Roman" panose="02020603050405020304" pitchFamily="18" charset="0"/>
              </a:rPr>
              <a:t>准备知识：</a:t>
            </a:r>
            <a:r>
              <a:rPr lang="en-US" altLang="zh-CN" b="1" kern="100" dirty="0">
                <a:effectLst>
                  <a:outerShdw blurRad="38100" dist="38100" dir="2700000" algn="tl">
                    <a:srgbClr val="000000">
                      <a:alpha val="43137"/>
                    </a:srgbClr>
                  </a:outerShdw>
                </a:effectLst>
                <a:cs typeface="Times New Roman" panose="02020603050405020304" pitchFamily="18" charset="0"/>
              </a:rPr>
              <a:t>Dreamweaver</a:t>
            </a:r>
            <a:r>
              <a:rPr lang="zh-CN" altLang="en-US" b="1" kern="100" dirty="0">
                <a:effectLst>
                  <a:outerShdw blurRad="38100" dist="38100" dir="2700000" algn="tl">
                    <a:srgbClr val="000000">
                      <a:alpha val="43137"/>
                    </a:srgbClr>
                  </a:outerShdw>
                </a:effectLst>
                <a:cs typeface="Times New Roman" panose="02020603050405020304" pitchFamily="18" charset="0"/>
              </a:rPr>
              <a:t>中的</a:t>
            </a:r>
            <a:r>
              <a:rPr lang="en-US" altLang="zh-CN" b="1" kern="100" dirty="0">
                <a:effectLst>
                  <a:outerShdw blurRad="38100" dist="38100" dir="2700000" algn="tl">
                    <a:srgbClr val="000000">
                      <a:alpha val="43137"/>
                    </a:srgbClr>
                  </a:outerShdw>
                </a:effectLst>
                <a:cs typeface="Times New Roman" panose="02020603050405020304" pitchFamily="18" charset="0"/>
              </a:rPr>
              <a:t>Spry</a:t>
            </a:r>
            <a:r>
              <a:rPr lang="zh-CN" altLang="en-US" b="1" kern="100" dirty="0">
                <a:effectLst>
                  <a:outerShdw blurRad="38100" dist="38100" dir="2700000" algn="tl">
                    <a:srgbClr val="000000">
                      <a:alpha val="43137"/>
                    </a:srgbClr>
                  </a:outerShdw>
                </a:effectLst>
                <a:cs typeface="Times New Roman" panose="02020603050405020304" pitchFamily="18" charset="0"/>
              </a:rPr>
              <a:t>框架</a:t>
            </a:r>
          </a:p>
        </p:txBody>
      </p:sp>
      <p:sp>
        <p:nvSpPr>
          <p:cNvPr id="4" name="文本框 3">
            <a:extLst>
              <a:ext uri="{FF2B5EF4-FFF2-40B4-BE49-F238E27FC236}">
                <a16:creationId xmlns:a16="http://schemas.microsoft.com/office/drawing/2014/main" id="{43D1B300-DE38-4D00-93F0-FABBF348498F}"/>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8.4</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5" name="AutoShape 132">
            <a:extLst>
              <a:ext uri="{FF2B5EF4-FFF2-40B4-BE49-F238E27FC236}">
                <a16:creationId xmlns:a16="http://schemas.microsoft.com/office/drawing/2014/main" id="{632EB394-AF48-409C-AB38-F1D5CFDD800B}"/>
              </a:ext>
            </a:extLst>
          </p:cNvPr>
          <p:cNvSpPr>
            <a:spLocks noChangeArrowheads="1"/>
          </p:cNvSpPr>
          <p:nvPr/>
        </p:nvSpPr>
        <p:spPr bwMode="auto">
          <a:xfrm rot="10800000">
            <a:off x="1463040" y="1127289"/>
            <a:ext cx="1527746" cy="5408158"/>
          </a:xfrm>
          <a:prstGeom prst="upArrow">
            <a:avLst>
              <a:gd name="adj1" fmla="val 66296"/>
              <a:gd name="adj2" fmla="val 58426"/>
            </a:avLst>
          </a:prstGeom>
          <a:gradFill>
            <a:gsLst>
              <a:gs pos="0">
                <a:srgbClr val="0096FC"/>
              </a:gs>
              <a:gs pos="100000">
                <a:srgbClr val="764718">
                  <a:alpha val="0"/>
                </a:srgbClr>
              </a:gs>
            </a:gsLst>
            <a:path path="circle">
              <a:fillToRect l="100000" b="100000"/>
            </a:path>
          </a:gradFill>
          <a:ln>
            <a:noFill/>
          </a:ln>
        </p:spPr>
        <p:txBody>
          <a:bodyPr wrap="none"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1" lang="ko-KR" altLang="en-US" sz="1800" b="0" i="0" u="none" strike="noStrike" kern="1200" cap="none" spc="0" normalizeH="0" baseline="0" noProof="0">
              <a:ln>
                <a:noFill/>
              </a:ln>
              <a:solidFill>
                <a:srgbClr val="0096FC"/>
              </a:solidFill>
              <a:effectLst>
                <a:outerShdw blurRad="38100" dist="38100" dir="2700000" algn="tl">
                  <a:srgbClr val="000000">
                    <a:alpha val="43137"/>
                  </a:srgbClr>
                </a:outerShdw>
              </a:effectLst>
              <a:uLnTx/>
              <a:uFillTx/>
              <a:latin typeface="Gulim" pitchFamily="34" charset="-127"/>
              <a:ea typeface="Gulim" pitchFamily="34" charset="-127"/>
              <a:cs typeface="+mn-cs"/>
            </a:endParaRPr>
          </a:p>
        </p:txBody>
      </p:sp>
      <p:grpSp>
        <p:nvGrpSpPr>
          <p:cNvPr id="6" name="组合 5">
            <a:extLst>
              <a:ext uri="{FF2B5EF4-FFF2-40B4-BE49-F238E27FC236}">
                <a16:creationId xmlns:a16="http://schemas.microsoft.com/office/drawing/2014/main" id="{E4CF2F8A-BA9E-4CA1-A937-47BC8E3B892C}"/>
              </a:ext>
            </a:extLst>
          </p:cNvPr>
          <p:cNvGrpSpPr/>
          <p:nvPr/>
        </p:nvGrpSpPr>
        <p:grpSpPr>
          <a:xfrm>
            <a:off x="1872894" y="1441911"/>
            <a:ext cx="6815986" cy="622922"/>
            <a:chOff x="1786476" y="1206533"/>
            <a:chExt cx="6815986" cy="622922"/>
          </a:xfrm>
        </p:grpSpPr>
        <p:sp>
          <p:nvSpPr>
            <p:cNvPr id="7" name="平行四边形 6">
              <a:extLst>
                <a:ext uri="{FF2B5EF4-FFF2-40B4-BE49-F238E27FC236}">
                  <a16:creationId xmlns:a16="http://schemas.microsoft.com/office/drawing/2014/main" id="{F2C929F8-637C-4A02-82BE-4216BBF29E53}"/>
                </a:ext>
              </a:extLst>
            </p:cNvPr>
            <p:cNvSpPr/>
            <p:nvPr/>
          </p:nvSpPr>
          <p:spPr>
            <a:xfrm>
              <a:off x="5023103" y="1248096"/>
              <a:ext cx="3579359"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Spry</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菜单栏</a:t>
              </a:r>
            </a:p>
          </p:txBody>
        </p:sp>
        <p:cxnSp>
          <p:nvCxnSpPr>
            <p:cNvPr id="8" name="直接箭头连接符 7">
              <a:extLst>
                <a:ext uri="{FF2B5EF4-FFF2-40B4-BE49-F238E27FC236}">
                  <a16:creationId xmlns:a16="http://schemas.microsoft.com/office/drawing/2014/main" id="{FC718847-4869-48C7-AD25-367655AD7B70}"/>
                </a:ext>
              </a:extLst>
            </p:cNvPr>
            <p:cNvCxnSpPr>
              <a:cxnSpLocks/>
              <a:stCxn id="11"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5A3C4511-C11A-4143-84DF-1E0F6960FE9D}"/>
                </a:ext>
              </a:extLst>
            </p:cNvPr>
            <p:cNvGrpSpPr/>
            <p:nvPr/>
          </p:nvGrpSpPr>
          <p:grpSpPr>
            <a:xfrm>
              <a:off x="1786476" y="1206533"/>
              <a:ext cx="880872" cy="622922"/>
              <a:chOff x="1786476" y="1206533"/>
              <a:chExt cx="880872" cy="622922"/>
            </a:xfrm>
          </p:grpSpPr>
          <p:sp>
            <p:nvSpPr>
              <p:cNvPr id="10" name="椭圆 9">
                <a:extLst>
                  <a:ext uri="{FF2B5EF4-FFF2-40B4-BE49-F238E27FC236}">
                    <a16:creationId xmlns:a16="http://schemas.microsoft.com/office/drawing/2014/main" id="{7F25288A-2CC9-476E-A4DC-D505CF689C78}"/>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1" name="文本框 10">
                <a:extLst>
                  <a:ext uri="{FF2B5EF4-FFF2-40B4-BE49-F238E27FC236}">
                    <a16:creationId xmlns:a16="http://schemas.microsoft.com/office/drawing/2014/main" id="{E58BD2C0-1B4A-41AE-8976-3026E33374D5}"/>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8.4.1</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2" name="组合 11">
            <a:extLst>
              <a:ext uri="{FF2B5EF4-FFF2-40B4-BE49-F238E27FC236}">
                <a16:creationId xmlns:a16="http://schemas.microsoft.com/office/drawing/2014/main" id="{9460DA37-31DA-44E5-A475-4B863A9BEB5D}"/>
              </a:ext>
            </a:extLst>
          </p:cNvPr>
          <p:cNvGrpSpPr/>
          <p:nvPr/>
        </p:nvGrpSpPr>
        <p:grpSpPr>
          <a:xfrm>
            <a:off x="1872894" y="2137734"/>
            <a:ext cx="6815986" cy="622922"/>
            <a:chOff x="1786476" y="1206533"/>
            <a:chExt cx="6815986" cy="622922"/>
          </a:xfrm>
        </p:grpSpPr>
        <p:sp>
          <p:nvSpPr>
            <p:cNvPr id="13" name="平行四边形 12">
              <a:extLst>
                <a:ext uri="{FF2B5EF4-FFF2-40B4-BE49-F238E27FC236}">
                  <a16:creationId xmlns:a16="http://schemas.microsoft.com/office/drawing/2014/main" id="{5E65BE16-60B4-4684-8F27-18951768987D}"/>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Spry</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选项卡式面板</a:t>
              </a:r>
            </a:p>
          </p:txBody>
        </p:sp>
        <p:cxnSp>
          <p:nvCxnSpPr>
            <p:cNvPr id="14" name="直接箭头连接符 13">
              <a:extLst>
                <a:ext uri="{FF2B5EF4-FFF2-40B4-BE49-F238E27FC236}">
                  <a16:creationId xmlns:a16="http://schemas.microsoft.com/office/drawing/2014/main" id="{83CB3863-2D79-44AB-9B0E-48EA6B0CC816}"/>
                </a:ext>
              </a:extLst>
            </p:cNvPr>
            <p:cNvCxnSpPr>
              <a:cxnSpLocks/>
              <a:stCxn id="17"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FF9C1901-DFBE-4522-A03C-57C0FFCC13DF}"/>
                </a:ext>
              </a:extLst>
            </p:cNvPr>
            <p:cNvGrpSpPr/>
            <p:nvPr/>
          </p:nvGrpSpPr>
          <p:grpSpPr>
            <a:xfrm>
              <a:off x="1786476" y="1206533"/>
              <a:ext cx="880872" cy="622922"/>
              <a:chOff x="1786476" y="1206533"/>
              <a:chExt cx="880872" cy="622922"/>
            </a:xfrm>
          </p:grpSpPr>
          <p:sp>
            <p:nvSpPr>
              <p:cNvPr id="16" name="椭圆 15">
                <a:extLst>
                  <a:ext uri="{FF2B5EF4-FFF2-40B4-BE49-F238E27FC236}">
                    <a16:creationId xmlns:a16="http://schemas.microsoft.com/office/drawing/2014/main" id="{D5373CC3-DFCB-4111-8D8D-6120558584AD}"/>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7" name="文本框 16">
                <a:extLst>
                  <a:ext uri="{FF2B5EF4-FFF2-40B4-BE49-F238E27FC236}">
                    <a16:creationId xmlns:a16="http://schemas.microsoft.com/office/drawing/2014/main" id="{096ECA6A-7DBE-44EE-9525-C851DA2A5ADB}"/>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8.4.2</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8" name="组合 17">
            <a:extLst>
              <a:ext uri="{FF2B5EF4-FFF2-40B4-BE49-F238E27FC236}">
                <a16:creationId xmlns:a16="http://schemas.microsoft.com/office/drawing/2014/main" id="{BCFA6CCD-C1A3-44B4-AF27-4111848E8992}"/>
              </a:ext>
            </a:extLst>
          </p:cNvPr>
          <p:cNvGrpSpPr/>
          <p:nvPr/>
        </p:nvGrpSpPr>
        <p:grpSpPr>
          <a:xfrm>
            <a:off x="1872894" y="2833557"/>
            <a:ext cx="6815986" cy="622922"/>
            <a:chOff x="1786476" y="1206533"/>
            <a:chExt cx="6815986" cy="622922"/>
          </a:xfrm>
        </p:grpSpPr>
        <p:sp>
          <p:nvSpPr>
            <p:cNvPr id="19" name="平行四边形 18">
              <a:extLst>
                <a:ext uri="{FF2B5EF4-FFF2-40B4-BE49-F238E27FC236}">
                  <a16:creationId xmlns:a16="http://schemas.microsoft.com/office/drawing/2014/main" id="{1DE6BF99-EEC4-413A-B7AB-C8414DC1AAAA}"/>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dirty="0">
                  <a:solidFill>
                    <a:prstClr val="white"/>
                  </a:solidFill>
                  <a:latin typeface="微软雅黑" panose="020B0503020204020204" pitchFamily="34" charset="-122"/>
                  <a:ea typeface="微软雅黑" panose="020B0503020204020204" pitchFamily="34" charset="-122"/>
                </a:rPr>
                <a:t>课堂练习：新闻卡式面板</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20" name="直接箭头连接符 19">
              <a:extLst>
                <a:ext uri="{FF2B5EF4-FFF2-40B4-BE49-F238E27FC236}">
                  <a16:creationId xmlns:a16="http://schemas.microsoft.com/office/drawing/2014/main" id="{54FF63F0-C563-498F-A41A-463CFD30CAF8}"/>
                </a:ext>
              </a:extLst>
            </p:cNvPr>
            <p:cNvCxnSpPr>
              <a:cxnSpLocks/>
              <a:stCxn id="23"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id="{A2B3E824-D6A2-42BE-B96B-DCADB7242DE0}"/>
                </a:ext>
              </a:extLst>
            </p:cNvPr>
            <p:cNvGrpSpPr/>
            <p:nvPr/>
          </p:nvGrpSpPr>
          <p:grpSpPr>
            <a:xfrm>
              <a:off x="1786476" y="1206533"/>
              <a:ext cx="880872" cy="622922"/>
              <a:chOff x="1786476" y="1206533"/>
              <a:chExt cx="880872" cy="622922"/>
            </a:xfrm>
          </p:grpSpPr>
          <p:sp>
            <p:nvSpPr>
              <p:cNvPr id="22" name="椭圆 21">
                <a:extLst>
                  <a:ext uri="{FF2B5EF4-FFF2-40B4-BE49-F238E27FC236}">
                    <a16:creationId xmlns:a16="http://schemas.microsoft.com/office/drawing/2014/main" id="{387DC9B3-DB80-4AF7-BA58-028951B4AC05}"/>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3" name="文本框 22">
                <a:extLst>
                  <a:ext uri="{FF2B5EF4-FFF2-40B4-BE49-F238E27FC236}">
                    <a16:creationId xmlns:a16="http://schemas.microsoft.com/office/drawing/2014/main" id="{CFE0911B-E5AF-4144-BA22-BFA7AE89A5C7}"/>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8.4.3</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24" name="组合 23">
            <a:extLst>
              <a:ext uri="{FF2B5EF4-FFF2-40B4-BE49-F238E27FC236}">
                <a16:creationId xmlns:a16="http://schemas.microsoft.com/office/drawing/2014/main" id="{6E7BD592-3FF2-414E-97A1-50BDBF94CD52}"/>
              </a:ext>
            </a:extLst>
          </p:cNvPr>
          <p:cNvGrpSpPr/>
          <p:nvPr/>
        </p:nvGrpSpPr>
        <p:grpSpPr>
          <a:xfrm>
            <a:off x="1872894" y="3529380"/>
            <a:ext cx="6815986" cy="622922"/>
            <a:chOff x="1786476" y="1206533"/>
            <a:chExt cx="6815986" cy="622922"/>
          </a:xfrm>
        </p:grpSpPr>
        <p:sp>
          <p:nvSpPr>
            <p:cNvPr id="25" name="平行四边形 24">
              <a:extLst>
                <a:ext uri="{FF2B5EF4-FFF2-40B4-BE49-F238E27FC236}">
                  <a16:creationId xmlns:a16="http://schemas.microsoft.com/office/drawing/2014/main" id="{6726B50F-613A-4DCD-A772-7C36D580D3F2}"/>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Spry</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折叠式</a:t>
              </a:r>
            </a:p>
          </p:txBody>
        </p:sp>
        <p:cxnSp>
          <p:nvCxnSpPr>
            <p:cNvPr id="26" name="直接箭头连接符 25">
              <a:extLst>
                <a:ext uri="{FF2B5EF4-FFF2-40B4-BE49-F238E27FC236}">
                  <a16:creationId xmlns:a16="http://schemas.microsoft.com/office/drawing/2014/main" id="{A7B9C98A-8099-407E-BD15-21FEDF30EC16}"/>
                </a:ext>
              </a:extLst>
            </p:cNvPr>
            <p:cNvCxnSpPr>
              <a:cxnSpLocks/>
              <a:stCxn id="29"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a16="http://schemas.microsoft.com/office/drawing/2014/main" id="{849D71CC-B730-4445-B696-9D6A39CFBEC7}"/>
                </a:ext>
              </a:extLst>
            </p:cNvPr>
            <p:cNvGrpSpPr/>
            <p:nvPr/>
          </p:nvGrpSpPr>
          <p:grpSpPr>
            <a:xfrm>
              <a:off x="1786476" y="1206533"/>
              <a:ext cx="880872" cy="622922"/>
              <a:chOff x="1786476" y="1206533"/>
              <a:chExt cx="880872" cy="622922"/>
            </a:xfrm>
          </p:grpSpPr>
          <p:sp>
            <p:nvSpPr>
              <p:cNvPr id="28" name="椭圆 27">
                <a:extLst>
                  <a:ext uri="{FF2B5EF4-FFF2-40B4-BE49-F238E27FC236}">
                    <a16:creationId xmlns:a16="http://schemas.microsoft.com/office/drawing/2014/main" id="{0131D9F3-C645-4177-A258-6D11388F956F}"/>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9" name="文本框 28">
                <a:extLst>
                  <a:ext uri="{FF2B5EF4-FFF2-40B4-BE49-F238E27FC236}">
                    <a16:creationId xmlns:a16="http://schemas.microsoft.com/office/drawing/2014/main" id="{97B41C87-9470-4052-B1BE-37082E18A104}"/>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8.4.4</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0" name="组合 29">
            <a:extLst>
              <a:ext uri="{FF2B5EF4-FFF2-40B4-BE49-F238E27FC236}">
                <a16:creationId xmlns:a16="http://schemas.microsoft.com/office/drawing/2014/main" id="{35EBEC61-A0A6-4F90-A856-E7565CF4CE59}"/>
              </a:ext>
            </a:extLst>
          </p:cNvPr>
          <p:cNvGrpSpPr/>
          <p:nvPr/>
        </p:nvGrpSpPr>
        <p:grpSpPr>
          <a:xfrm>
            <a:off x="1872894" y="5616849"/>
            <a:ext cx="6815986" cy="622922"/>
            <a:chOff x="1786476" y="1206533"/>
            <a:chExt cx="6815986" cy="622922"/>
          </a:xfrm>
        </p:grpSpPr>
        <p:sp>
          <p:nvSpPr>
            <p:cNvPr id="31" name="平行四边形 30">
              <a:extLst>
                <a:ext uri="{FF2B5EF4-FFF2-40B4-BE49-F238E27FC236}">
                  <a16:creationId xmlns:a16="http://schemas.microsoft.com/office/drawing/2014/main" id="{A983DEB9-A15D-4B2A-812F-7151F88230DF}"/>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Spry</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工具提示</a:t>
              </a:r>
            </a:p>
          </p:txBody>
        </p:sp>
        <p:cxnSp>
          <p:nvCxnSpPr>
            <p:cNvPr id="32" name="直接箭头连接符 31">
              <a:extLst>
                <a:ext uri="{FF2B5EF4-FFF2-40B4-BE49-F238E27FC236}">
                  <a16:creationId xmlns:a16="http://schemas.microsoft.com/office/drawing/2014/main" id="{7979E028-AD98-46E7-8F8E-6A7036023880}"/>
                </a:ext>
              </a:extLst>
            </p:cNvPr>
            <p:cNvCxnSpPr>
              <a:cxnSpLocks/>
              <a:stCxn id="35"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3" name="组合 32">
              <a:extLst>
                <a:ext uri="{FF2B5EF4-FFF2-40B4-BE49-F238E27FC236}">
                  <a16:creationId xmlns:a16="http://schemas.microsoft.com/office/drawing/2014/main" id="{B8C0E23B-82F3-49FB-B9FD-4DA57FF2B20E}"/>
                </a:ext>
              </a:extLst>
            </p:cNvPr>
            <p:cNvGrpSpPr/>
            <p:nvPr/>
          </p:nvGrpSpPr>
          <p:grpSpPr>
            <a:xfrm>
              <a:off x="1786476" y="1206533"/>
              <a:ext cx="880872" cy="622922"/>
              <a:chOff x="1786476" y="1206533"/>
              <a:chExt cx="880872" cy="622922"/>
            </a:xfrm>
          </p:grpSpPr>
          <p:sp>
            <p:nvSpPr>
              <p:cNvPr id="34" name="椭圆 33">
                <a:extLst>
                  <a:ext uri="{FF2B5EF4-FFF2-40B4-BE49-F238E27FC236}">
                    <a16:creationId xmlns:a16="http://schemas.microsoft.com/office/drawing/2014/main" id="{EBF56E37-0B02-43C1-8F69-62F346E1D2D0}"/>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35" name="文本框 34">
                <a:extLst>
                  <a:ext uri="{FF2B5EF4-FFF2-40B4-BE49-F238E27FC236}">
                    <a16:creationId xmlns:a16="http://schemas.microsoft.com/office/drawing/2014/main" id="{4F031E13-70C5-407E-9022-8CF7EA0E7259}"/>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8.4.7</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6" name="组合 35">
            <a:extLst>
              <a:ext uri="{FF2B5EF4-FFF2-40B4-BE49-F238E27FC236}">
                <a16:creationId xmlns:a16="http://schemas.microsoft.com/office/drawing/2014/main" id="{3DA21367-BECE-4D95-9807-B3548C61BB93}"/>
              </a:ext>
            </a:extLst>
          </p:cNvPr>
          <p:cNvGrpSpPr/>
          <p:nvPr/>
        </p:nvGrpSpPr>
        <p:grpSpPr>
          <a:xfrm>
            <a:off x="1872894" y="4225203"/>
            <a:ext cx="6815986" cy="622922"/>
            <a:chOff x="1786476" y="1206533"/>
            <a:chExt cx="6815986" cy="622922"/>
          </a:xfrm>
        </p:grpSpPr>
        <p:sp>
          <p:nvSpPr>
            <p:cNvPr id="37" name="平行四边形 36">
              <a:extLst>
                <a:ext uri="{FF2B5EF4-FFF2-40B4-BE49-F238E27FC236}">
                  <a16:creationId xmlns:a16="http://schemas.microsoft.com/office/drawing/2014/main" id="{1EDCDD86-6E15-4E7F-BF55-205FA8A6B166}"/>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dirty="0">
                  <a:solidFill>
                    <a:prstClr val="white"/>
                  </a:solidFill>
                  <a:latin typeface="微软雅黑" panose="020B0503020204020204" pitchFamily="34" charset="-122"/>
                  <a:ea typeface="微软雅黑" panose="020B0503020204020204" pitchFamily="34" charset="-122"/>
                </a:rPr>
                <a:t>课堂练习：折叠菜单的制作</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38" name="直接箭头连接符 37">
              <a:extLst>
                <a:ext uri="{FF2B5EF4-FFF2-40B4-BE49-F238E27FC236}">
                  <a16:creationId xmlns:a16="http://schemas.microsoft.com/office/drawing/2014/main" id="{8BB9F205-8619-46BE-BE5E-54099FA08BCA}"/>
                </a:ext>
              </a:extLst>
            </p:cNvPr>
            <p:cNvCxnSpPr>
              <a:cxnSpLocks/>
              <a:stCxn id="41"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9" name="组合 38">
              <a:extLst>
                <a:ext uri="{FF2B5EF4-FFF2-40B4-BE49-F238E27FC236}">
                  <a16:creationId xmlns:a16="http://schemas.microsoft.com/office/drawing/2014/main" id="{9CED4048-ECAD-4AFD-8088-F33DB6EFE93D}"/>
                </a:ext>
              </a:extLst>
            </p:cNvPr>
            <p:cNvGrpSpPr/>
            <p:nvPr/>
          </p:nvGrpSpPr>
          <p:grpSpPr>
            <a:xfrm>
              <a:off x="1786476" y="1206533"/>
              <a:ext cx="880872" cy="622922"/>
              <a:chOff x="1786476" y="1206533"/>
              <a:chExt cx="880872" cy="622922"/>
            </a:xfrm>
          </p:grpSpPr>
          <p:sp>
            <p:nvSpPr>
              <p:cNvPr id="40" name="椭圆 39">
                <a:extLst>
                  <a:ext uri="{FF2B5EF4-FFF2-40B4-BE49-F238E27FC236}">
                    <a16:creationId xmlns:a16="http://schemas.microsoft.com/office/drawing/2014/main" id="{17457958-CAF3-41FB-A5C8-103595D6A0C3}"/>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41" name="文本框 40">
                <a:extLst>
                  <a:ext uri="{FF2B5EF4-FFF2-40B4-BE49-F238E27FC236}">
                    <a16:creationId xmlns:a16="http://schemas.microsoft.com/office/drawing/2014/main" id="{7EA13413-69AB-4D9D-9235-4E76261FDA39}"/>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8.4.5</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42" name="组合 41">
            <a:extLst>
              <a:ext uri="{FF2B5EF4-FFF2-40B4-BE49-F238E27FC236}">
                <a16:creationId xmlns:a16="http://schemas.microsoft.com/office/drawing/2014/main" id="{6348ED2C-2C57-4645-A895-EF5A3CA6346C}"/>
              </a:ext>
            </a:extLst>
          </p:cNvPr>
          <p:cNvGrpSpPr/>
          <p:nvPr/>
        </p:nvGrpSpPr>
        <p:grpSpPr>
          <a:xfrm>
            <a:off x="1872894" y="4921026"/>
            <a:ext cx="6815986" cy="622922"/>
            <a:chOff x="1786476" y="1206533"/>
            <a:chExt cx="6815986" cy="622922"/>
          </a:xfrm>
        </p:grpSpPr>
        <p:sp>
          <p:nvSpPr>
            <p:cNvPr id="43" name="平行四边形 42">
              <a:extLst>
                <a:ext uri="{FF2B5EF4-FFF2-40B4-BE49-F238E27FC236}">
                  <a16:creationId xmlns:a16="http://schemas.microsoft.com/office/drawing/2014/main" id="{4460B2D5-8490-4EF7-A069-71FC81FFB26B}"/>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Spry</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可折叠式</a:t>
              </a:r>
            </a:p>
          </p:txBody>
        </p:sp>
        <p:cxnSp>
          <p:nvCxnSpPr>
            <p:cNvPr id="44" name="直接箭头连接符 43">
              <a:extLst>
                <a:ext uri="{FF2B5EF4-FFF2-40B4-BE49-F238E27FC236}">
                  <a16:creationId xmlns:a16="http://schemas.microsoft.com/office/drawing/2014/main" id="{9B9E2BDF-B852-47EE-A07A-FC550CDD0AD8}"/>
                </a:ext>
              </a:extLst>
            </p:cNvPr>
            <p:cNvCxnSpPr>
              <a:cxnSpLocks/>
              <a:stCxn id="47"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45" name="组合 44">
              <a:extLst>
                <a:ext uri="{FF2B5EF4-FFF2-40B4-BE49-F238E27FC236}">
                  <a16:creationId xmlns:a16="http://schemas.microsoft.com/office/drawing/2014/main" id="{624CE9D8-256D-4F09-A2DA-CAC68ABECA2B}"/>
                </a:ext>
              </a:extLst>
            </p:cNvPr>
            <p:cNvGrpSpPr/>
            <p:nvPr/>
          </p:nvGrpSpPr>
          <p:grpSpPr>
            <a:xfrm>
              <a:off x="1786476" y="1206533"/>
              <a:ext cx="880872" cy="622922"/>
              <a:chOff x="1786476" y="1206533"/>
              <a:chExt cx="880872" cy="622922"/>
            </a:xfrm>
          </p:grpSpPr>
          <p:sp>
            <p:nvSpPr>
              <p:cNvPr id="46" name="椭圆 45">
                <a:extLst>
                  <a:ext uri="{FF2B5EF4-FFF2-40B4-BE49-F238E27FC236}">
                    <a16:creationId xmlns:a16="http://schemas.microsoft.com/office/drawing/2014/main" id="{9B10AABC-872A-4143-8B5F-22569315493E}"/>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47" name="文本框 46">
                <a:extLst>
                  <a:ext uri="{FF2B5EF4-FFF2-40B4-BE49-F238E27FC236}">
                    <a16:creationId xmlns:a16="http://schemas.microsoft.com/office/drawing/2014/main" id="{066F4E07-4172-46EE-AD71-B6F504D774BE}"/>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8.4.6</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spTree>
    <p:extLst>
      <p:ext uri="{BB962C8B-B14F-4D97-AF65-F5344CB8AC3E}">
        <p14:creationId xmlns:p14="http://schemas.microsoft.com/office/powerpoint/2010/main" val="9665808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dirty="0">
                <a:solidFill>
                  <a:srgbClr val="0070C0"/>
                </a:solidFill>
                <a:effectLst>
                  <a:outerShdw blurRad="38100" dist="38100" dir="2700000" algn="tl">
                    <a:srgbClr val="000000">
                      <a:alpha val="43137"/>
                    </a:srgbClr>
                  </a:outerShdw>
                </a:effectLst>
              </a:rPr>
              <a:t>Spry</a:t>
            </a:r>
            <a:r>
              <a:rPr lang="zh-CN" altLang="en-US" sz="2400" b="1" dirty="0">
                <a:solidFill>
                  <a:srgbClr val="0070C0"/>
                </a:solidFill>
                <a:effectLst>
                  <a:outerShdw blurRad="38100" dist="38100" dir="2700000" algn="tl">
                    <a:srgbClr val="000000">
                      <a:alpha val="43137"/>
                    </a:srgbClr>
                  </a:outerShdw>
                </a:effectLst>
              </a:rPr>
              <a:t>菜单栏</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8.4.1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5842ED97-27BC-4363-A164-D933DF27D968}"/>
              </a:ext>
            </a:extLst>
          </p:cNvPr>
          <p:cNvSpPr txBox="1"/>
          <p:nvPr/>
        </p:nvSpPr>
        <p:spPr>
          <a:xfrm>
            <a:off x="327804" y="1133049"/>
            <a:ext cx="10912413" cy="1530868"/>
          </a:xfrm>
          <a:prstGeom prst="rect">
            <a:avLst/>
          </a:prstGeom>
          <a:solidFill>
            <a:schemeClr val="bg1">
              <a:lumMod val="95000"/>
            </a:schemeClr>
          </a:solidFill>
        </p:spPr>
        <p:txBody>
          <a:bodyPr wrap="square">
            <a:spAutoFit/>
          </a:bodyPr>
          <a:lstStyle/>
          <a:p>
            <a:pPr>
              <a:lnSpc>
                <a:spcPct val="150000"/>
              </a:lnSpc>
            </a:pPr>
            <a:r>
              <a:rPr lang="en-US" altLang="zh-CN" sz="1600" dirty="0">
                <a:effectLst/>
                <a:latin typeface="微软雅黑" panose="020B0503020204020204" pitchFamily="34" charset="-122"/>
                <a:cs typeface="Times New Roman" panose="02020603050405020304" pitchFamily="18" charset="0"/>
              </a:rPr>
              <a:t>Spry</a:t>
            </a:r>
            <a:r>
              <a:rPr lang="zh-CN" altLang="zh-CN" sz="1600" dirty="0">
                <a:effectLst/>
                <a:ea typeface="微软雅黑" panose="020B0503020204020204" pitchFamily="34" charset="-122"/>
                <a:cs typeface="Times New Roman" panose="02020603050405020304" pitchFamily="18" charset="0"/>
              </a:rPr>
              <a:t>菜单栏是一组可导航的菜单按钮，当用户将鼠标移动到其中一项菜单时，将显示子菜单，就是经常看到的下拉菜单的效果。</a:t>
            </a:r>
            <a:endParaRPr lang="en-US" altLang="zh-CN" sz="1600" dirty="0">
              <a:effectLst/>
              <a:ea typeface="微软雅黑" panose="020B0503020204020204" pitchFamily="34" charset="-122"/>
              <a:cs typeface="Times New Roman" panose="02020603050405020304" pitchFamily="18" charset="0"/>
            </a:endParaRPr>
          </a:p>
          <a:p>
            <a:pPr marL="285750" indent="-285750">
              <a:lnSpc>
                <a:spcPct val="150000"/>
              </a:lnSpc>
              <a:buFont typeface="Wingdings" panose="05000000000000000000" pitchFamily="2" charset="2"/>
              <a:buChar char="Ø"/>
            </a:pPr>
            <a:r>
              <a:rPr lang="zh-CN" altLang="zh-CN" sz="1600" dirty="0">
                <a:effectLst/>
                <a:ea typeface="微软雅黑" panose="020B0503020204020204" pitchFamily="34" charset="-122"/>
                <a:cs typeface="Times New Roman" panose="02020603050405020304" pitchFamily="18" charset="0"/>
              </a:rPr>
              <a:t>选择【插入】工具栏</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ea typeface="微软雅黑" panose="020B0503020204020204" pitchFamily="34" charset="-122"/>
                <a:cs typeface="Times New Roman" panose="02020603050405020304" pitchFamily="18" charset="0"/>
              </a:rPr>
              <a:t>【</a:t>
            </a:r>
            <a:r>
              <a:rPr lang="en-US" altLang="zh-CN" sz="1600" dirty="0">
                <a:effectLst/>
                <a:ea typeface="微软雅黑" panose="020B0503020204020204" pitchFamily="34" charset="-122"/>
                <a:cs typeface="Times New Roman" panose="02020603050405020304" pitchFamily="18" charset="0"/>
              </a:rPr>
              <a:t>Spry</a:t>
            </a:r>
            <a:r>
              <a:rPr lang="zh-CN" altLang="zh-CN" sz="1600" dirty="0">
                <a:effectLst/>
                <a:ea typeface="微软雅黑" panose="020B0503020204020204" pitchFamily="34" charset="-122"/>
                <a:cs typeface="Times New Roman" panose="02020603050405020304" pitchFamily="18" charset="0"/>
              </a:rPr>
              <a:t>】</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ea typeface="微软雅黑" panose="020B0503020204020204" pitchFamily="34" charset="-122"/>
                <a:cs typeface="Times New Roman" panose="02020603050405020304" pitchFamily="18" charset="0"/>
              </a:rPr>
              <a:t>【</a:t>
            </a:r>
            <a:r>
              <a:rPr lang="en-US" altLang="zh-CN" sz="1600" dirty="0">
                <a:effectLst/>
                <a:ea typeface="微软雅黑" panose="020B0503020204020204" pitchFamily="34" charset="-122"/>
                <a:cs typeface="Times New Roman" panose="02020603050405020304" pitchFamily="18" charset="0"/>
              </a:rPr>
              <a:t>Spry</a:t>
            </a:r>
            <a:r>
              <a:rPr lang="zh-CN" altLang="zh-CN" sz="1600" dirty="0">
                <a:effectLst/>
                <a:ea typeface="微软雅黑" panose="020B0503020204020204" pitchFamily="34" charset="-122"/>
                <a:cs typeface="Times New Roman" panose="02020603050405020304" pitchFamily="18" charset="0"/>
              </a:rPr>
              <a:t>菜单栏】，弹出【</a:t>
            </a:r>
            <a:r>
              <a:rPr lang="en-US" altLang="zh-CN" sz="1600" dirty="0">
                <a:effectLst/>
                <a:ea typeface="微软雅黑" panose="020B0503020204020204" pitchFamily="34" charset="-122"/>
                <a:cs typeface="Times New Roman" panose="02020603050405020304" pitchFamily="18" charset="0"/>
              </a:rPr>
              <a:t>Spry</a:t>
            </a:r>
            <a:r>
              <a:rPr lang="zh-CN" altLang="zh-CN" sz="1600" dirty="0">
                <a:effectLst/>
                <a:ea typeface="微软雅黑" panose="020B0503020204020204" pitchFamily="34" charset="-122"/>
                <a:cs typeface="Times New Roman" panose="02020603050405020304" pitchFamily="18" charset="0"/>
              </a:rPr>
              <a:t>菜单栏】面板</a:t>
            </a:r>
            <a:r>
              <a:rPr lang="en-US" altLang="zh-CN" sz="1600" dirty="0">
                <a:effectLst/>
                <a:ea typeface="微软雅黑" panose="020B0503020204020204" pitchFamily="34" charset="-122"/>
                <a:cs typeface="Times New Roman" panose="02020603050405020304" pitchFamily="18" charset="0"/>
              </a:rPr>
              <a:t>,</a:t>
            </a:r>
            <a:r>
              <a:rPr lang="zh-CN" altLang="zh-CN" sz="1600" dirty="0">
                <a:effectLst/>
                <a:ea typeface="微软雅黑" panose="020B0503020204020204" pitchFamily="34" charset="-122"/>
                <a:cs typeface="Times New Roman" panose="02020603050405020304" pitchFamily="18" charset="0"/>
              </a:rPr>
              <a:t>选择【水平】或【垂直】中的一项，单击【确定】完成并保存网页。</a:t>
            </a:r>
            <a:endParaRPr lang="zh-CN" altLang="en-US" sz="1600" dirty="0"/>
          </a:p>
        </p:txBody>
      </p:sp>
      <p:pic>
        <p:nvPicPr>
          <p:cNvPr id="8" name="图片 7">
            <a:extLst>
              <a:ext uri="{FF2B5EF4-FFF2-40B4-BE49-F238E27FC236}">
                <a16:creationId xmlns:a16="http://schemas.microsoft.com/office/drawing/2014/main" id="{B18AC643-A417-4462-83BB-5B7AA076C238}"/>
              </a:ext>
            </a:extLst>
          </p:cNvPr>
          <p:cNvPicPr/>
          <p:nvPr/>
        </p:nvPicPr>
        <p:blipFill>
          <a:blip r:embed="rId2"/>
          <a:stretch>
            <a:fillRect/>
          </a:stretch>
        </p:blipFill>
        <p:spPr>
          <a:xfrm>
            <a:off x="327804" y="2719990"/>
            <a:ext cx="2790914" cy="1601844"/>
          </a:xfrm>
          <a:prstGeom prst="rect">
            <a:avLst/>
          </a:prstGeom>
          <a:ln w="12700">
            <a:solidFill>
              <a:schemeClr val="tx1"/>
            </a:solidFill>
          </a:ln>
        </p:spPr>
      </p:pic>
      <p:pic>
        <p:nvPicPr>
          <p:cNvPr id="9" name="图片 8">
            <a:extLst>
              <a:ext uri="{FF2B5EF4-FFF2-40B4-BE49-F238E27FC236}">
                <a16:creationId xmlns:a16="http://schemas.microsoft.com/office/drawing/2014/main" id="{8AE47F9C-B161-45D4-87D1-2EDB11B29830}"/>
              </a:ext>
            </a:extLst>
          </p:cNvPr>
          <p:cNvPicPr/>
          <p:nvPr/>
        </p:nvPicPr>
        <p:blipFill>
          <a:blip r:embed="rId3"/>
          <a:stretch>
            <a:fillRect/>
          </a:stretch>
        </p:blipFill>
        <p:spPr>
          <a:xfrm>
            <a:off x="3389930" y="2732930"/>
            <a:ext cx="2639934" cy="1586979"/>
          </a:xfrm>
          <a:prstGeom prst="rect">
            <a:avLst/>
          </a:prstGeom>
          <a:ln w="12700">
            <a:solidFill>
              <a:schemeClr val="tx1"/>
            </a:solidFill>
          </a:ln>
        </p:spPr>
      </p:pic>
      <p:pic>
        <p:nvPicPr>
          <p:cNvPr id="10" name="图片 9">
            <a:extLst>
              <a:ext uri="{FF2B5EF4-FFF2-40B4-BE49-F238E27FC236}">
                <a16:creationId xmlns:a16="http://schemas.microsoft.com/office/drawing/2014/main" id="{A14C7163-537B-45C2-A30E-A1047A557BA2}"/>
              </a:ext>
            </a:extLst>
          </p:cNvPr>
          <p:cNvPicPr/>
          <p:nvPr/>
        </p:nvPicPr>
        <p:blipFill>
          <a:blip r:embed="rId4"/>
          <a:stretch>
            <a:fillRect/>
          </a:stretch>
        </p:blipFill>
        <p:spPr>
          <a:xfrm>
            <a:off x="6301076" y="2737242"/>
            <a:ext cx="2221822" cy="1596533"/>
          </a:xfrm>
          <a:prstGeom prst="rect">
            <a:avLst/>
          </a:prstGeom>
          <a:ln w="12700">
            <a:solidFill>
              <a:schemeClr val="tx1"/>
            </a:solidFill>
          </a:ln>
        </p:spPr>
      </p:pic>
      <p:pic>
        <p:nvPicPr>
          <p:cNvPr id="11" name="图片 10">
            <a:extLst>
              <a:ext uri="{FF2B5EF4-FFF2-40B4-BE49-F238E27FC236}">
                <a16:creationId xmlns:a16="http://schemas.microsoft.com/office/drawing/2014/main" id="{7326C11B-69BE-4461-BEF8-633CA694CF7D}"/>
              </a:ext>
            </a:extLst>
          </p:cNvPr>
          <p:cNvPicPr/>
          <p:nvPr/>
        </p:nvPicPr>
        <p:blipFill>
          <a:blip r:embed="rId5"/>
          <a:stretch>
            <a:fillRect/>
          </a:stretch>
        </p:blipFill>
        <p:spPr>
          <a:xfrm>
            <a:off x="339390" y="4576301"/>
            <a:ext cx="5635920" cy="1306914"/>
          </a:xfrm>
          <a:prstGeom prst="rect">
            <a:avLst/>
          </a:prstGeom>
          <a:ln w="12700">
            <a:solidFill>
              <a:schemeClr val="tx1"/>
            </a:solidFill>
          </a:ln>
        </p:spPr>
      </p:pic>
      <p:pic>
        <p:nvPicPr>
          <p:cNvPr id="12" name="图片 11">
            <a:extLst>
              <a:ext uri="{FF2B5EF4-FFF2-40B4-BE49-F238E27FC236}">
                <a16:creationId xmlns:a16="http://schemas.microsoft.com/office/drawing/2014/main" id="{E4539173-6076-4C44-AAE3-A821E8DA8235}"/>
              </a:ext>
            </a:extLst>
          </p:cNvPr>
          <p:cNvPicPr/>
          <p:nvPr/>
        </p:nvPicPr>
        <p:blipFill rotWithShape="1">
          <a:blip r:embed="rId6"/>
          <a:srcRect r="16619" b="19231"/>
          <a:stretch/>
        </p:blipFill>
        <p:spPr bwMode="auto">
          <a:xfrm>
            <a:off x="6301075" y="4576300"/>
            <a:ext cx="3485101" cy="1306913"/>
          </a:xfrm>
          <a:prstGeom prst="rect">
            <a:avLst/>
          </a:prstGeom>
          <a:ln w="12700">
            <a:solidFill>
              <a:schemeClr val="tx1"/>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078996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dirty="0">
                <a:solidFill>
                  <a:srgbClr val="0070C0"/>
                </a:solidFill>
                <a:effectLst>
                  <a:outerShdw blurRad="38100" dist="38100" dir="2700000" algn="tl">
                    <a:srgbClr val="000000">
                      <a:alpha val="43137"/>
                    </a:srgbClr>
                  </a:outerShdw>
                </a:effectLst>
              </a:rPr>
              <a:t>Spry</a:t>
            </a:r>
            <a:r>
              <a:rPr lang="zh-CN" altLang="en-US" sz="2400" b="1" dirty="0">
                <a:solidFill>
                  <a:srgbClr val="0070C0"/>
                </a:solidFill>
                <a:effectLst>
                  <a:outerShdw blurRad="38100" dist="38100" dir="2700000" algn="tl">
                    <a:srgbClr val="000000">
                      <a:alpha val="43137"/>
                    </a:srgbClr>
                  </a:outerShdw>
                </a:effectLst>
              </a:rPr>
              <a:t>选项卡式面板</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8.4.2</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8C57241E-4E0B-4F26-80C6-26E4DE550780}"/>
              </a:ext>
            </a:extLst>
          </p:cNvPr>
          <p:cNvSpPr txBox="1"/>
          <p:nvPr/>
        </p:nvSpPr>
        <p:spPr>
          <a:xfrm>
            <a:off x="572619" y="1076976"/>
            <a:ext cx="10624467" cy="1161536"/>
          </a:xfrm>
          <a:prstGeom prst="rect">
            <a:avLst/>
          </a:prstGeom>
          <a:solidFill>
            <a:schemeClr val="bg1">
              <a:lumMod val="95000"/>
            </a:schemeClr>
          </a:solidFill>
        </p:spPr>
        <p:txBody>
          <a:bodyPr wrap="square">
            <a:spAutoFit/>
          </a:bodyPr>
          <a:lstStyle/>
          <a:p>
            <a:pPr>
              <a:lnSpc>
                <a:spcPct val="150000"/>
              </a:lnSpc>
            </a:pPr>
            <a:r>
              <a:rPr lang="en-US" altLang="zh-CN" sz="1600" dirty="0">
                <a:effectLst/>
                <a:latin typeface="微软雅黑" panose="020B0503020204020204" pitchFamily="34" charset="-122"/>
                <a:cs typeface="Times New Roman" panose="02020603050405020304" pitchFamily="18" charset="0"/>
              </a:rPr>
              <a:t>Spry</a:t>
            </a:r>
            <a:r>
              <a:rPr lang="zh-CN" altLang="zh-CN" sz="1600" dirty="0">
                <a:effectLst/>
                <a:ea typeface="微软雅黑" panose="020B0503020204020204" pitchFamily="34" charset="-122"/>
                <a:cs typeface="Times New Roman" panose="02020603050405020304" pitchFamily="18" charset="0"/>
              </a:rPr>
              <a:t>选项卡式面板是一组面板，效果如常见的</a:t>
            </a:r>
            <a:r>
              <a:rPr lang="en-US" altLang="zh-CN" sz="1600" dirty="0">
                <a:effectLst/>
                <a:ea typeface="微软雅黑" panose="020B0503020204020204" pitchFamily="34" charset="-122"/>
                <a:cs typeface="Times New Roman" panose="02020603050405020304" pitchFamily="18" charset="0"/>
              </a:rPr>
              <a:t>Tab</a:t>
            </a:r>
            <a:r>
              <a:rPr lang="zh-CN" altLang="zh-CN" sz="1600" dirty="0">
                <a:effectLst/>
                <a:ea typeface="微软雅黑" panose="020B0503020204020204" pitchFamily="34" charset="-122"/>
                <a:cs typeface="Times New Roman" panose="02020603050405020304" pitchFamily="18" charset="0"/>
              </a:rPr>
              <a:t>面板，可以通过单击需访问的选项卡，来显示和隐藏卡式面板中的内容 。单击【插入】工具栏</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ea typeface="微软雅黑" panose="020B0503020204020204" pitchFamily="34" charset="-122"/>
                <a:cs typeface="Times New Roman" panose="02020603050405020304" pitchFamily="18" charset="0"/>
              </a:rPr>
              <a:t>【</a:t>
            </a:r>
            <a:r>
              <a:rPr lang="en-US" altLang="zh-CN" sz="1600" dirty="0">
                <a:effectLst/>
                <a:ea typeface="微软雅黑" panose="020B0503020204020204" pitchFamily="34" charset="-122"/>
                <a:cs typeface="Times New Roman" panose="02020603050405020304" pitchFamily="18" charset="0"/>
              </a:rPr>
              <a:t>Spry</a:t>
            </a:r>
            <a:r>
              <a:rPr lang="zh-CN" altLang="zh-CN" sz="1600" dirty="0">
                <a:effectLst/>
                <a:ea typeface="微软雅黑" panose="020B0503020204020204" pitchFamily="34" charset="-122"/>
                <a:cs typeface="Times New Roman" panose="02020603050405020304" pitchFamily="18" charset="0"/>
              </a:rPr>
              <a:t>】</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ea typeface="微软雅黑" panose="020B0503020204020204" pitchFamily="34" charset="-122"/>
                <a:cs typeface="Times New Roman" panose="02020603050405020304" pitchFamily="18" charset="0"/>
              </a:rPr>
              <a:t>【</a:t>
            </a:r>
            <a:r>
              <a:rPr lang="en-US" altLang="zh-CN" sz="1600" dirty="0">
                <a:effectLst/>
                <a:ea typeface="微软雅黑" panose="020B0503020204020204" pitchFamily="34" charset="-122"/>
                <a:cs typeface="Times New Roman" panose="02020603050405020304" pitchFamily="18" charset="0"/>
              </a:rPr>
              <a:t>Spry</a:t>
            </a:r>
            <a:r>
              <a:rPr lang="zh-CN" altLang="zh-CN" sz="1600" dirty="0">
                <a:effectLst/>
                <a:ea typeface="微软雅黑" panose="020B0503020204020204" pitchFamily="34" charset="-122"/>
                <a:cs typeface="Times New Roman" panose="02020603050405020304" pitchFamily="18" charset="0"/>
              </a:rPr>
              <a:t>选项卡式面板】</a:t>
            </a:r>
            <a:r>
              <a:rPr lang="zh-CN" altLang="en-US" sz="1600" dirty="0">
                <a:effectLst/>
                <a:ea typeface="微软雅黑" panose="020B0503020204020204" pitchFamily="34" charset="-122"/>
                <a:cs typeface="Times New Roman" panose="02020603050405020304" pitchFamily="18" charset="0"/>
              </a:rPr>
              <a:t>，</a:t>
            </a:r>
            <a:r>
              <a:rPr lang="zh-CN" altLang="zh-CN" sz="1600" dirty="0">
                <a:effectLst/>
                <a:ea typeface="微软雅黑" panose="020B0503020204020204" pitchFamily="34" charset="-122"/>
                <a:cs typeface="Times New Roman" panose="02020603050405020304" pitchFamily="18" charset="0"/>
              </a:rPr>
              <a:t>在网页中插入【</a:t>
            </a:r>
            <a:r>
              <a:rPr lang="en-US" altLang="zh-CN" sz="1600" dirty="0">
                <a:effectLst/>
                <a:ea typeface="微软雅黑" panose="020B0503020204020204" pitchFamily="34" charset="-122"/>
                <a:cs typeface="Times New Roman" panose="02020603050405020304" pitchFamily="18" charset="0"/>
              </a:rPr>
              <a:t>Spry</a:t>
            </a:r>
            <a:r>
              <a:rPr lang="zh-CN" altLang="zh-CN" sz="1600" dirty="0">
                <a:effectLst/>
                <a:ea typeface="微软雅黑" panose="020B0503020204020204" pitchFamily="34" charset="-122"/>
                <a:cs typeface="Times New Roman" panose="02020603050405020304" pitchFamily="18" charset="0"/>
              </a:rPr>
              <a:t>选项卡式面板】，单击面板上的标签可以直接修改标签上的文字信息</a:t>
            </a:r>
            <a:r>
              <a:rPr lang="zh-CN" altLang="en-US" sz="1600" dirty="0">
                <a:effectLst/>
                <a:ea typeface="微软雅黑" panose="020B0503020204020204" pitchFamily="34" charset="-122"/>
                <a:cs typeface="Times New Roman" panose="02020603050405020304" pitchFamily="18" charset="0"/>
              </a:rPr>
              <a:t>。</a:t>
            </a:r>
            <a:endParaRPr lang="zh-CN" altLang="en-US" sz="1600" dirty="0"/>
          </a:p>
        </p:txBody>
      </p:sp>
      <p:pic>
        <p:nvPicPr>
          <p:cNvPr id="6" name="图片 5">
            <a:extLst>
              <a:ext uri="{FF2B5EF4-FFF2-40B4-BE49-F238E27FC236}">
                <a16:creationId xmlns:a16="http://schemas.microsoft.com/office/drawing/2014/main" id="{9B3B6280-27DC-43AC-BF1C-335348AB4103}"/>
              </a:ext>
            </a:extLst>
          </p:cNvPr>
          <p:cNvPicPr/>
          <p:nvPr/>
        </p:nvPicPr>
        <p:blipFill>
          <a:blip r:embed="rId2"/>
          <a:stretch>
            <a:fillRect/>
          </a:stretch>
        </p:blipFill>
        <p:spPr>
          <a:xfrm>
            <a:off x="569743" y="2381554"/>
            <a:ext cx="4992153" cy="2811548"/>
          </a:xfrm>
          <a:prstGeom prst="rect">
            <a:avLst/>
          </a:prstGeom>
          <a:ln w="12700">
            <a:solidFill>
              <a:schemeClr val="tx1"/>
            </a:solidFill>
          </a:ln>
        </p:spPr>
      </p:pic>
      <p:pic>
        <p:nvPicPr>
          <p:cNvPr id="7" name="图片 6">
            <a:extLst>
              <a:ext uri="{FF2B5EF4-FFF2-40B4-BE49-F238E27FC236}">
                <a16:creationId xmlns:a16="http://schemas.microsoft.com/office/drawing/2014/main" id="{DB99CB23-B465-4F25-A122-2744ABA7F9C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381554"/>
            <a:ext cx="2763328" cy="2871549"/>
          </a:xfrm>
          <a:prstGeom prst="rect">
            <a:avLst/>
          </a:prstGeom>
          <a:noFill/>
          <a:ln w="12700">
            <a:solidFill>
              <a:schemeClr val="tx1"/>
            </a:solidFill>
          </a:ln>
        </p:spPr>
      </p:pic>
    </p:spTree>
    <p:extLst>
      <p:ext uri="{BB962C8B-B14F-4D97-AF65-F5344CB8AC3E}">
        <p14:creationId xmlns:p14="http://schemas.microsoft.com/office/powerpoint/2010/main" val="11252073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9354DD8B-89BF-496F-B408-38F6DD2CE0ED}"/>
              </a:ext>
            </a:extLst>
          </p:cNvPr>
          <p:cNvSpPr>
            <a:spLocks noGrp="1"/>
          </p:cNvSpPr>
          <p:nvPr>
            <p:ph idx="1"/>
          </p:nvPr>
        </p:nvSpPr>
        <p:spPr/>
        <p:txBody>
          <a:bodyPr/>
          <a:lstStyle/>
          <a:p>
            <a:endParaRPr lang="zh-CN" altLang="en-US" dirty="0"/>
          </a:p>
        </p:txBody>
      </p:sp>
      <p:sp>
        <p:nvSpPr>
          <p:cNvPr id="3" name="标题 2">
            <a:extLst>
              <a:ext uri="{FF2B5EF4-FFF2-40B4-BE49-F238E27FC236}">
                <a16:creationId xmlns:a16="http://schemas.microsoft.com/office/drawing/2014/main" id="{1C67E902-BF06-498E-98C9-0C30167205EF}"/>
              </a:ext>
            </a:extLst>
          </p:cNvPr>
          <p:cNvSpPr>
            <a:spLocks noGrp="1"/>
          </p:cNvSpPr>
          <p:nvPr>
            <p:ph type="title"/>
          </p:nvPr>
        </p:nvSpPr>
        <p:spPr/>
        <p:txBody>
          <a:bodyPr/>
          <a:lstStyle/>
          <a:p>
            <a:r>
              <a:rPr lang="zh-CN" altLang="en-US" b="1" kern="100" dirty="0">
                <a:effectLst>
                  <a:outerShdw blurRad="38100" dist="38100" dir="2700000" algn="tl">
                    <a:srgbClr val="000000">
                      <a:alpha val="43137"/>
                    </a:srgbClr>
                  </a:outerShdw>
                </a:effectLst>
                <a:cs typeface="Times New Roman" panose="02020603050405020304" pitchFamily="18" charset="0"/>
              </a:rPr>
              <a:t>准备知识：</a:t>
            </a:r>
            <a:r>
              <a:rPr lang="en-US" altLang="zh-CN" b="1" kern="100" dirty="0">
                <a:effectLst>
                  <a:outerShdw blurRad="38100" dist="38100" dir="2700000" algn="tl">
                    <a:srgbClr val="000000">
                      <a:alpha val="43137"/>
                    </a:srgbClr>
                  </a:outerShdw>
                </a:effectLst>
                <a:cs typeface="Times New Roman" panose="02020603050405020304" pitchFamily="18" charset="0"/>
              </a:rPr>
              <a:t>JavaScript</a:t>
            </a:r>
            <a:r>
              <a:rPr lang="zh-CN" altLang="en-US" b="1" kern="100" dirty="0">
                <a:effectLst>
                  <a:outerShdw blurRad="38100" dist="38100" dir="2700000" algn="tl">
                    <a:srgbClr val="000000">
                      <a:alpha val="43137"/>
                    </a:srgbClr>
                  </a:outerShdw>
                </a:effectLst>
                <a:cs typeface="Times New Roman" panose="02020603050405020304" pitchFamily="18" charset="0"/>
              </a:rPr>
              <a:t>网页特效</a:t>
            </a:r>
            <a:endParaRPr lang="zh-CN" altLang="en-US" b="1" dirty="0">
              <a:effectLst>
                <a:outerShdw blurRad="38100" dist="38100" dir="2700000" algn="tl">
                  <a:srgbClr val="000000">
                    <a:alpha val="43137"/>
                  </a:srgbClr>
                </a:outerShdw>
              </a:effectLst>
            </a:endParaRPr>
          </a:p>
        </p:txBody>
      </p:sp>
      <p:sp>
        <p:nvSpPr>
          <p:cNvPr id="6" name="AutoShape 132">
            <a:extLst>
              <a:ext uri="{FF2B5EF4-FFF2-40B4-BE49-F238E27FC236}">
                <a16:creationId xmlns:a16="http://schemas.microsoft.com/office/drawing/2014/main" id="{65F657D3-D0F0-43D9-8DCD-87ECFB35C98D}"/>
              </a:ext>
            </a:extLst>
          </p:cNvPr>
          <p:cNvSpPr>
            <a:spLocks noChangeArrowheads="1"/>
          </p:cNvSpPr>
          <p:nvPr/>
        </p:nvSpPr>
        <p:spPr bwMode="auto">
          <a:xfrm rot="10800000">
            <a:off x="1463040" y="1127289"/>
            <a:ext cx="1527746" cy="5408158"/>
          </a:xfrm>
          <a:prstGeom prst="upArrow">
            <a:avLst>
              <a:gd name="adj1" fmla="val 66296"/>
              <a:gd name="adj2" fmla="val 58426"/>
            </a:avLst>
          </a:prstGeom>
          <a:gradFill>
            <a:gsLst>
              <a:gs pos="0">
                <a:srgbClr val="0096FC"/>
              </a:gs>
              <a:gs pos="100000">
                <a:srgbClr val="764718">
                  <a:alpha val="0"/>
                </a:srgbClr>
              </a:gs>
            </a:gsLst>
            <a:path path="circle">
              <a:fillToRect l="100000" b="100000"/>
            </a:path>
          </a:gradFill>
          <a:ln>
            <a:noFill/>
          </a:ln>
        </p:spPr>
        <p:txBody>
          <a:bodyPr wrap="none"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1" lang="ko-KR" altLang="en-US" sz="1800" b="0" i="0" u="none" strike="noStrike" kern="1200" cap="none" spc="0" normalizeH="0" baseline="0" noProof="0">
              <a:ln>
                <a:noFill/>
              </a:ln>
              <a:solidFill>
                <a:srgbClr val="0096FC"/>
              </a:solidFill>
              <a:effectLst>
                <a:outerShdw blurRad="38100" dist="38100" dir="2700000" algn="tl">
                  <a:srgbClr val="000000">
                    <a:alpha val="43137"/>
                  </a:srgbClr>
                </a:outerShdw>
              </a:effectLst>
              <a:uLnTx/>
              <a:uFillTx/>
              <a:latin typeface="Gulim" pitchFamily="34" charset="-127"/>
              <a:ea typeface="Gulim" pitchFamily="34" charset="-127"/>
              <a:cs typeface="+mn-cs"/>
            </a:endParaRPr>
          </a:p>
        </p:txBody>
      </p:sp>
      <p:sp>
        <p:nvSpPr>
          <p:cNvPr id="13" name="文本框 12">
            <a:extLst>
              <a:ext uri="{FF2B5EF4-FFF2-40B4-BE49-F238E27FC236}">
                <a16:creationId xmlns:a16="http://schemas.microsoft.com/office/drawing/2014/main" id="{14713CF1-2DE9-424F-8779-33E210929282}"/>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8.2</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20" name="组合 19">
            <a:extLst>
              <a:ext uri="{FF2B5EF4-FFF2-40B4-BE49-F238E27FC236}">
                <a16:creationId xmlns:a16="http://schemas.microsoft.com/office/drawing/2014/main" id="{70517041-C870-4BE5-A878-39D370AEB4A8}"/>
              </a:ext>
            </a:extLst>
          </p:cNvPr>
          <p:cNvGrpSpPr/>
          <p:nvPr/>
        </p:nvGrpSpPr>
        <p:grpSpPr>
          <a:xfrm>
            <a:off x="1822815" y="2278798"/>
            <a:ext cx="6815986" cy="622922"/>
            <a:chOff x="1786476" y="1206533"/>
            <a:chExt cx="6815986" cy="622922"/>
          </a:xfrm>
        </p:grpSpPr>
        <p:sp>
          <p:nvSpPr>
            <p:cNvPr id="21" name="平行四边形 20">
              <a:extLst>
                <a:ext uri="{FF2B5EF4-FFF2-40B4-BE49-F238E27FC236}">
                  <a16:creationId xmlns:a16="http://schemas.microsoft.com/office/drawing/2014/main" id="{C69B2CBF-6B62-4E58-AED7-3F799088F3DB}"/>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JavaScript</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的函数</a:t>
              </a:r>
            </a:p>
          </p:txBody>
        </p:sp>
        <p:cxnSp>
          <p:nvCxnSpPr>
            <p:cNvPr id="22" name="直接箭头连接符 21">
              <a:extLst>
                <a:ext uri="{FF2B5EF4-FFF2-40B4-BE49-F238E27FC236}">
                  <a16:creationId xmlns:a16="http://schemas.microsoft.com/office/drawing/2014/main" id="{EDCD7741-B684-4593-8F71-D0ABFBB617E5}"/>
                </a:ext>
              </a:extLst>
            </p:cNvPr>
            <p:cNvCxnSpPr>
              <a:cxnSpLocks/>
              <a:stCxn id="25"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EC9D82A9-0E18-480F-B511-813DCD4241D4}"/>
                </a:ext>
              </a:extLst>
            </p:cNvPr>
            <p:cNvGrpSpPr/>
            <p:nvPr/>
          </p:nvGrpSpPr>
          <p:grpSpPr>
            <a:xfrm>
              <a:off x="1786476" y="1206533"/>
              <a:ext cx="880872" cy="622922"/>
              <a:chOff x="1786476" y="1206533"/>
              <a:chExt cx="880872" cy="622922"/>
            </a:xfrm>
          </p:grpSpPr>
          <p:sp>
            <p:nvSpPr>
              <p:cNvPr id="24" name="椭圆 23">
                <a:extLst>
                  <a:ext uri="{FF2B5EF4-FFF2-40B4-BE49-F238E27FC236}">
                    <a16:creationId xmlns:a16="http://schemas.microsoft.com/office/drawing/2014/main" id="{A70E3E50-435F-4A5B-9158-F4CF142B88C8}"/>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5" name="文本框 24">
                <a:extLst>
                  <a:ext uri="{FF2B5EF4-FFF2-40B4-BE49-F238E27FC236}">
                    <a16:creationId xmlns:a16="http://schemas.microsoft.com/office/drawing/2014/main" id="{731E88FC-3110-4768-AC7E-B8E184CE48FE}"/>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8.2.2</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4" name="组合 33">
            <a:extLst>
              <a:ext uri="{FF2B5EF4-FFF2-40B4-BE49-F238E27FC236}">
                <a16:creationId xmlns:a16="http://schemas.microsoft.com/office/drawing/2014/main" id="{2A6F1101-C266-461E-BDC1-0481DE6AA1A4}"/>
              </a:ext>
            </a:extLst>
          </p:cNvPr>
          <p:cNvGrpSpPr/>
          <p:nvPr/>
        </p:nvGrpSpPr>
        <p:grpSpPr>
          <a:xfrm>
            <a:off x="1822815" y="3895654"/>
            <a:ext cx="6815986" cy="622922"/>
            <a:chOff x="1786476" y="1206533"/>
            <a:chExt cx="6815986" cy="622922"/>
          </a:xfrm>
        </p:grpSpPr>
        <p:sp>
          <p:nvSpPr>
            <p:cNvPr id="35" name="平行四边形 34">
              <a:extLst>
                <a:ext uri="{FF2B5EF4-FFF2-40B4-BE49-F238E27FC236}">
                  <a16:creationId xmlns:a16="http://schemas.microsoft.com/office/drawing/2014/main" id="{3C9B652F-3F49-4D03-AF77-5D010B1B4F0A}"/>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800" kern="100" dirty="0">
                  <a:solidFill>
                    <a:prstClr val="white"/>
                  </a:solidFill>
                  <a:effectLst/>
                  <a:latin typeface="微软雅黑" panose="020B0503020204020204" pitchFamily="34" charset="-122"/>
                  <a:ea typeface="微软雅黑" panose="020B0503020204020204" pitchFamily="34" charset="-122"/>
                  <a:cs typeface="Times New Roman" panose="02020603050405020304" pitchFamily="18" charset="0"/>
                </a:rPr>
                <a:t>在网页中嵌入</a:t>
              </a: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JavaScript</a:t>
              </a:r>
              <a:r>
                <a:rPr lang="zh-CN" altLang="en-US" dirty="0">
                  <a:solidFill>
                    <a:prstClr val="white"/>
                  </a:solidFill>
                  <a:latin typeface="微软雅黑" panose="020B0503020204020204" pitchFamily="34" charset="-122"/>
                  <a:ea typeface="微软雅黑" panose="020B0503020204020204" pitchFamily="34" charset="-122"/>
                </a:rPr>
                <a:t>代码的方法</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36" name="直接箭头连接符 35">
              <a:extLst>
                <a:ext uri="{FF2B5EF4-FFF2-40B4-BE49-F238E27FC236}">
                  <a16:creationId xmlns:a16="http://schemas.microsoft.com/office/drawing/2014/main" id="{0C669EE1-9203-4930-B1BD-324634E22B07}"/>
                </a:ext>
              </a:extLst>
            </p:cNvPr>
            <p:cNvCxnSpPr>
              <a:cxnSpLocks/>
              <a:stCxn id="39"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a16="http://schemas.microsoft.com/office/drawing/2014/main" id="{AA077079-F9DA-4755-8649-8DE984EF6B2F}"/>
                </a:ext>
              </a:extLst>
            </p:cNvPr>
            <p:cNvGrpSpPr/>
            <p:nvPr/>
          </p:nvGrpSpPr>
          <p:grpSpPr>
            <a:xfrm>
              <a:off x="1786476" y="1206533"/>
              <a:ext cx="880872" cy="622922"/>
              <a:chOff x="1786476" y="1206533"/>
              <a:chExt cx="880872" cy="622922"/>
            </a:xfrm>
          </p:grpSpPr>
          <p:sp>
            <p:nvSpPr>
              <p:cNvPr id="38" name="椭圆 37">
                <a:extLst>
                  <a:ext uri="{FF2B5EF4-FFF2-40B4-BE49-F238E27FC236}">
                    <a16:creationId xmlns:a16="http://schemas.microsoft.com/office/drawing/2014/main" id="{26CCDC15-2798-4C44-BDCB-59B834929390}"/>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39" name="文本框 38">
                <a:extLst>
                  <a:ext uri="{FF2B5EF4-FFF2-40B4-BE49-F238E27FC236}">
                    <a16:creationId xmlns:a16="http://schemas.microsoft.com/office/drawing/2014/main" id="{84C794BC-C608-4BA9-9B9D-54EB5EA60A45}"/>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8.2.4</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60" name="组合 59">
            <a:extLst>
              <a:ext uri="{FF2B5EF4-FFF2-40B4-BE49-F238E27FC236}">
                <a16:creationId xmlns:a16="http://schemas.microsoft.com/office/drawing/2014/main" id="{42E14BE2-DBD0-4254-B7FC-8CA8F17AD042}"/>
              </a:ext>
            </a:extLst>
          </p:cNvPr>
          <p:cNvGrpSpPr/>
          <p:nvPr/>
        </p:nvGrpSpPr>
        <p:grpSpPr>
          <a:xfrm>
            <a:off x="1822815" y="1470370"/>
            <a:ext cx="6815986" cy="622922"/>
            <a:chOff x="1786476" y="1206533"/>
            <a:chExt cx="6815986" cy="622922"/>
          </a:xfrm>
        </p:grpSpPr>
        <p:sp>
          <p:nvSpPr>
            <p:cNvPr id="61" name="平行四边形 60">
              <a:extLst>
                <a:ext uri="{FF2B5EF4-FFF2-40B4-BE49-F238E27FC236}">
                  <a16:creationId xmlns:a16="http://schemas.microsoft.com/office/drawing/2014/main" id="{5DEE4331-2919-42EF-A6EA-75E61798CBAD}"/>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JavaScript</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的常量和变量</a:t>
              </a:r>
            </a:p>
          </p:txBody>
        </p:sp>
        <p:cxnSp>
          <p:nvCxnSpPr>
            <p:cNvPr id="62" name="直接箭头连接符 61">
              <a:extLst>
                <a:ext uri="{FF2B5EF4-FFF2-40B4-BE49-F238E27FC236}">
                  <a16:creationId xmlns:a16="http://schemas.microsoft.com/office/drawing/2014/main" id="{16FD46CB-BE4A-4BA9-AB2F-FBA455AD813D}"/>
                </a:ext>
              </a:extLst>
            </p:cNvPr>
            <p:cNvCxnSpPr>
              <a:cxnSpLocks/>
              <a:stCxn id="65"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63" name="组合 62">
              <a:extLst>
                <a:ext uri="{FF2B5EF4-FFF2-40B4-BE49-F238E27FC236}">
                  <a16:creationId xmlns:a16="http://schemas.microsoft.com/office/drawing/2014/main" id="{5659D79D-E542-4680-88C3-265D1E98D64C}"/>
                </a:ext>
              </a:extLst>
            </p:cNvPr>
            <p:cNvGrpSpPr/>
            <p:nvPr/>
          </p:nvGrpSpPr>
          <p:grpSpPr>
            <a:xfrm>
              <a:off x="1786476" y="1206533"/>
              <a:ext cx="880872" cy="622922"/>
              <a:chOff x="1786476" y="1206533"/>
              <a:chExt cx="880872" cy="622922"/>
            </a:xfrm>
          </p:grpSpPr>
          <p:sp>
            <p:nvSpPr>
              <p:cNvPr id="64" name="椭圆 63">
                <a:extLst>
                  <a:ext uri="{FF2B5EF4-FFF2-40B4-BE49-F238E27FC236}">
                    <a16:creationId xmlns:a16="http://schemas.microsoft.com/office/drawing/2014/main" id="{537BFCA7-9243-48D9-B6EA-81E7001B208D}"/>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65" name="文本框 64">
                <a:extLst>
                  <a:ext uri="{FF2B5EF4-FFF2-40B4-BE49-F238E27FC236}">
                    <a16:creationId xmlns:a16="http://schemas.microsoft.com/office/drawing/2014/main" id="{C3E6E624-2122-41C6-B1C3-3EFE052A6624}"/>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8.2.1</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66" name="组合 65">
            <a:extLst>
              <a:ext uri="{FF2B5EF4-FFF2-40B4-BE49-F238E27FC236}">
                <a16:creationId xmlns:a16="http://schemas.microsoft.com/office/drawing/2014/main" id="{B75F61EC-47CC-4A53-8CCC-250CC2C2F825}"/>
              </a:ext>
            </a:extLst>
          </p:cNvPr>
          <p:cNvGrpSpPr/>
          <p:nvPr/>
        </p:nvGrpSpPr>
        <p:grpSpPr>
          <a:xfrm>
            <a:off x="1822815" y="3087226"/>
            <a:ext cx="6815986" cy="622922"/>
            <a:chOff x="1786476" y="1206533"/>
            <a:chExt cx="6815986" cy="622922"/>
          </a:xfrm>
        </p:grpSpPr>
        <p:sp>
          <p:nvSpPr>
            <p:cNvPr id="67" name="平行四边形 66">
              <a:extLst>
                <a:ext uri="{FF2B5EF4-FFF2-40B4-BE49-F238E27FC236}">
                  <a16:creationId xmlns:a16="http://schemas.microsoft.com/office/drawing/2014/main" id="{CBC29A07-04F0-4C38-B45C-E4E460902B90}"/>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JavaScript</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的事件</a:t>
              </a:r>
            </a:p>
          </p:txBody>
        </p:sp>
        <p:cxnSp>
          <p:nvCxnSpPr>
            <p:cNvPr id="68" name="直接箭头连接符 67">
              <a:extLst>
                <a:ext uri="{FF2B5EF4-FFF2-40B4-BE49-F238E27FC236}">
                  <a16:creationId xmlns:a16="http://schemas.microsoft.com/office/drawing/2014/main" id="{D2850F70-FFAF-4A5D-AFC5-C079400E298B}"/>
                </a:ext>
              </a:extLst>
            </p:cNvPr>
            <p:cNvCxnSpPr>
              <a:cxnSpLocks/>
              <a:stCxn id="71"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69" name="组合 68">
              <a:extLst>
                <a:ext uri="{FF2B5EF4-FFF2-40B4-BE49-F238E27FC236}">
                  <a16:creationId xmlns:a16="http://schemas.microsoft.com/office/drawing/2014/main" id="{C9198007-BB8A-4E6B-8FCF-CE590CB62C6E}"/>
                </a:ext>
              </a:extLst>
            </p:cNvPr>
            <p:cNvGrpSpPr/>
            <p:nvPr/>
          </p:nvGrpSpPr>
          <p:grpSpPr>
            <a:xfrm>
              <a:off x="1786476" y="1206533"/>
              <a:ext cx="880872" cy="622922"/>
              <a:chOff x="1786476" y="1206533"/>
              <a:chExt cx="880872" cy="622922"/>
            </a:xfrm>
          </p:grpSpPr>
          <p:sp>
            <p:nvSpPr>
              <p:cNvPr id="70" name="椭圆 69">
                <a:extLst>
                  <a:ext uri="{FF2B5EF4-FFF2-40B4-BE49-F238E27FC236}">
                    <a16:creationId xmlns:a16="http://schemas.microsoft.com/office/drawing/2014/main" id="{16E1FAAA-F1A1-43DE-A14C-723589201A5B}"/>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71" name="文本框 70">
                <a:extLst>
                  <a:ext uri="{FF2B5EF4-FFF2-40B4-BE49-F238E27FC236}">
                    <a16:creationId xmlns:a16="http://schemas.microsoft.com/office/drawing/2014/main" id="{499A0EB1-1ED3-475A-BB80-9BD23B784CA6}"/>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8.2.3</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72" name="组合 71">
            <a:extLst>
              <a:ext uri="{FF2B5EF4-FFF2-40B4-BE49-F238E27FC236}">
                <a16:creationId xmlns:a16="http://schemas.microsoft.com/office/drawing/2014/main" id="{43EA0204-7093-42B6-851F-3CA718FFF8A1}"/>
              </a:ext>
            </a:extLst>
          </p:cNvPr>
          <p:cNvGrpSpPr/>
          <p:nvPr/>
        </p:nvGrpSpPr>
        <p:grpSpPr>
          <a:xfrm>
            <a:off x="1822815" y="4704082"/>
            <a:ext cx="6815986" cy="622922"/>
            <a:chOff x="1786476" y="1206533"/>
            <a:chExt cx="6815986" cy="622922"/>
          </a:xfrm>
        </p:grpSpPr>
        <p:sp>
          <p:nvSpPr>
            <p:cNvPr id="73" name="平行四边形 72">
              <a:extLst>
                <a:ext uri="{FF2B5EF4-FFF2-40B4-BE49-F238E27FC236}">
                  <a16:creationId xmlns:a16="http://schemas.microsoft.com/office/drawing/2014/main" id="{408E75FE-7D8B-4959-ACBB-7AA7AE09A93C}"/>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defRPr/>
              </a:pPr>
              <a:r>
                <a:rPr lang="zh-CN" altLang="en-US" sz="1800" kern="100" dirty="0">
                  <a:solidFill>
                    <a:prstClr val="white"/>
                  </a:solidFill>
                  <a:effectLst/>
                  <a:latin typeface="微软雅黑" panose="020B0503020204020204" pitchFamily="34" charset="-122"/>
                  <a:ea typeface="微软雅黑" panose="020B0503020204020204" pitchFamily="34" charset="-122"/>
                  <a:cs typeface="Times New Roman" panose="02020603050405020304" pitchFamily="18" charset="0"/>
                </a:rPr>
                <a:t>使用</a:t>
              </a:r>
              <a:r>
                <a:rPr lang="en-US" altLang="zh-CN" sz="1800" kern="100" dirty="0" err="1">
                  <a:solidFill>
                    <a:prstClr val="white"/>
                  </a:solidFill>
                  <a:effectLst/>
                  <a:latin typeface="微软雅黑" panose="020B0503020204020204" pitchFamily="34" charset="-122"/>
                  <a:ea typeface="微软雅黑" panose="020B0503020204020204" pitchFamily="34" charset="-122"/>
                  <a:cs typeface="Times New Roman" panose="02020603050405020304" pitchFamily="18" charset="0"/>
                </a:rPr>
                <a:t>Jquery</a:t>
              </a:r>
              <a:r>
                <a:rPr lang="zh-CN" altLang="en-US" sz="1800" kern="100" dirty="0">
                  <a:solidFill>
                    <a:prstClr val="white"/>
                  </a:solidFill>
                  <a:effectLst/>
                  <a:latin typeface="微软雅黑" panose="020B0503020204020204" pitchFamily="34" charset="-122"/>
                  <a:ea typeface="微软雅黑" panose="020B0503020204020204" pitchFamily="34" charset="-122"/>
                  <a:cs typeface="Times New Roman" panose="02020603050405020304" pitchFamily="18" charset="0"/>
                </a:rPr>
                <a:t>库</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74" name="直接箭头连接符 73">
              <a:extLst>
                <a:ext uri="{FF2B5EF4-FFF2-40B4-BE49-F238E27FC236}">
                  <a16:creationId xmlns:a16="http://schemas.microsoft.com/office/drawing/2014/main" id="{D9405AB9-F8CE-42BD-8AFE-622F4CDC57D7}"/>
                </a:ext>
              </a:extLst>
            </p:cNvPr>
            <p:cNvCxnSpPr>
              <a:cxnSpLocks/>
              <a:stCxn id="77"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75" name="组合 74">
              <a:extLst>
                <a:ext uri="{FF2B5EF4-FFF2-40B4-BE49-F238E27FC236}">
                  <a16:creationId xmlns:a16="http://schemas.microsoft.com/office/drawing/2014/main" id="{990B5DF5-EB84-43BB-9676-A4CFDC44905D}"/>
                </a:ext>
              </a:extLst>
            </p:cNvPr>
            <p:cNvGrpSpPr/>
            <p:nvPr/>
          </p:nvGrpSpPr>
          <p:grpSpPr>
            <a:xfrm>
              <a:off x="1786476" y="1206533"/>
              <a:ext cx="880872" cy="622922"/>
              <a:chOff x="1786476" y="1206533"/>
              <a:chExt cx="880872" cy="622922"/>
            </a:xfrm>
          </p:grpSpPr>
          <p:sp>
            <p:nvSpPr>
              <p:cNvPr id="76" name="椭圆 75">
                <a:extLst>
                  <a:ext uri="{FF2B5EF4-FFF2-40B4-BE49-F238E27FC236}">
                    <a16:creationId xmlns:a16="http://schemas.microsoft.com/office/drawing/2014/main" id="{2DEDC2B6-8B53-4D63-85A6-65592A993C88}"/>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77" name="文本框 76">
                <a:extLst>
                  <a:ext uri="{FF2B5EF4-FFF2-40B4-BE49-F238E27FC236}">
                    <a16:creationId xmlns:a16="http://schemas.microsoft.com/office/drawing/2014/main" id="{DA014E2E-ABD2-451B-9F63-A402EFE5B57C}"/>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8.2.5</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43" name="组合 42">
            <a:extLst>
              <a:ext uri="{FF2B5EF4-FFF2-40B4-BE49-F238E27FC236}">
                <a16:creationId xmlns:a16="http://schemas.microsoft.com/office/drawing/2014/main" id="{8AFEA782-47BC-4EBF-989C-517752BEDE91}"/>
              </a:ext>
            </a:extLst>
          </p:cNvPr>
          <p:cNvGrpSpPr/>
          <p:nvPr/>
        </p:nvGrpSpPr>
        <p:grpSpPr>
          <a:xfrm>
            <a:off x="1822815" y="5512511"/>
            <a:ext cx="6815986" cy="622922"/>
            <a:chOff x="1786476" y="1206533"/>
            <a:chExt cx="6815986" cy="622922"/>
          </a:xfrm>
        </p:grpSpPr>
        <p:sp>
          <p:nvSpPr>
            <p:cNvPr id="44" name="平行四边形 43">
              <a:extLst>
                <a:ext uri="{FF2B5EF4-FFF2-40B4-BE49-F238E27FC236}">
                  <a16:creationId xmlns:a16="http://schemas.microsoft.com/office/drawing/2014/main" id="{F310496C-3F4E-4A3A-AAD6-F256CEA410DF}"/>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defRPr/>
              </a:pPr>
              <a:r>
                <a:rPr lang="zh-CN" altLang="en-US" sz="1800" kern="100" dirty="0">
                  <a:solidFill>
                    <a:prstClr val="white"/>
                  </a:solidFill>
                  <a:effectLst/>
                  <a:latin typeface="微软雅黑" panose="020B0503020204020204" pitchFamily="34" charset="-122"/>
                  <a:ea typeface="微软雅黑" panose="020B0503020204020204" pitchFamily="34" charset="-122"/>
                  <a:cs typeface="Times New Roman" panose="02020603050405020304" pitchFamily="18" charset="0"/>
                </a:rPr>
                <a:t>网页中的行为</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45" name="直接箭头连接符 44">
              <a:extLst>
                <a:ext uri="{FF2B5EF4-FFF2-40B4-BE49-F238E27FC236}">
                  <a16:creationId xmlns:a16="http://schemas.microsoft.com/office/drawing/2014/main" id="{3F6A1873-24AC-4C86-B175-3EDE6B15E35D}"/>
                </a:ext>
              </a:extLst>
            </p:cNvPr>
            <p:cNvCxnSpPr>
              <a:cxnSpLocks/>
              <a:stCxn id="48"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46" name="组合 45">
              <a:extLst>
                <a:ext uri="{FF2B5EF4-FFF2-40B4-BE49-F238E27FC236}">
                  <a16:creationId xmlns:a16="http://schemas.microsoft.com/office/drawing/2014/main" id="{796490BB-7DD6-4565-913F-709B19FD4FA9}"/>
                </a:ext>
              </a:extLst>
            </p:cNvPr>
            <p:cNvGrpSpPr/>
            <p:nvPr/>
          </p:nvGrpSpPr>
          <p:grpSpPr>
            <a:xfrm>
              <a:off x="1786476" y="1206533"/>
              <a:ext cx="880872" cy="622922"/>
              <a:chOff x="1786476" y="1206533"/>
              <a:chExt cx="880872" cy="622922"/>
            </a:xfrm>
          </p:grpSpPr>
          <p:sp>
            <p:nvSpPr>
              <p:cNvPr id="47" name="椭圆 46">
                <a:extLst>
                  <a:ext uri="{FF2B5EF4-FFF2-40B4-BE49-F238E27FC236}">
                    <a16:creationId xmlns:a16="http://schemas.microsoft.com/office/drawing/2014/main" id="{FCCEC2CC-B48B-4009-AD69-EFA9FDDF7871}"/>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48" name="文本框 47">
                <a:extLst>
                  <a:ext uri="{FF2B5EF4-FFF2-40B4-BE49-F238E27FC236}">
                    <a16:creationId xmlns:a16="http://schemas.microsoft.com/office/drawing/2014/main" id="{6C95C9CD-ADD6-4401-B1D8-A5774D4F31E8}"/>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8.2.6</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spTree>
    <p:extLst>
      <p:ext uri="{BB962C8B-B14F-4D97-AF65-F5344CB8AC3E}">
        <p14:creationId xmlns:p14="http://schemas.microsoft.com/office/powerpoint/2010/main" val="40700184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课堂练习：新闻卡式面板</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8.4.3</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12" name="图片 11">
            <a:extLst>
              <a:ext uri="{FF2B5EF4-FFF2-40B4-BE49-F238E27FC236}">
                <a16:creationId xmlns:a16="http://schemas.microsoft.com/office/drawing/2014/main" id="{0BE60342-AE65-48F2-B6D5-948812740BE8}"/>
              </a:ext>
            </a:extLst>
          </p:cNvPr>
          <p:cNvPicPr/>
          <p:nvPr/>
        </p:nvPicPr>
        <p:blipFill>
          <a:blip r:embed="rId2"/>
          <a:stretch>
            <a:fillRect/>
          </a:stretch>
        </p:blipFill>
        <p:spPr>
          <a:xfrm>
            <a:off x="258174" y="1464154"/>
            <a:ext cx="5287236" cy="2607514"/>
          </a:xfrm>
          <a:prstGeom prst="rect">
            <a:avLst/>
          </a:prstGeom>
          <a:ln w="12700">
            <a:solidFill>
              <a:schemeClr val="tx1"/>
            </a:solidFill>
          </a:ln>
        </p:spPr>
      </p:pic>
      <p:pic>
        <p:nvPicPr>
          <p:cNvPr id="13" name="图片 12">
            <a:extLst>
              <a:ext uri="{FF2B5EF4-FFF2-40B4-BE49-F238E27FC236}">
                <a16:creationId xmlns:a16="http://schemas.microsoft.com/office/drawing/2014/main" id="{30EB9B4A-B561-4E73-B482-E7F8741BD92D}"/>
              </a:ext>
            </a:extLst>
          </p:cNvPr>
          <p:cNvPicPr/>
          <p:nvPr/>
        </p:nvPicPr>
        <p:blipFill>
          <a:blip r:embed="rId3"/>
          <a:stretch>
            <a:fillRect/>
          </a:stretch>
        </p:blipFill>
        <p:spPr>
          <a:xfrm>
            <a:off x="5815551" y="1464154"/>
            <a:ext cx="5252749" cy="2538503"/>
          </a:xfrm>
          <a:prstGeom prst="rect">
            <a:avLst/>
          </a:prstGeom>
          <a:ln w="12700">
            <a:solidFill>
              <a:schemeClr val="tx1"/>
            </a:solidFill>
          </a:ln>
        </p:spPr>
      </p:pic>
    </p:spTree>
    <p:extLst>
      <p:ext uri="{BB962C8B-B14F-4D97-AF65-F5344CB8AC3E}">
        <p14:creationId xmlns:p14="http://schemas.microsoft.com/office/powerpoint/2010/main" val="1784688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dirty="0">
                <a:solidFill>
                  <a:srgbClr val="0070C0"/>
                </a:solidFill>
                <a:effectLst>
                  <a:outerShdw blurRad="38100" dist="38100" dir="2700000" algn="tl">
                    <a:srgbClr val="000000">
                      <a:alpha val="43137"/>
                    </a:srgbClr>
                  </a:outerShdw>
                </a:effectLst>
              </a:rPr>
              <a:t>Spry</a:t>
            </a:r>
            <a:r>
              <a:rPr lang="zh-CN" altLang="en-US" sz="2400" b="1" dirty="0">
                <a:solidFill>
                  <a:srgbClr val="0070C0"/>
                </a:solidFill>
                <a:effectLst>
                  <a:outerShdw blurRad="38100" dist="38100" dir="2700000" algn="tl">
                    <a:srgbClr val="000000">
                      <a:alpha val="43137"/>
                    </a:srgbClr>
                  </a:outerShdw>
                </a:effectLst>
              </a:rPr>
              <a:t>折叠式</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8.4.4</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80CDC0F9-4AA0-404C-95E7-E2C16AF1C13B}"/>
              </a:ext>
            </a:extLst>
          </p:cNvPr>
          <p:cNvSpPr txBox="1"/>
          <p:nvPr/>
        </p:nvSpPr>
        <p:spPr>
          <a:xfrm>
            <a:off x="1194057" y="1172564"/>
            <a:ext cx="10054788" cy="1202830"/>
          </a:xfrm>
          <a:prstGeom prst="rect">
            <a:avLst/>
          </a:prstGeom>
          <a:solidFill>
            <a:schemeClr val="bg1">
              <a:lumMod val="95000"/>
            </a:schemeClr>
          </a:solidFill>
        </p:spPr>
        <p:txBody>
          <a:bodyPr wrap="square">
            <a:spAutoFit/>
          </a:bodyPr>
          <a:lstStyle/>
          <a:p>
            <a:pPr>
              <a:lnSpc>
                <a:spcPct val="150000"/>
              </a:lnSpc>
            </a:pP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折叠式是一组可折叠的面板，当单击不同的选项卡时，折叠式面板会响应的展开或者收缩。要创建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折叠式面板，单击【插入】工具栏</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折叠式】按钮，在光标所在位置插入【</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折叠式】，</a:t>
            </a:r>
            <a:r>
              <a:rPr lang="zh-CN" altLang="zh-CN" sz="1800" dirty="0">
                <a:effectLst/>
                <a:ea typeface="微软雅黑" panose="020B0503020204020204" pitchFamily="34" charset="-122"/>
                <a:cs typeface="Times New Roman" panose="02020603050405020304" pitchFamily="18" charset="0"/>
              </a:rPr>
              <a:t>单击【</a:t>
            </a:r>
            <a:r>
              <a:rPr lang="en-US" altLang="zh-CN" sz="1800" dirty="0">
                <a:effectLst/>
                <a:ea typeface="微软雅黑" panose="020B0503020204020204" pitchFamily="34" charset="-122"/>
                <a:cs typeface="Times New Roman" panose="02020603050405020304" pitchFamily="18" charset="0"/>
              </a:rPr>
              <a:t>Spry</a:t>
            </a:r>
            <a:r>
              <a:rPr lang="zh-CN" altLang="zh-CN" sz="1800" dirty="0">
                <a:effectLst/>
                <a:ea typeface="微软雅黑" panose="020B0503020204020204" pitchFamily="34" charset="-122"/>
                <a:cs typeface="Times New Roman" panose="02020603050405020304" pitchFamily="18" charset="0"/>
              </a:rPr>
              <a:t>折叠式】，在属性面板中设置面板的名称</a:t>
            </a:r>
            <a:r>
              <a:rPr lang="zh-CN" altLang="en-US" sz="1800" dirty="0">
                <a:effectLst/>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9D61253F-5608-4257-A32C-D0365D2C0379}"/>
              </a:ext>
            </a:extLst>
          </p:cNvPr>
          <p:cNvPicPr/>
          <p:nvPr/>
        </p:nvPicPr>
        <p:blipFill>
          <a:blip r:embed="rId2"/>
          <a:stretch>
            <a:fillRect/>
          </a:stretch>
        </p:blipFill>
        <p:spPr>
          <a:xfrm>
            <a:off x="1194057" y="2688027"/>
            <a:ext cx="4292097" cy="2151392"/>
          </a:xfrm>
          <a:prstGeom prst="rect">
            <a:avLst/>
          </a:prstGeom>
          <a:ln w="12700">
            <a:solidFill>
              <a:schemeClr val="tx1"/>
            </a:solidFill>
          </a:ln>
        </p:spPr>
      </p:pic>
      <p:pic>
        <p:nvPicPr>
          <p:cNvPr id="7" name="图片 6">
            <a:extLst>
              <a:ext uri="{FF2B5EF4-FFF2-40B4-BE49-F238E27FC236}">
                <a16:creationId xmlns:a16="http://schemas.microsoft.com/office/drawing/2014/main" id="{385CE5F0-42B1-4DED-93AB-B89B8A8FF3E3}"/>
              </a:ext>
            </a:extLst>
          </p:cNvPr>
          <p:cNvPicPr/>
          <p:nvPr/>
        </p:nvPicPr>
        <p:blipFill>
          <a:blip r:embed="rId3"/>
          <a:stretch>
            <a:fillRect/>
          </a:stretch>
        </p:blipFill>
        <p:spPr>
          <a:xfrm>
            <a:off x="6002373" y="2688027"/>
            <a:ext cx="3551555" cy="2230755"/>
          </a:xfrm>
          <a:prstGeom prst="rect">
            <a:avLst/>
          </a:prstGeom>
          <a:ln w="12700">
            <a:solidFill>
              <a:schemeClr val="tx1"/>
            </a:solidFill>
          </a:ln>
        </p:spPr>
      </p:pic>
    </p:spTree>
    <p:extLst>
      <p:ext uri="{BB962C8B-B14F-4D97-AF65-F5344CB8AC3E}">
        <p14:creationId xmlns:p14="http://schemas.microsoft.com/office/powerpoint/2010/main" val="20557343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课堂练习：折叠菜单的制作</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8.4.5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对角圆角 1">
            <a:extLst>
              <a:ext uri="{FF2B5EF4-FFF2-40B4-BE49-F238E27FC236}">
                <a16:creationId xmlns:a16="http://schemas.microsoft.com/office/drawing/2014/main" id="{270B3281-4809-46E1-8A92-56E09E08E03B}"/>
              </a:ext>
            </a:extLst>
          </p:cNvPr>
          <p:cNvSpPr/>
          <p:nvPr/>
        </p:nvSpPr>
        <p:spPr>
          <a:xfrm>
            <a:off x="336430" y="1203234"/>
            <a:ext cx="1181819" cy="396815"/>
          </a:xfrm>
          <a:prstGeom prst="round2Diag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步骤</a:t>
            </a:r>
            <a:r>
              <a:rPr lang="en-US" altLang="zh-CN" sz="1600" dirty="0">
                <a:latin typeface="微软雅黑" panose="020B0503020204020204" pitchFamily="34" charset="-122"/>
                <a:ea typeface="微软雅黑" panose="020B0503020204020204" pitchFamily="34" charset="-122"/>
              </a:rPr>
              <a:t>1</a:t>
            </a:r>
            <a:endParaRPr lang="zh-CN" altLang="en-US" sz="1600"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EC4691F6-95EE-4CFF-ACA1-C944EC82BF1C}"/>
              </a:ext>
            </a:extLst>
          </p:cNvPr>
          <p:cNvSpPr/>
          <p:nvPr/>
        </p:nvSpPr>
        <p:spPr>
          <a:xfrm>
            <a:off x="1673525" y="1203234"/>
            <a:ext cx="9480430" cy="461665"/>
          </a:xfrm>
          <a:prstGeom prst="rect">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600" dirty="0">
                <a:solidFill>
                  <a:schemeClr val="tx1"/>
                </a:solidFill>
                <a:effectLst/>
                <a:ea typeface="微软雅黑" panose="020B0503020204020204" pitchFamily="34" charset="-122"/>
                <a:cs typeface="Times New Roman" panose="02020603050405020304" pitchFamily="18" charset="0"/>
              </a:rPr>
              <a:t>在站点中新建网页文件，保存文件，命名为</a:t>
            </a:r>
            <a:r>
              <a:rPr lang="en-US" altLang="zh-CN" sz="1600" dirty="0">
                <a:solidFill>
                  <a:schemeClr val="tx1"/>
                </a:solidFill>
                <a:effectLst/>
                <a:ea typeface="微软雅黑" panose="020B0503020204020204" pitchFamily="34" charset="-122"/>
                <a:cs typeface="Times New Roman" panose="02020603050405020304" pitchFamily="18" charset="0"/>
              </a:rPr>
              <a:t>spry_cd_anli.html</a:t>
            </a:r>
            <a:r>
              <a:rPr lang="zh-CN" altLang="zh-CN" sz="1600" dirty="0">
                <a:solidFill>
                  <a:schemeClr val="tx1"/>
                </a:solidFill>
                <a:effectLst/>
                <a:ea typeface="微软雅黑" panose="020B0503020204020204" pitchFamily="34" charset="-122"/>
                <a:cs typeface="Times New Roman" panose="02020603050405020304" pitchFamily="18" charset="0"/>
              </a:rPr>
              <a:t>，在</a:t>
            </a:r>
            <a:r>
              <a:rPr lang="en-US" altLang="zh-CN" sz="1600" dirty="0">
                <a:solidFill>
                  <a:schemeClr val="tx1"/>
                </a:solidFill>
                <a:effectLst/>
                <a:ea typeface="微软雅黑" panose="020B0503020204020204" pitchFamily="34" charset="-122"/>
                <a:cs typeface="Times New Roman" panose="02020603050405020304" pitchFamily="18" charset="0"/>
              </a:rPr>
              <a:t>body</a:t>
            </a:r>
            <a:r>
              <a:rPr lang="zh-CN" altLang="zh-CN" sz="1600" dirty="0">
                <a:solidFill>
                  <a:schemeClr val="tx1"/>
                </a:solidFill>
                <a:effectLst/>
                <a:ea typeface="微软雅黑" panose="020B0503020204020204" pitchFamily="34" charset="-122"/>
                <a:cs typeface="Times New Roman" panose="02020603050405020304" pitchFamily="18" charset="0"/>
              </a:rPr>
              <a:t>中创建一个</a:t>
            </a:r>
            <a:r>
              <a:rPr lang="en-US" altLang="zh-CN" sz="1600" dirty="0">
                <a:solidFill>
                  <a:schemeClr val="tx1"/>
                </a:solidFill>
                <a:effectLst/>
                <a:ea typeface="微软雅黑" panose="020B0503020204020204" pitchFamily="34" charset="-122"/>
                <a:cs typeface="Times New Roman" panose="02020603050405020304" pitchFamily="18" charset="0"/>
              </a:rPr>
              <a:t>div</a:t>
            </a:r>
            <a:r>
              <a:rPr lang="zh-CN" altLang="zh-CN" sz="1600" dirty="0">
                <a:solidFill>
                  <a:schemeClr val="tx1"/>
                </a:solidFill>
                <a:effectLst/>
                <a:ea typeface="微软雅黑" panose="020B0503020204020204" pitchFamily="34" charset="-122"/>
                <a:cs typeface="Times New Roman" panose="02020603050405020304" pitchFamily="18" charset="0"/>
              </a:rPr>
              <a:t>，</a:t>
            </a:r>
            <a:r>
              <a:rPr lang="en-US" altLang="zh-CN" sz="1600" dirty="0">
                <a:solidFill>
                  <a:schemeClr val="tx1"/>
                </a:solidFill>
                <a:effectLst/>
                <a:ea typeface="微软雅黑" panose="020B0503020204020204" pitchFamily="34" charset="-122"/>
                <a:cs typeface="Times New Roman" panose="02020603050405020304" pitchFamily="18" charset="0"/>
              </a:rPr>
              <a:t>id</a:t>
            </a:r>
            <a:r>
              <a:rPr lang="zh-CN" altLang="zh-CN" sz="1600" dirty="0">
                <a:solidFill>
                  <a:schemeClr val="tx1"/>
                </a:solidFill>
                <a:effectLst/>
                <a:ea typeface="微软雅黑" panose="020B0503020204020204" pitchFamily="34" charset="-122"/>
                <a:cs typeface="Times New Roman" panose="02020603050405020304" pitchFamily="18" charset="0"/>
              </a:rPr>
              <a:t>值设为</a:t>
            </a:r>
            <a:r>
              <a:rPr lang="en-US" altLang="zh-CN" sz="1600" dirty="0" err="1">
                <a:solidFill>
                  <a:schemeClr val="tx1"/>
                </a:solidFill>
                <a:effectLst/>
                <a:ea typeface="微软雅黑" panose="020B0503020204020204" pitchFamily="34" charset="-122"/>
                <a:cs typeface="Times New Roman" panose="02020603050405020304" pitchFamily="18" charset="0"/>
              </a:rPr>
              <a:t>nav_left</a:t>
            </a:r>
            <a:r>
              <a:rPr lang="zh-CN" altLang="zh-CN" sz="1600" dirty="0">
                <a:solidFill>
                  <a:schemeClr val="tx1"/>
                </a:solidFill>
                <a:effectLst/>
                <a:ea typeface="微软雅黑" panose="020B0503020204020204" pitchFamily="34" charset="-122"/>
                <a:cs typeface="Times New Roman" panose="02020603050405020304" pitchFamily="18" charset="0"/>
              </a:rPr>
              <a:t>。</a:t>
            </a:r>
            <a:endParaRPr lang="zh-CN" altLang="en-US" sz="1600" dirty="0">
              <a:solidFill>
                <a:schemeClr val="tx1"/>
              </a:solidFill>
            </a:endParaRPr>
          </a:p>
        </p:txBody>
      </p:sp>
      <p:sp>
        <p:nvSpPr>
          <p:cNvPr id="6" name="矩形: 对角圆角 5">
            <a:extLst>
              <a:ext uri="{FF2B5EF4-FFF2-40B4-BE49-F238E27FC236}">
                <a16:creationId xmlns:a16="http://schemas.microsoft.com/office/drawing/2014/main" id="{F50EE18B-E735-4483-B978-6ACD07472DDD}"/>
              </a:ext>
            </a:extLst>
          </p:cNvPr>
          <p:cNvSpPr/>
          <p:nvPr/>
        </p:nvSpPr>
        <p:spPr>
          <a:xfrm>
            <a:off x="336430" y="1934199"/>
            <a:ext cx="1181819" cy="396815"/>
          </a:xfrm>
          <a:prstGeom prst="round2Diag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步骤</a:t>
            </a:r>
            <a:r>
              <a:rPr lang="en-US" altLang="zh-CN" sz="1600" dirty="0">
                <a:latin typeface="微软雅黑" panose="020B0503020204020204" pitchFamily="34" charset="-122"/>
                <a:ea typeface="微软雅黑" panose="020B0503020204020204" pitchFamily="34" charset="-122"/>
              </a:rPr>
              <a:t>2</a:t>
            </a:r>
            <a:endParaRPr lang="zh-CN" altLang="en-US" sz="1600" dirty="0">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2BFD8D4F-D2F6-4630-A001-9370FA87B3EE}"/>
              </a:ext>
            </a:extLst>
          </p:cNvPr>
          <p:cNvSpPr/>
          <p:nvPr/>
        </p:nvSpPr>
        <p:spPr>
          <a:xfrm>
            <a:off x="1673525" y="1934199"/>
            <a:ext cx="9480430" cy="748616"/>
          </a:xfrm>
          <a:prstGeom prst="rect">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solidFill>
                  <a:schemeClr val="tx1"/>
                </a:solidFill>
                <a:effectLst/>
                <a:ea typeface="微软雅黑" panose="020B0503020204020204" pitchFamily="34" charset="-122"/>
                <a:cs typeface="Times New Roman" panose="02020603050405020304" pitchFamily="18" charset="0"/>
              </a:rPr>
              <a:t>在</a:t>
            </a:r>
            <a:r>
              <a:rPr lang="en-US" altLang="zh-CN" sz="1600" dirty="0">
                <a:solidFill>
                  <a:schemeClr val="tx1"/>
                </a:solidFill>
                <a:effectLst/>
                <a:ea typeface="微软雅黑" panose="020B0503020204020204" pitchFamily="34" charset="-122"/>
                <a:cs typeface="Times New Roman" panose="02020603050405020304" pitchFamily="18" charset="0"/>
              </a:rPr>
              <a:t># </a:t>
            </a:r>
            <a:r>
              <a:rPr lang="en-US" altLang="zh-CN" sz="1600" dirty="0" err="1">
                <a:solidFill>
                  <a:schemeClr val="tx1"/>
                </a:solidFill>
                <a:effectLst/>
                <a:ea typeface="微软雅黑" panose="020B0503020204020204" pitchFamily="34" charset="-122"/>
                <a:cs typeface="Times New Roman" panose="02020603050405020304" pitchFamily="18" charset="0"/>
              </a:rPr>
              <a:t>nav_left</a:t>
            </a:r>
            <a:r>
              <a:rPr lang="zh-CN" altLang="zh-CN" sz="1600" dirty="0">
                <a:solidFill>
                  <a:schemeClr val="tx1"/>
                </a:solidFill>
                <a:effectLst/>
                <a:ea typeface="微软雅黑" panose="020B0503020204020204" pitchFamily="34" charset="-122"/>
                <a:cs typeface="Times New Roman" panose="02020603050405020304" pitchFamily="18" charset="0"/>
              </a:rPr>
              <a:t>中，单击【插入】工具栏</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solidFill>
                  <a:schemeClr val="tx1"/>
                </a:solidFill>
                <a:effectLst/>
                <a:ea typeface="微软雅黑" panose="020B0503020204020204" pitchFamily="34" charset="-122"/>
                <a:cs typeface="Times New Roman" panose="02020603050405020304" pitchFamily="18" charset="0"/>
              </a:rPr>
              <a:t>【</a:t>
            </a:r>
            <a:r>
              <a:rPr lang="en-US" altLang="zh-CN" sz="1600" dirty="0">
                <a:solidFill>
                  <a:schemeClr val="tx1"/>
                </a:solidFill>
                <a:effectLst/>
                <a:ea typeface="微软雅黑" panose="020B0503020204020204" pitchFamily="34" charset="-122"/>
                <a:cs typeface="Times New Roman" panose="02020603050405020304" pitchFamily="18" charset="0"/>
              </a:rPr>
              <a:t>Spry</a:t>
            </a:r>
            <a:r>
              <a:rPr lang="zh-CN" altLang="zh-CN" sz="1600" dirty="0">
                <a:solidFill>
                  <a:schemeClr val="tx1"/>
                </a:solidFill>
                <a:effectLst/>
                <a:ea typeface="微软雅黑" panose="020B0503020204020204" pitchFamily="34" charset="-122"/>
                <a:cs typeface="Times New Roman" panose="02020603050405020304" pitchFamily="18" charset="0"/>
              </a:rPr>
              <a:t>】</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solidFill>
                  <a:schemeClr val="tx1"/>
                </a:solidFill>
                <a:effectLst/>
                <a:ea typeface="微软雅黑" panose="020B0503020204020204" pitchFamily="34" charset="-122"/>
                <a:cs typeface="Times New Roman" panose="02020603050405020304" pitchFamily="18" charset="0"/>
              </a:rPr>
              <a:t>【</a:t>
            </a:r>
            <a:r>
              <a:rPr lang="en-US" altLang="zh-CN" sz="1600" dirty="0">
                <a:solidFill>
                  <a:schemeClr val="tx1"/>
                </a:solidFill>
                <a:effectLst/>
                <a:ea typeface="微软雅黑" panose="020B0503020204020204" pitchFamily="34" charset="-122"/>
                <a:cs typeface="Times New Roman" panose="02020603050405020304" pitchFamily="18" charset="0"/>
              </a:rPr>
              <a:t>Spry</a:t>
            </a:r>
            <a:r>
              <a:rPr lang="zh-CN" altLang="zh-CN" sz="1600" dirty="0">
                <a:solidFill>
                  <a:schemeClr val="tx1"/>
                </a:solidFill>
                <a:effectLst/>
                <a:ea typeface="微软雅黑" panose="020B0503020204020204" pitchFamily="34" charset="-122"/>
                <a:cs typeface="Times New Roman" panose="02020603050405020304" pitchFamily="18" charset="0"/>
              </a:rPr>
              <a:t>折叠式】，单击</a:t>
            </a:r>
            <a:r>
              <a:rPr lang="en-US" altLang="zh-CN" sz="1600" dirty="0">
                <a:solidFill>
                  <a:schemeClr val="tx1"/>
                </a:solidFill>
                <a:effectLst/>
                <a:ea typeface="微软雅黑" panose="020B0503020204020204" pitchFamily="34" charset="-122"/>
                <a:cs typeface="Times New Roman" panose="02020603050405020304" pitchFamily="18" charset="0"/>
              </a:rPr>
              <a:t>Spry</a:t>
            </a:r>
            <a:r>
              <a:rPr lang="zh-CN" altLang="zh-CN" sz="1600" dirty="0">
                <a:solidFill>
                  <a:schemeClr val="tx1"/>
                </a:solidFill>
                <a:effectLst/>
                <a:ea typeface="微软雅黑" panose="020B0503020204020204" pitchFamily="34" charset="-122"/>
                <a:cs typeface="Times New Roman" panose="02020603050405020304" pitchFamily="18" charset="0"/>
              </a:rPr>
              <a:t>折叠式的蓝色边框，在属性面板中增加两项标签。</a:t>
            </a:r>
            <a:endParaRPr lang="zh-CN" altLang="en-US" sz="1400" dirty="0">
              <a:solidFill>
                <a:schemeClr val="tx1"/>
              </a:solidFill>
            </a:endParaRPr>
          </a:p>
        </p:txBody>
      </p:sp>
      <p:sp>
        <p:nvSpPr>
          <p:cNvPr id="8" name="矩形: 对角圆角 7">
            <a:extLst>
              <a:ext uri="{FF2B5EF4-FFF2-40B4-BE49-F238E27FC236}">
                <a16:creationId xmlns:a16="http://schemas.microsoft.com/office/drawing/2014/main" id="{D9CC01AC-4F48-4F21-85A1-E288B8AA2A9D}"/>
              </a:ext>
            </a:extLst>
          </p:cNvPr>
          <p:cNvSpPr/>
          <p:nvPr/>
        </p:nvSpPr>
        <p:spPr>
          <a:xfrm>
            <a:off x="336430" y="2952115"/>
            <a:ext cx="1181819" cy="396815"/>
          </a:xfrm>
          <a:prstGeom prst="round2Diag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步骤</a:t>
            </a:r>
            <a:r>
              <a:rPr lang="en-US" altLang="zh-CN" sz="1600" dirty="0">
                <a:latin typeface="微软雅黑" panose="020B0503020204020204" pitchFamily="34" charset="-122"/>
                <a:ea typeface="微软雅黑" panose="020B0503020204020204" pitchFamily="34" charset="-122"/>
              </a:rPr>
              <a:t>3</a:t>
            </a:r>
            <a:endParaRPr lang="zh-CN" altLang="en-US" sz="1600" dirty="0">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CB5DEEEE-6752-496C-9C98-7BFD7E08A5B7}"/>
              </a:ext>
            </a:extLst>
          </p:cNvPr>
          <p:cNvSpPr/>
          <p:nvPr/>
        </p:nvSpPr>
        <p:spPr>
          <a:xfrm>
            <a:off x="1673525" y="2952115"/>
            <a:ext cx="9480430" cy="1085047"/>
          </a:xfrm>
          <a:prstGeom prst="rect">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将</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折叠式面板中的“标签</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”、“标签</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”、“标签</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”、“标签</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”改为菜单项“用户管理”、“产品管理”、“新闻管理”和“退出”，在“用户管理”的内容区中，输入用户管理的菜单，并设置超链接，同样设置“产品管理”、“新闻管理”和“退出”的内容区信息。</a:t>
            </a:r>
            <a:endParaRPr lang="zh-CN" altLang="en-US" sz="1600" dirty="0">
              <a:solidFill>
                <a:schemeClr val="tx1"/>
              </a:solidFill>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480BD918-E5B0-4751-A024-052A86B3ED28}"/>
              </a:ext>
            </a:extLst>
          </p:cNvPr>
          <p:cNvPicPr/>
          <p:nvPr/>
        </p:nvPicPr>
        <p:blipFill>
          <a:blip r:embed="rId2"/>
          <a:stretch>
            <a:fillRect/>
          </a:stretch>
        </p:blipFill>
        <p:spPr>
          <a:xfrm>
            <a:off x="1673525" y="4208819"/>
            <a:ext cx="1915699" cy="2259568"/>
          </a:xfrm>
          <a:prstGeom prst="rect">
            <a:avLst/>
          </a:prstGeom>
          <a:ln w="12700">
            <a:solidFill>
              <a:schemeClr val="tx1"/>
            </a:solidFill>
          </a:ln>
        </p:spPr>
      </p:pic>
      <p:pic>
        <p:nvPicPr>
          <p:cNvPr id="11" name="图片 10">
            <a:extLst>
              <a:ext uri="{FF2B5EF4-FFF2-40B4-BE49-F238E27FC236}">
                <a16:creationId xmlns:a16="http://schemas.microsoft.com/office/drawing/2014/main" id="{3036F0B7-94D3-4932-A95D-A527CFAF4C06}"/>
              </a:ext>
            </a:extLst>
          </p:cNvPr>
          <p:cNvPicPr/>
          <p:nvPr/>
        </p:nvPicPr>
        <p:blipFill>
          <a:blip r:embed="rId3"/>
          <a:stretch>
            <a:fillRect/>
          </a:stretch>
        </p:blipFill>
        <p:spPr>
          <a:xfrm>
            <a:off x="3869043" y="4208819"/>
            <a:ext cx="1915698" cy="2259568"/>
          </a:xfrm>
          <a:prstGeom prst="rect">
            <a:avLst/>
          </a:prstGeom>
          <a:ln w="12700">
            <a:solidFill>
              <a:schemeClr val="tx1"/>
            </a:solidFill>
          </a:ln>
        </p:spPr>
      </p:pic>
      <p:pic>
        <p:nvPicPr>
          <p:cNvPr id="12" name="图片 11">
            <a:extLst>
              <a:ext uri="{FF2B5EF4-FFF2-40B4-BE49-F238E27FC236}">
                <a16:creationId xmlns:a16="http://schemas.microsoft.com/office/drawing/2014/main" id="{00EA0F75-4F15-45D4-BB68-318F5C1531E3}"/>
              </a:ext>
            </a:extLst>
          </p:cNvPr>
          <p:cNvPicPr/>
          <p:nvPr/>
        </p:nvPicPr>
        <p:blipFill>
          <a:blip r:embed="rId4"/>
          <a:stretch>
            <a:fillRect/>
          </a:stretch>
        </p:blipFill>
        <p:spPr>
          <a:xfrm>
            <a:off x="6096000" y="4217078"/>
            <a:ext cx="1915699" cy="2259568"/>
          </a:xfrm>
          <a:prstGeom prst="rect">
            <a:avLst/>
          </a:prstGeom>
          <a:ln w="12700">
            <a:solidFill>
              <a:schemeClr val="tx1"/>
            </a:solidFill>
          </a:ln>
        </p:spPr>
      </p:pic>
      <p:pic>
        <p:nvPicPr>
          <p:cNvPr id="13" name="图片 12">
            <a:extLst>
              <a:ext uri="{FF2B5EF4-FFF2-40B4-BE49-F238E27FC236}">
                <a16:creationId xmlns:a16="http://schemas.microsoft.com/office/drawing/2014/main" id="{515BB4D7-96DE-4171-B43E-72DDD43EAD16}"/>
              </a:ext>
            </a:extLst>
          </p:cNvPr>
          <p:cNvPicPr/>
          <p:nvPr/>
        </p:nvPicPr>
        <p:blipFill>
          <a:blip r:embed="rId5"/>
          <a:stretch>
            <a:fillRect/>
          </a:stretch>
        </p:blipFill>
        <p:spPr>
          <a:xfrm>
            <a:off x="8412342" y="4217078"/>
            <a:ext cx="1915699" cy="2267827"/>
          </a:xfrm>
          <a:prstGeom prst="rect">
            <a:avLst/>
          </a:prstGeom>
          <a:ln w="12700">
            <a:solidFill>
              <a:schemeClr val="tx1">
                <a:lumMod val="95000"/>
                <a:lumOff val="5000"/>
              </a:schemeClr>
            </a:solidFill>
          </a:ln>
        </p:spPr>
      </p:pic>
    </p:spTree>
    <p:extLst>
      <p:ext uri="{BB962C8B-B14F-4D97-AF65-F5344CB8AC3E}">
        <p14:creationId xmlns:p14="http://schemas.microsoft.com/office/powerpoint/2010/main" val="33483373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课堂练习：折叠菜单的制作</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8.4.5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对角圆角 1">
            <a:extLst>
              <a:ext uri="{FF2B5EF4-FFF2-40B4-BE49-F238E27FC236}">
                <a16:creationId xmlns:a16="http://schemas.microsoft.com/office/drawing/2014/main" id="{270B3281-4809-46E1-8A92-56E09E08E03B}"/>
              </a:ext>
            </a:extLst>
          </p:cNvPr>
          <p:cNvSpPr/>
          <p:nvPr/>
        </p:nvSpPr>
        <p:spPr>
          <a:xfrm>
            <a:off x="336430" y="1203234"/>
            <a:ext cx="1181819" cy="396815"/>
          </a:xfrm>
          <a:prstGeom prst="round2Diag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步骤</a:t>
            </a:r>
            <a:r>
              <a:rPr lang="en-US" altLang="zh-CN" sz="1600" dirty="0">
                <a:latin typeface="微软雅黑" panose="020B0503020204020204" pitchFamily="34" charset="-122"/>
                <a:ea typeface="微软雅黑" panose="020B0503020204020204" pitchFamily="34" charset="-122"/>
              </a:rPr>
              <a:t>4</a:t>
            </a:r>
            <a:endParaRPr lang="zh-CN" altLang="en-US" sz="1600"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EC4691F6-95EE-4CFF-ACA1-C944EC82BF1C}"/>
              </a:ext>
            </a:extLst>
          </p:cNvPr>
          <p:cNvSpPr/>
          <p:nvPr/>
        </p:nvSpPr>
        <p:spPr>
          <a:xfrm>
            <a:off x="1673525" y="1203234"/>
            <a:ext cx="9480430" cy="748616"/>
          </a:xfrm>
          <a:prstGeom prst="rect">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&lt;head&gt;</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中增加</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样式，定义</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body</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的文字大小为</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13</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像素，定义</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#nav_left</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的宽度为</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250</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像素，高度值为</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600</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像素，设置段落标签</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p</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的边距和填充值为</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en-US"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6" name="矩形: 对角圆角 5">
            <a:extLst>
              <a:ext uri="{FF2B5EF4-FFF2-40B4-BE49-F238E27FC236}">
                <a16:creationId xmlns:a16="http://schemas.microsoft.com/office/drawing/2014/main" id="{F50EE18B-E735-4483-B978-6ACD07472DDD}"/>
              </a:ext>
            </a:extLst>
          </p:cNvPr>
          <p:cNvSpPr/>
          <p:nvPr/>
        </p:nvSpPr>
        <p:spPr>
          <a:xfrm>
            <a:off x="336430" y="3302426"/>
            <a:ext cx="1181819" cy="396815"/>
          </a:xfrm>
          <a:prstGeom prst="round2Diag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步骤</a:t>
            </a:r>
            <a:r>
              <a:rPr lang="en-US" altLang="zh-CN" sz="1600" dirty="0">
                <a:latin typeface="微软雅黑" panose="020B0503020204020204" pitchFamily="34" charset="-122"/>
                <a:ea typeface="微软雅黑" panose="020B0503020204020204" pitchFamily="34" charset="-122"/>
              </a:rPr>
              <a:t>5</a:t>
            </a:r>
            <a:endParaRPr lang="zh-CN" altLang="en-US" sz="1600" dirty="0">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2BFD8D4F-D2F6-4630-A001-9370FA87B3EE}"/>
              </a:ext>
            </a:extLst>
          </p:cNvPr>
          <p:cNvSpPr/>
          <p:nvPr/>
        </p:nvSpPr>
        <p:spPr>
          <a:xfrm>
            <a:off x="1673525" y="3302426"/>
            <a:ext cx="9480430" cy="748616"/>
          </a:xfrm>
          <a:prstGeom prst="rect">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切换到</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SpryAccodion.css</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文件中，修改默认的</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折叠式面板的样式，类</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AccordionPanelTab</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定义了</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折叠式面板的标签部分的</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样式，修改背景颜色，设置高度值，修改填充值</a:t>
            </a:r>
            <a:r>
              <a:rPr lang="zh-CN" altLang="en-US" sz="16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4" name="文本框 2">
            <a:extLst>
              <a:ext uri="{FF2B5EF4-FFF2-40B4-BE49-F238E27FC236}">
                <a16:creationId xmlns:a16="http://schemas.microsoft.com/office/drawing/2014/main" id="{F8611373-3F28-44C0-931B-F9C086539B99}"/>
              </a:ext>
            </a:extLst>
          </p:cNvPr>
          <p:cNvSpPr txBox="1">
            <a:spLocks noChangeArrowheads="1"/>
          </p:cNvSpPr>
          <p:nvPr/>
        </p:nvSpPr>
        <p:spPr bwMode="auto">
          <a:xfrm>
            <a:off x="1673525" y="2078107"/>
            <a:ext cx="5495026" cy="1023742"/>
          </a:xfrm>
          <a:prstGeom prst="rect">
            <a:avLst/>
          </a:prstGeom>
          <a:solidFill>
            <a:schemeClr val="bg1">
              <a:lumMod val="95000"/>
            </a:schemeClr>
          </a:solidFill>
          <a:ln w="9525">
            <a:noFill/>
            <a:miter lim="800000"/>
            <a:headEnd/>
            <a:tailEnd/>
          </a:ln>
        </p:spPr>
        <p:txBody>
          <a:bodyPr rot="0" vert="horz" wrap="square" lIns="91440" tIns="45720" rIns="91440" bIns="45720" anchor="t" anchorCtr="0">
            <a:spAutoFit/>
          </a:bodyPr>
          <a:lstStyle/>
          <a:p>
            <a:pPr algn="just">
              <a:lnSpc>
                <a:spcPct val="150000"/>
              </a:lnSpc>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body {font-size:13px;} </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p {padding:0; margin:0;}</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#nav_left {width:250px; height:600px;}</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文本框 2">
            <a:extLst>
              <a:ext uri="{FF2B5EF4-FFF2-40B4-BE49-F238E27FC236}">
                <a16:creationId xmlns:a16="http://schemas.microsoft.com/office/drawing/2014/main" id="{40D1279E-2C51-4E02-9221-017622B48FF1}"/>
              </a:ext>
            </a:extLst>
          </p:cNvPr>
          <p:cNvSpPr txBox="1">
            <a:spLocks noChangeArrowheads="1"/>
          </p:cNvSpPr>
          <p:nvPr/>
        </p:nvSpPr>
        <p:spPr bwMode="auto">
          <a:xfrm>
            <a:off x="1673525" y="4139557"/>
            <a:ext cx="9315791" cy="1721690"/>
          </a:xfrm>
          <a:prstGeom prst="rect">
            <a:avLst/>
          </a:prstGeom>
          <a:solidFill>
            <a:schemeClr val="bg1">
              <a:lumMod val="95000"/>
            </a:schemeClr>
          </a:solidFill>
          <a:ln w="9525">
            <a:noFill/>
            <a:miter lim="800000"/>
            <a:headEnd/>
            <a:tailEnd/>
          </a:ln>
        </p:spPr>
        <p:txBody>
          <a:bodyPr rot="0" vert="horz" wrap="square" lIns="91440" tIns="45720" rIns="91440" bIns="45720" anchor="t" anchorCtr="0">
            <a:spAutoFit/>
          </a:bodyPr>
          <a:lstStyle/>
          <a:p>
            <a:pPr algn="just">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AccordionPanelTab</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	background-color: #333;border-top: solid 1px </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black;border-bottom</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 solid 1px </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gray;margin</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 0px;</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	padding:10px 2px </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2px</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2px</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  cursor: pointer;</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moz</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-user-select: none;-</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khtml</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-user-select: none;</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	height:20px;color:#FFF; 	</a:t>
            </a:r>
          </a:p>
          <a:p>
            <a:pPr algn="just">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989430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课堂练习：折叠菜单的制作</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8.4.5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对角圆角 1">
            <a:extLst>
              <a:ext uri="{FF2B5EF4-FFF2-40B4-BE49-F238E27FC236}">
                <a16:creationId xmlns:a16="http://schemas.microsoft.com/office/drawing/2014/main" id="{270B3281-4809-46E1-8A92-56E09E08E03B}"/>
              </a:ext>
            </a:extLst>
          </p:cNvPr>
          <p:cNvSpPr/>
          <p:nvPr/>
        </p:nvSpPr>
        <p:spPr>
          <a:xfrm>
            <a:off x="336430" y="1203234"/>
            <a:ext cx="1181819" cy="396815"/>
          </a:xfrm>
          <a:prstGeom prst="round2Diag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步骤</a:t>
            </a:r>
            <a:r>
              <a:rPr lang="en-US" altLang="zh-CN" sz="1600" dirty="0">
                <a:latin typeface="微软雅黑" panose="020B0503020204020204" pitchFamily="34" charset="-122"/>
                <a:ea typeface="微软雅黑" panose="020B0503020204020204" pitchFamily="34" charset="-122"/>
              </a:rPr>
              <a:t>6</a:t>
            </a:r>
            <a:endParaRPr lang="zh-CN" altLang="en-US" sz="1600"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EC4691F6-95EE-4CFF-ACA1-C944EC82BF1C}"/>
              </a:ext>
            </a:extLst>
          </p:cNvPr>
          <p:cNvSpPr/>
          <p:nvPr/>
        </p:nvSpPr>
        <p:spPr>
          <a:xfrm>
            <a:off x="1673525" y="1203234"/>
            <a:ext cx="9480430" cy="1246668"/>
          </a:xfrm>
          <a:prstGeom prst="rect">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SpryAccodion.css</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文件中的类</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AccordionPanelContent</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是定义内容区域的样式，可以通过修改或增加属性的方式修改</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折叠式面板中内容区域的效果，如修改内容区域的高度值为</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500</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像素（默认值为</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200</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像素），设置背景颜色为</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#069</a:t>
            </a:r>
            <a:r>
              <a:rPr lang="zh-CN" altLang="en-US"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对角圆角 5">
            <a:extLst>
              <a:ext uri="{FF2B5EF4-FFF2-40B4-BE49-F238E27FC236}">
                <a16:creationId xmlns:a16="http://schemas.microsoft.com/office/drawing/2014/main" id="{F50EE18B-E735-4483-B978-6ACD07472DDD}"/>
              </a:ext>
            </a:extLst>
          </p:cNvPr>
          <p:cNvSpPr/>
          <p:nvPr/>
        </p:nvSpPr>
        <p:spPr>
          <a:xfrm>
            <a:off x="336430" y="3868272"/>
            <a:ext cx="1181819" cy="396815"/>
          </a:xfrm>
          <a:prstGeom prst="round2Diag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步骤</a:t>
            </a:r>
            <a:r>
              <a:rPr lang="en-US" altLang="zh-CN" sz="1600" dirty="0">
                <a:latin typeface="微软雅黑" panose="020B0503020204020204" pitchFamily="34" charset="-122"/>
                <a:ea typeface="微软雅黑" panose="020B0503020204020204" pitchFamily="34" charset="-122"/>
              </a:rPr>
              <a:t>7</a:t>
            </a:r>
            <a:endParaRPr lang="zh-CN" altLang="en-US" sz="1600" dirty="0">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2BFD8D4F-D2F6-4630-A001-9370FA87B3EE}"/>
              </a:ext>
            </a:extLst>
          </p:cNvPr>
          <p:cNvSpPr/>
          <p:nvPr/>
        </p:nvSpPr>
        <p:spPr>
          <a:xfrm>
            <a:off x="1673525" y="3868272"/>
            <a:ext cx="9480430" cy="1246668"/>
          </a:xfrm>
          <a:prstGeom prst="rect">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spry_cd_anli.html</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文件的</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head</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部分增加</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折叠式面板中内容区域中超链接文字的</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样式，定义</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标签的宽度值为</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100%</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，高度值为</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20</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像素，上填充值为</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10</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像素，背景颜色为</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#069</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，定义下边框为</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像素的实线，文字颜色为</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#0FF</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，并定义鼠标滑过超链接文字上方时的样式</a:t>
            </a:r>
            <a:endParaRPr lang="zh-CN" altLang="en-US" sz="1100" dirty="0">
              <a:solidFill>
                <a:schemeClr val="tx1"/>
              </a:solidFill>
              <a:latin typeface="微软雅黑" panose="020B0503020204020204" pitchFamily="34" charset="-122"/>
              <a:ea typeface="微软雅黑" panose="020B0503020204020204" pitchFamily="34" charset="-122"/>
            </a:endParaRPr>
          </a:p>
        </p:txBody>
      </p:sp>
      <p:sp>
        <p:nvSpPr>
          <p:cNvPr id="15" name="文本框 2">
            <a:extLst>
              <a:ext uri="{FF2B5EF4-FFF2-40B4-BE49-F238E27FC236}">
                <a16:creationId xmlns:a16="http://schemas.microsoft.com/office/drawing/2014/main" id="{40D1279E-2C51-4E02-9221-017622B48FF1}"/>
              </a:ext>
            </a:extLst>
          </p:cNvPr>
          <p:cNvSpPr txBox="1">
            <a:spLocks noChangeArrowheads="1"/>
          </p:cNvSpPr>
          <p:nvPr/>
        </p:nvSpPr>
        <p:spPr bwMode="auto">
          <a:xfrm>
            <a:off x="1673525" y="5208899"/>
            <a:ext cx="9816860" cy="1295868"/>
          </a:xfrm>
          <a:prstGeom prst="rect">
            <a:avLst/>
          </a:prstGeom>
          <a:solidFill>
            <a:schemeClr val="bg1">
              <a:lumMod val="95000"/>
            </a:schemeClr>
          </a:solidFill>
          <a:ln w="9525">
            <a:noFill/>
            <a:miter lim="800000"/>
            <a:headEnd/>
            <a:tailEnd/>
          </a:ln>
        </p:spPr>
        <p:txBody>
          <a:bodyPr rot="0" vert="horz" wrap="square" lIns="91440" tIns="45720" rIns="91440" bIns="45720" anchor="t" anchorCtr="0">
            <a:spAutoFit/>
          </a:bodyPr>
          <a:lstStyle/>
          <a:p>
            <a:pPr>
              <a:lnSpc>
                <a:spcPct val="150000"/>
              </a:lnSpc>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AccordionPanelContent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a{width:100%; height:20px;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font-weight:bold</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display:block</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text-decoration:none</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padding-top:10px; background-color:#069 ;border-bottom:1px solid #000; color:#0FF}</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AccordionPanelContent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a:hover {background-color:#0FC; color:#000}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2">
            <a:extLst>
              <a:ext uri="{FF2B5EF4-FFF2-40B4-BE49-F238E27FC236}">
                <a16:creationId xmlns:a16="http://schemas.microsoft.com/office/drawing/2014/main" id="{69A671FA-93F1-4FB5-B351-3E1FD786DF3C}"/>
              </a:ext>
            </a:extLst>
          </p:cNvPr>
          <p:cNvSpPr txBox="1">
            <a:spLocks noChangeArrowheads="1"/>
          </p:cNvSpPr>
          <p:nvPr/>
        </p:nvSpPr>
        <p:spPr bwMode="auto">
          <a:xfrm>
            <a:off x="1673525" y="2575241"/>
            <a:ext cx="5292725" cy="1167692"/>
          </a:xfrm>
          <a:prstGeom prst="rect">
            <a:avLst/>
          </a:prstGeom>
          <a:solidFill>
            <a:schemeClr val="bg1">
              <a:lumMod val="95000"/>
            </a:schemeClr>
          </a:solidFill>
          <a:ln w="9525">
            <a:noFill/>
            <a:miter lim="800000"/>
            <a:headEnd/>
            <a:tailEnd/>
          </a:ln>
        </p:spPr>
        <p:txBody>
          <a:bodyPr rot="0" vert="horz" wrap="square" lIns="91440" tIns="45720" rIns="91440" bIns="45720" anchor="t" anchorCtr="0">
            <a:spAutoFit/>
          </a:bodyPr>
          <a:lstStyle/>
          <a:p>
            <a:pPr algn="just">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AccordionPanelContent</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	overflow: </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auto;margin</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 0px;padding:5px;</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	height: 500px;   background-color:#069    	</a:t>
            </a:r>
          </a:p>
          <a:p>
            <a:pPr algn="just">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3984304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课堂练习：折叠菜单的制作</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8.4.5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对角圆角 1">
            <a:extLst>
              <a:ext uri="{FF2B5EF4-FFF2-40B4-BE49-F238E27FC236}">
                <a16:creationId xmlns:a16="http://schemas.microsoft.com/office/drawing/2014/main" id="{270B3281-4809-46E1-8A92-56E09E08E03B}"/>
              </a:ext>
            </a:extLst>
          </p:cNvPr>
          <p:cNvSpPr/>
          <p:nvPr/>
        </p:nvSpPr>
        <p:spPr>
          <a:xfrm>
            <a:off x="336430" y="1203234"/>
            <a:ext cx="1181819" cy="396815"/>
          </a:xfrm>
          <a:prstGeom prst="round2Diag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步骤</a:t>
            </a:r>
            <a:r>
              <a:rPr lang="en-US" altLang="zh-CN" sz="1600" dirty="0">
                <a:latin typeface="微软雅黑" panose="020B0503020204020204" pitchFamily="34" charset="-122"/>
                <a:ea typeface="微软雅黑" panose="020B0503020204020204" pitchFamily="34" charset="-122"/>
              </a:rPr>
              <a:t>8</a:t>
            </a:r>
            <a:endParaRPr lang="zh-CN" altLang="en-US" sz="1600"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EC4691F6-95EE-4CFF-ACA1-C944EC82BF1C}"/>
              </a:ext>
            </a:extLst>
          </p:cNvPr>
          <p:cNvSpPr/>
          <p:nvPr/>
        </p:nvSpPr>
        <p:spPr>
          <a:xfrm>
            <a:off x="1673525" y="1203234"/>
            <a:ext cx="9480430" cy="695990"/>
          </a:xfrm>
          <a:prstGeom prst="rect">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还可以根据需要修改</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折叠式面板的</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样式，达到良好的浏览效果，如将</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AccordionPanelOpen</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AccordionFocused</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的背景颜色给修改为相同的</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#333</a:t>
            </a:r>
            <a:r>
              <a:rPr lang="zh-CN" altLang="en-US"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对角圆角 5">
            <a:extLst>
              <a:ext uri="{FF2B5EF4-FFF2-40B4-BE49-F238E27FC236}">
                <a16:creationId xmlns:a16="http://schemas.microsoft.com/office/drawing/2014/main" id="{F50EE18B-E735-4483-B978-6ACD07472DDD}"/>
              </a:ext>
            </a:extLst>
          </p:cNvPr>
          <p:cNvSpPr/>
          <p:nvPr/>
        </p:nvSpPr>
        <p:spPr>
          <a:xfrm>
            <a:off x="336430" y="3048762"/>
            <a:ext cx="1181819" cy="396815"/>
          </a:xfrm>
          <a:prstGeom prst="round2Diag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步骤</a:t>
            </a:r>
            <a:r>
              <a:rPr lang="en-US" altLang="zh-CN" sz="1600" dirty="0">
                <a:latin typeface="微软雅黑" panose="020B0503020204020204" pitchFamily="34" charset="-122"/>
                <a:ea typeface="微软雅黑" panose="020B0503020204020204" pitchFamily="34" charset="-122"/>
              </a:rPr>
              <a:t>9</a:t>
            </a:r>
            <a:endParaRPr lang="zh-CN" altLang="en-US" sz="1600" dirty="0">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2BFD8D4F-D2F6-4630-A001-9370FA87B3EE}"/>
              </a:ext>
            </a:extLst>
          </p:cNvPr>
          <p:cNvSpPr/>
          <p:nvPr/>
        </p:nvSpPr>
        <p:spPr>
          <a:xfrm>
            <a:off x="1673525" y="3048762"/>
            <a:ext cx="9480430" cy="396815"/>
          </a:xfrm>
          <a:prstGeom prst="rect">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solidFill>
                  <a:schemeClr val="tx1"/>
                </a:solidFill>
                <a:effectLst/>
                <a:ea typeface="微软雅黑" panose="020B0503020204020204" pitchFamily="34" charset="-122"/>
                <a:cs typeface="Times New Roman" panose="02020603050405020304" pitchFamily="18" charset="0"/>
              </a:rPr>
              <a:t>单击预览按钮，在浏览器中查看垂直菜单效果。</a:t>
            </a:r>
            <a:endParaRPr lang="zh-CN" altLang="en-US" sz="1050" dirty="0">
              <a:solidFill>
                <a:schemeClr val="tx1"/>
              </a:solidFill>
              <a:latin typeface="微软雅黑" panose="020B0503020204020204" pitchFamily="34" charset="-122"/>
              <a:ea typeface="微软雅黑" panose="020B0503020204020204" pitchFamily="34" charset="-122"/>
            </a:endParaRPr>
          </a:p>
        </p:txBody>
      </p:sp>
      <p:sp>
        <p:nvSpPr>
          <p:cNvPr id="10" name="文本框 2">
            <a:extLst>
              <a:ext uri="{FF2B5EF4-FFF2-40B4-BE49-F238E27FC236}">
                <a16:creationId xmlns:a16="http://schemas.microsoft.com/office/drawing/2014/main" id="{69A671FA-93F1-4FB5-B351-3E1FD786DF3C}"/>
              </a:ext>
            </a:extLst>
          </p:cNvPr>
          <p:cNvSpPr txBox="1">
            <a:spLocks noChangeArrowheads="1"/>
          </p:cNvSpPr>
          <p:nvPr/>
        </p:nvSpPr>
        <p:spPr bwMode="auto">
          <a:xfrm>
            <a:off x="1673525" y="2033174"/>
            <a:ext cx="9315791" cy="787523"/>
          </a:xfrm>
          <a:prstGeom prst="rect">
            <a:avLst/>
          </a:prstGeom>
          <a:solidFill>
            <a:schemeClr val="bg1">
              <a:lumMod val="95000"/>
            </a:schemeClr>
          </a:solidFill>
          <a:ln w="9525">
            <a:noFill/>
            <a:miter lim="800000"/>
            <a:headEnd/>
            <a:tailEnd/>
          </a:ln>
        </p:spPr>
        <p:txBody>
          <a:bodyPr rot="0" vert="horz" wrap="square" lIns="91440" tIns="45720" rIns="91440" bIns="45720" anchor="t" anchorCtr="0">
            <a:spAutoFit/>
          </a:bodyPr>
          <a:lstStyle/>
          <a:p>
            <a:pPr algn="just">
              <a:lnSpc>
                <a:spcPct val="150000"/>
              </a:lnSpc>
            </a:pP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err="1">
                <a:effectLst/>
                <a:latin typeface="微软雅黑" panose="020B0503020204020204" pitchFamily="34" charset="-122"/>
                <a:ea typeface="微软雅黑" panose="020B0503020204020204" pitchFamily="34" charset="-122"/>
                <a:cs typeface="Times New Roman" panose="02020603050405020304" pitchFamily="18" charset="0"/>
              </a:rPr>
              <a:t>AccordionPanelOpen</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err="1">
                <a:effectLst/>
                <a:latin typeface="微软雅黑" panose="020B0503020204020204" pitchFamily="34" charset="-122"/>
                <a:ea typeface="微软雅黑" panose="020B0503020204020204" pitchFamily="34" charset="-122"/>
                <a:cs typeface="Times New Roman" panose="02020603050405020304" pitchFamily="18" charset="0"/>
              </a:rPr>
              <a:t>AccordionPanelTab</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 {	background-color:#333;}</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err="1">
                <a:effectLst/>
                <a:latin typeface="微软雅黑" panose="020B0503020204020204" pitchFamily="34" charset="-122"/>
                <a:ea typeface="微软雅黑" panose="020B0503020204020204" pitchFamily="34" charset="-122"/>
                <a:cs typeface="Times New Roman" panose="02020603050405020304" pitchFamily="18" charset="0"/>
              </a:rPr>
              <a:t>AccordionFocused</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err="1">
                <a:effectLst/>
                <a:latin typeface="微软雅黑" panose="020B0503020204020204" pitchFamily="34" charset="-122"/>
                <a:ea typeface="微软雅黑" panose="020B0503020204020204" pitchFamily="34" charset="-122"/>
                <a:cs typeface="Times New Roman" panose="02020603050405020304" pitchFamily="18" charset="0"/>
              </a:rPr>
              <a:t>AccordionPanelTab</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 {	background-color: #333;	}</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a:extLst>
              <a:ext uri="{FF2B5EF4-FFF2-40B4-BE49-F238E27FC236}">
                <a16:creationId xmlns:a16="http://schemas.microsoft.com/office/drawing/2014/main" id="{C0CD8B7C-6EF9-42E3-B688-31EA359BC578}"/>
              </a:ext>
            </a:extLst>
          </p:cNvPr>
          <p:cNvPicPr/>
          <p:nvPr/>
        </p:nvPicPr>
        <p:blipFill rotWithShape="1">
          <a:blip r:embed="rId2"/>
          <a:srcRect b="1800"/>
          <a:stretch/>
        </p:blipFill>
        <p:spPr bwMode="auto">
          <a:xfrm>
            <a:off x="1673525" y="3535620"/>
            <a:ext cx="1917310" cy="3239754"/>
          </a:xfrm>
          <a:prstGeom prst="rect">
            <a:avLst/>
          </a:prstGeom>
          <a:ln>
            <a:noFill/>
          </a:ln>
          <a:extLst>
            <a:ext uri="{53640926-AAD7-44D8-BBD7-CCE9431645EC}">
              <a14:shadowObscured xmlns:a14="http://schemas.microsoft.com/office/drawing/2010/main"/>
            </a:ext>
          </a:extLst>
        </p:spPr>
      </p:pic>
      <p:pic>
        <p:nvPicPr>
          <p:cNvPr id="12" name="图片 11">
            <a:extLst>
              <a:ext uri="{FF2B5EF4-FFF2-40B4-BE49-F238E27FC236}">
                <a16:creationId xmlns:a16="http://schemas.microsoft.com/office/drawing/2014/main" id="{2C5006AA-B874-40D6-BAC6-E1AF343911F5}"/>
              </a:ext>
            </a:extLst>
          </p:cNvPr>
          <p:cNvPicPr/>
          <p:nvPr/>
        </p:nvPicPr>
        <p:blipFill rotWithShape="1">
          <a:blip r:embed="rId3"/>
          <a:srcRect b="581"/>
          <a:stretch/>
        </p:blipFill>
        <p:spPr bwMode="auto">
          <a:xfrm>
            <a:off x="4216966" y="3535620"/>
            <a:ext cx="1879034" cy="323975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399887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dirty="0">
                <a:solidFill>
                  <a:srgbClr val="0070C0"/>
                </a:solidFill>
                <a:effectLst>
                  <a:outerShdw blurRad="38100" dist="38100" dir="2700000" algn="tl">
                    <a:srgbClr val="000000">
                      <a:alpha val="43137"/>
                    </a:srgbClr>
                  </a:outerShdw>
                </a:effectLst>
              </a:rPr>
              <a:t>Spry</a:t>
            </a:r>
            <a:r>
              <a:rPr lang="zh-CN" altLang="en-US" sz="2400" b="1" dirty="0">
                <a:solidFill>
                  <a:srgbClr val="0070C0"/>
                </a:solidFill>
                <a:effectLst>
                  <a:outerShdw blurRad="38100" dist="38100" dir="2700000" algn="tl">
                    <a:srgbClr val="000000">
                      <a:alpha val="43137"/>
                    </a:srgbClr>
                  </a:outerShdw>
                </a:effectLst>
              </a:rPr>
              <a:t>可折叠式</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8.4.6</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6024EDB6-A9FC-49D5-917E-0007033719B5}"/>
              </a:ext>
            </a:extLst>
          </p:cNvPr>
          <p:cNvSpPr txBox="1"/>
          <p:nvPr/>
        </p:nvSpPr>
        <p:spPr>
          <a:xfrm>
            <a:off x="709523" y="1076976"/>
            <a:ext cx="10530696" cy="2264851"/>
          </a:xfrm>
          <a:prstGeom prst="rect">
            <a:avLst/>
          </a:prstGeom>
          <a:solidFill>
            <a:schemeClr val="bg1">
              <a:lumMod val="95000"/>
            </a:schemeClr>
          </a:solidFill>
        </p:spPr>
        <p:txBody>
          <a:bodyPr wrap="square">
            <a:spAutoFit/>
          </a:bodyPr>
          <a:lstStyle/>
          <a:p>
            <a:pPr algn="just">
              <a:lnSpc>
                <a:spcPct val="150000"/>
              </a:lnSpc>
            </a:pP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可折叠式面板是一个面板，单击选项卡名称可以显示或隐藏选项卡上默认的内容。创建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可折叠式面板的方式是单击【插入】工具栏</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可折叠式面板】，在网页中创建一个</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可折叠式面板，可折叠面板的属性面板即可设置预览网页时的默认状态，【默认状态】默认为“打开”，可设置为“已关闭”，【显示】项默认为“打开”，用来设置可折叠式面板在</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中的状态为【打开】或【已关闭】。单击面板菜单的末端</a:t>
            </a: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眼睛图案</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的按钮，显示内容区域，默认内容区域的高度为自动，可通过修改</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样式更改</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可折叠式面板的显示效果。</a:t>
            </a:r>
            <a:endParaRPr lang="zh-CN" altLang="zh-CN" sz="105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a:extLst>
              <a:ext uri="{FF2B5EF4-FFF2-40B4-BE49-F238E27FC236}">
                <a16:creationId xmlns:a16="http://schemas.microsoft.com/office/drawing/2014/main" id="{5BA9490F-3C61-42B0-AE71-5FB62ED5D424}"/>
              </a:ext>
            </a:extLst>
          </p:cNvPr>
          <p:cNvPicPr/>
          <p:nvPr/>
        </p:nvPicPr>
        <p:blipFill>
          <a:blip r:embed="rId2"/>
          <a:stretch>
            <a:fillRect/>
          </a:stretch>
        </p:blipFill>
        <p:spPr>
          <a:xfrm>
            <a:off x="709523" y="3516174"/>
            <a:ext cx="3976514" cy="2065117"/>
          </a:xfrm>
          <a:prstGeom prst="rect">
            <a:avLst/>
          </a:prstGeom>
          <a:ln w="12700">
            <a:solidFill>
              <a:schemeClr val="tx1"/>
            </a:solidFill>
          </a:ln>
        </p:spPr>
      </p:pic>
      <p:pic>
        <p:nvPicPr>
          <p:cNvPr id="10" name="图片 9">
            <a:extLst>
              <a:ext uri="{FF2B5EF4-FFF2-40B4-BE49-F238E27FC236}">
                <a16:creationId xmlns:a16="http://schemas.microsoft.com/office/drawing/2014/main" id="{A9506903-0F3B-4C85-A5E3-99D0BD5FFAC0}"/>
              </a:ext>
            </a:extLst>
          </p:cNvPr>
          <p:cNvPicPr/>
          <p:nvPr/>
        </p:nvPicPr>
        <p:blipFill>
          <a:blip r:embed="rId3"/>
          <a:stretch>
            <a:fillRect/>
          </a:stretch>
        </p:blipFill>
        <p:spPr>
          <a:xfrm>
            <a:off x="5108575" y="3516174"/>
            <a:ext cx="3201650" cy="2065116"/>
          </a:xfrm>
          <a:prstGeom prst="rect">
            <a:avLst/>
          </a:prstGeom>
          <a:ln w="12700">
            <a:solidFill>
              <a:schemeClr val="tx1"/>
            </a:solidFill>
          </a:ln>
        </p:spPr>
      </p:pic>
    </p:spTree>
    <p:extLst>
      <p:ext uri="{BB962C8B-B14F-4D97-AF65-F5344CB8AC3E}">
        <p14:creationId xmlns:p14="http://schemas.microsoft.com/office/powerpoint/2010/main" val="5486183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dirty="0">
                <a:solidFill>
                  <a:srgbClr val="0070C0"/>
                </a:solidFill>
                <a:effectLst>
                  <a:outerShdw blurRad="38100" dist="38100" dir="2700000" algn="tl">
                    <a:srgbClr val="000000">
                      <a:alpha val="43137"/>
                    </a:srgbClr>
                  </a:outerShdw>
                </a:effectLst>
              </a:rPr>
              <a:t>Spry</a:t>
            </a:r>
            <a:r>
              <a:rPr lang="zh-CN" altLang="en-US" sz="2400" b="1" dirty="0">
                <a:solidFill>
                  <a:srgbClr val="0070C0"/>
                </a:solidFill>
                <a:effectLst>
                  <a:outerShdw blurRad="38100" dist="38100" dir="2700000" algn="tl">
                    <a:srgbClr val="000000">
                      <a:alpha val="43137"/>
                    </a:srgbClr>
                  </a:outerShdw>
                </a:effectLst>
              </a:rPr>
              <a:t>工具提示</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8.4.7</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291C0F87-4F7F-455D-BE0F-2B9C948601E0}"/>
              </a:ext>
            </a:extLst>
          </p:cNvPr>
          <p:cNvSpPr txBox="1"/>
          <p:nvPr/>
        </p:nvSpPr>
        <p:spPr>
          <a:xfrm>
            <a:off x="572619" y="1076976"/>
            <a:ext cx="10495071" cy="1156855"/>
          </a:xfrm>
          <a:prstGeom prst="rect">
            <a:avLst/>
          </a:prstGeom>
          <a:solidFill>
            <a:schemeClr val="bg1">
              <a:lumMod val="95000"/>
            </a:schemeClr>
          </a:solidFill>
        </p:spPr>
        <p:txBody>
          <a:bodyPr wrap="square">
            <a:spAutoFit/>
          </a:bodyPr>
          <a:lstStyle/>
          <a:p>
            <a:pPr algn="just">
              <a:lnSpc>
                <a:spcPct val="150000"/>
              </a:lnSpc>
            </a:pP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工具提示是当鼠标移动到网页特定元素的上方时，</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工具提示会显示预设的提示信息。创建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工具提示的方式为，先选中提示的网页元素，再单击【插入】工具栏</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工具提示】，在属性面板的中，可以设置鼠标指针的相对位置、显示</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的提示语</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和隐藏工具提示的延迟时间，以及显示和隐藏工具提示时过渡效果。</a:t>
            </a:r>
            <a:endParaRPr lang="zh-CN" altLang="zh-CN" sz="105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7661675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8669677B-2E19-4E92-9625-B486EC0CD5C6}"/>
              </a:ext>
            </a:extLst>
          </p:cNvPr>
          <p:cNvSpPr>
            <a:spLocks noGrp="1"/>
          </p:cNvSpPr>
          <p:nvPr>
            <p:ph type="title"/>
          </p:nvPr>
        </p:nvSpPr>
        <p:spPr/>
        <p:txBody>
          <a:bodyPr/>
          <a:lstStyle/>
          <a:p>
            <a:r>
              <a:rPr lang="zh-CN" altLang="en-US" b="1" kern="100" dirty="0">
                <a:effectLst>
                  <a:outerShdw blurRad="38100" dist="38100" dir="2700000" algn="tl">
                    <a:srgbClr val="000000">
                      <a:alpha val="43137"/>
                    </a:srgbClr>
                  </a:outerShdw>
                </a:effectLst>
                <a:cs typeface="Times New Roman" panose="02020603050405020304" pitchFamily="18" charset="0"/>
              </a:rPr>
              <a:t>案例实施过程：在企业网站首页中添加网页特效</a:t>
            </a:r>
          </a:p>
        </p:txBody>
      </p:sp>
      <p:sp>
        <p:nvSpPr>
          <p:cNvPr id="4" name="文本框 3">
            <a:extLst>
              <a:ext uri="{FF2B5EF4-FFF2-40B4-BE49-F238E27FC236}">
                <a16:creationId xmlns:a16="http://schemas.microsoft.com/office/drawing/2014/main" id="{43D1B300-DE38-4D00-93F0-FABBF348498F}"/>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8.5</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5" name="AutoShape 132">
            <a:extLst>
              <a:ext uri="{FF2B5EF4-FFF2-40B4-BE49-F238E27FC236}">
                <a16:creationId xmlns:a16="http://schemas.microsoft.com/office/drawing/2014/main" id="{632EB394-AF48-409C-AB38-F1D5CFDD800B}"/>
              </a:ext>
            </a:extLst>
          </p:cNvPr>
          <p:cNvSpPr>
            <a:spLocks noChangeArrowheads="1"/>
          </p:cNvSpPr>
          <p:nvPr/>
        </p:nvSpPr>
        <p:spPr bwMode="auto">
          <a:xfrm rot="10800000">
            <a:off x="1463040" y="1127289"/>
            <a:ext cx="1527746" cy="5408158"/>
          </a:xfrm>
          <a:prstGeom prst="upArrow">
            <a:avLst>
              <a:gd name="adj1" fmla="val 66296"/>
              <a:gd name="adj2" fmla="val 58426"/>
            </a:avLst>
          </a:prstGeom>
          <a:gradFill>
            <a:gsLst>
              <a:gs pos="0">
                <a:srgbClr val="0096FC"/>
              </a:gs>
              <a:gs pos="100000">
                <a:srgbClr val="764718">
                  <a:alpha val="0"/>
                </a:srgbClr>
              </a:gs>
            </a:gsLst>
            <a:path path="circle">
              <a:fillToRect l="100000" b="100000"/>
            </a:path>
          </a:gradFill>
          <a:ln>
            <a:noFill/>
          </a:ln>
        </p:spPr>
        <p:txBody>
          <a:bodyPr wrap="none"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1" lang="ko-KR" altLang="en-US" sz="1800" b="0" i="0" u="none" strike="noStrike" kern="1200" cap="none" spc="0" normalizeH="0" baseline="0" noProof="0">
              <a:ln>
                <a:noFill/>
              </a:ln>
              <a:solidFill>
                <a:srgbClr val="0096FC"/>
              </a:solidFill>
              <a:effectLst>
                <a:outerShdw blurRad="38100" dist="38100" dir="2700000" algn="tl">
                  <a:srgbClr val="000000">
                    <a:alpha val="43137"/>
                  </a:srgbClr>
                </a:outerShdw>
              </a:effectLst>
              <a:uLnTx/>
              <a:uFillTx/>
              <a:latin typeface="Gulim" pitchFamily="34" charset="-127"/>
              <a:ea typeface="Gulim" pitchFamily="34" charset="-127"/>
              <a:cs typeface="+mn-cs"/>
            </a:endParaRPr>
          </a:p>
        </p:txBody>
      </p:sp>
      <p:grpSp>
        <p:nvGrpSpPr>
          <p:cNvPr id="6" name="组合 5">
            <a:extLst>
              <a:ext uri="{FF2B5EF4-FFF2-40B4-BE49-F238E27FC236}">
                <a16:creationId xmlns:a16="http://schemas.microsoft.com/office/drawing/2014/main" id="{E4CF2F8A-BA9E-4CA1-A937-47BC8E3B892C}"/>
              </a:ext>
            </a:extLst>
          </p:cNvPr>
          <p:cNvGrpSpPr/>
          <p:nvPr/>
        </p:nvGrpSpPr>
        <p:grpSpPr>
          <a:xfrm>
            <a:off x="1872894" y="1441911"/>
            <a:ext cx="6815986" cy="622922"/>
            <a:chOff x="1786476" y="1206533"/>
            <a:chExt cx="6815986" cy="622922"/>
          </a:xfrm>
        </p:grpSpPr>
        <p:sp>
          <p:nvSpPr>
            <p:cNvPr id="7" name="平行四边形 6">
              <a:extLst>
                <a:ext uri="{FF2B5EF4-FFF2-40B4-BE49-F238E27FC236}">
                  <a16:creationId xmlns:a16="http://schemas.microsoft.com/office/drawing/2014/main" id="{F2C929F8-637C-4A02-82BE-4216BBF29E53}"/>
                </a:ext>
              </a:extLst>
            </p:cNvPr>
            <p:cNvSpPr/>
            <p:nvPr/>
          </p:nvSpPr>
          <p:spPr>
            <a:xfrm>
              <a:off x="5023103" y="1248096"/>
              <a:ext cx="3579359"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导航下拉菜单的制作</a:t>
              </a:r>
            </a:p>
          </p:txBody>
        </p:sp>
        <p:cxnSp>
          <p:nvCxnSpPr>
            <p:cNvPr id="8" name="直接箭头连接符 7">
              <a:extLst>
                <a:ext uri="{FF2B5EF4-FFF2-40B4-BE49-F238E27FC236}">
                  <a16:creationId xmlns:a16="http://schemas.microsoft.com/office/drawing/2014/main" id="{FC718847-4869-48C7-AD25-367655AD7B70}"/>
                </a:ext>
              </a:extLst>
            </p:cNvPr>
            <p:cNvCxnSpPr>
              <a:cxnSpLocks/>
              <a:stCxn id="11"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5A3C4511-C11A-4143-84DF-1E0F6960FE9D}"/>
                </a:ext>
              </a:extLst>
            </p:cNvPr>
            <p:cNvGrpSpPr/>
            <p:nvPr/>
          </p:nvGrpSpPr>
          <p:grpSpPr>
            <a:xfrm>
              <a:off x="1786476" y="1206533"/>
              <a:ext cx="880872" cy="622922"/>
              <a:chOff x="1786476" y="1206533"/>
              <a:chExt cx="880872" cy="622922"/>
            </a:xfrm>
          </p:grpSpPr>
          <p:sp>
            <p:nvSpPr>
              <p:cNvPr id="10" name="椭圆 9">
                <a:extLst>
                  <a:ext uri="{FF2B5EF4-FFF2-40B4-BE49-F238E27FC236}">
                    <a16:creationId xmlns:a16="http://schemas.microsoft.com/office/drawing/2014/main" id="{7F25288A-2CC9-476E-A4DC-D505CF689C78}"/>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1" name="文本框 10">
                <a:extLst>
                  <a:ext uri="{FF2B5EF4-FFF2-40B4-BE49-F238E27FC236}">
                    <a16:creationId xmlns:a16="http://schemas.microsoft.com/office/drawing/2014/main" id="{E58BD2C0-1B4A-41AE-8976-3026E33374D5}"/>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8.5.1</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2" name="组合 11">
            <a:extLst>
              <a:ext uri="{FF2B5EF4-FFF2-40B4-BE49-F238E27FC236}">
                <a16:creationId xmlns:a16="http://schemas.microsoft.com/office/drawing/2014/main" id="{9460DA37-31DA-44E5-A475-4B863A9BEB5D}"/>
              </a:ext>
            </a:extLst>
          </p:cNvPr>
          <p:cNvGrpSpPr/>
          <p:nvPr/>
        </p:nvGrpSpPr>
        <p:grpSpPr>
          <a:xfrm>
            <a:off x="1872894" y="2611943"/>
            <a:ext cx="6815986" cy="622922"/>
            <a:chOff x="1786476" y="1206533"/>
            <a:chExt cx="6815986" cy="622922"/>
          </a:xfrm>
        </p:grpSpPr>
        <p:sp>
          <p:nvSpPr>
            <p:cNvPr id="13" name="平行四边形 12">
              <a:extLst>
                <a:ext uri="{FF2B5EF4-FFF2-40B4-BE49-F238E27FC236}">
                  <a16:creationId xmlns:a16="http://schemas.microsoft.com/office/drawing/2014/main" id="{5E65BE16-60B4-4684-8F27-18951768987D}"/>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动感焦点图的制作</a:t>
              </a:r>
            </a:p>
          </p:txBody>
        </p:sp>
        <p:cxnSp>
          <p:nvCxnSpPr>
            <p:cNvPr id="14" name="直接箭头连接符 13">
              <a:extLst>
                <a:ext uri="{FF2B5EF4-FFF2-40B4-BE49-F238E27FC236}">
                  <a16:creationId xmlns:a16="http://schemas.microsoft.com/office/drawing/2014/main" id="{83CB3863-2D79-44AB-9B0E-48EA6B0CC816}"/>
                </a:ext>
              </a:extLst>
            </p:cNvPr>
            <p:cNvCxnSpPr>
              <a:cxnSpLocks/>
              <a:stCxn id="17"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FF9C1901-DFBE-4522-A03C-57C0FFCC13DF}"/>
                </a:ext>
              </a:extLst>
            </p:cNvPr>
            <p:cNvGrpSpPr/>
            <p:nvPr/>
          </p:nvGrpSpPr>
          <p:grpSpPr>
            <a:xfrm>
              <a:off x="1786476" y="1206533"/>
              <a:ext cx="880872" cy="622922"/>
              <a:chOff x="1786476" y="1206533"/>
              <a:chExt cx="880872" cy="622922"/>
            </a:xfrm>
          </p:grpSpPr>
          <p:sp>
            <p:nvSpPr>
              <p:cNvPr id="16" name="椭圆 15">
                <a:extLst>
                  <a:ext uri="{FF2B5EF4-FFF2-40B4-BE49-F238E27FC236}">
                    <a16:creationId xmlns:a16="http://schemas.microsoft.com/office/drawing/2014/main" id="{D5373CC3-DFCB-4111-8D8D-6120558584AD}"/>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7" name="文本框 16">
                <a:extLst>
                  <a:ext uri="{FF2B5EF4-FFF2-40B4-BE49-F238E27FC236}">
                    <a16:creationId xmlns:a16="http://schemas.microsoft.com/office/drawing/2014/main" id="{096ECA6A-7DBE-44EE-9525-C851DA2A5ADB}"/>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8.5.2</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8" name="组合 17">
            <a:extLst>
              <a:ext uri="{FF2B5EF4-FFF2-40B4-BE49-F238E27FC236}">
                <a16:creationId xmlns:a16="http://schemas.microsoft.com/office/drawing/2014/main" id="{BCFA6CCD-C1A3-44B4-AF27-4111848E8992}"/>
              </a:ext>
            </a:extLst>
          </p:cNvPr>
          <p:cNvGrpSpPr/>
          <p:nvPr/>
        </p:nvGrpSpPr>
        <p:grpSpPr>
          <a:xfrm>
            <a:off x="1872894" y="3781976"/>
            <a:ext cx="6815986" cy="622922"/>
            <a:chOff x="1786476" y="1206533"/>
            <a:chExt cx="6815986" cy="622922"/>
          </a:xfrm>
        </p:grpSpPr>
        <p:sp>
          <p:nvSpPr>
            <p:cNvPr id="19" name="平行四边形 18">
              <a:extLst>
                <a:ext uri="{FF2B5EF4-FFF2-40B4-BE49-F238E27FC236}">
                  <a16:creationId xmlns:a16="http://schemas.microsoft.com/office/drawing/2014/main" id="{1DE6BF99-EEC4-413A-B7AB-C8414DC1AAAA}"/>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横向滚动产品推荐的制作</a:t>
              </a:r>
            </a:p>
          </p:txBody>
        </p:sp>
        <p:cxnSp>
          <p:nvCxnSpPr>
            <p:cNvPr id="20" name="直接箭头连接符 19">
              <a:extLst>
                <a:ext uri="{FF2B5EF4-FFF2-40B4-BE49-F238E27FC236}">
                  <a16:creationId xmlns:a16="http://schemas.microsoft.com/office/drawing/2014/main" id="{54FF63F0-C563-498F-A41A-463CFD30CAF8}"/>
                </a:ext>
              </a:extLst>
            </p:cNvPr>
            <p:cNvCxnSpPr>
              <a:cxnSpLocks/>
              <a:stCxn id="23"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id="{A2B3E824-D6A2-42BE-B96B-DCADB7242DE0}"/>
                </a:ext>
              </a:extLst>
            </p:cNvPr>
            <p:cNvGrpSpPr/>
            <p:nvPr/>
          </p:nvGrpSpPr>
          <p:grpSpPr>
            <a:xfrm>
              <a:off x="1786476" y="1206533"/>
              <a:ext cx="880872" cy="622922"/>
              <a:chOff x="1786476" y="1206533"/>
              <a:chExt cx="880872" cy="622922"/>
            </a:xfrm>
          </p:grpSpPr>
          <p:sp>
            <p:nvSpPr>
              <p:cNvPr id="22" name="椭圆 21">
                <a:extLst>
                  <a:ext uri="{FF2B5EF4-FFF2-40B4-BE49-F238E27FC236}">
                    <a16:creationId xmlns:a16="http://schemas.microsoft.com/office/drawing/2014/main" id="{387DC9B3-DB80-4AF7-BA58-028951B4AC05}"/>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3" name="文本框 22">
                <a:extLst>
                  <a:ext uri="{FF2B5EF4-FFF2-40B4-BE49-F238E27FC236}">
                    <a16:creationId xmlns:a16="http://schemas.microsoft.com/office/drawing/2014/main" id="{CFE0911B-E5AF-4144-BA22-BFA7AE89A5C7}"/>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8.5.3</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spTree>
    <p:extLst>
      <p:ext uri="{BB962C8B-B14F-4D97-AF65-F5344CB8AC3E}">
        <p14:creationId xmlns:p14="http://schemas.microsoft.com/office/powerpoint/2010/main" val="2518864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导航下拉菜单的制作</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8.5.1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对角圆角 1">
            <a:extLst>
              <a:ext uri="{FF2B5EF4-FFF2-40B4-BE49-F238E27FC236}">
                <a16:creationId xmlns:a16="http://schemas.microsoft.com/office/drawing/2014/main" id="{5A092C84-7CE4-4F59-AE9D-3FFD53687C18}"/>
              </a:ext>
            </a:extLst>
          </p:cNvPr>
          <p:cNvSpPr/>
          <p:nvPr/>
        </p:nvSpPr>
        <p:spPr>
          <a:xfrm>
            <a:off x="276045" y="1268083"/>
            <a:ext cx="1242874" cy="345057"/>
          </a:xfrm>
          <a:prstGeom prst="round2Diag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effectLst>
                  <a:outerShdw blurRad="38100" dist="38100" dir="2700000" algn="tl">
                    <a:srgbClr val="000000">
                      <a:alpha val="43137"/>
                    </a:srgbClr>
                  </a:outerShdw>
                </a:effectLst>
              </a:rPr>
              <a:t>步骤</a:t>
            </a:r>
            <a:r>
              <a:rPr lang="en-US" altLang="zh-CN" sz="1600" b="1" dirty="0">
                <a:solidFill>
                  <a:schemeClr val="bg1"/>
                </a:solidFill>
                <a:effectLst>
                  <a:outerShdw blurRad="38100" dist="38100" dir="2700000" algn="tl">
                    <a:srgbClr val="000000">
                      <a:alpha val="43137"/>
                    </a:srgbClr>
                  </a:outerShdw>
                </a:effectLst>
              </a:rPr>
              <a:t>1</a:t>
            </a:r>
            <a:endParaRPr lang="zh-CN" altLang="en-US" sz="1600" b="1" dirty="0">
              <a:solidFill>
                <a:schemeClr val="bg1"/>
              </a:solidFill>
              <a:effectLst>
                <a:outerShdw blurRad="38100" dist="38100" dir="2700000" algn="tl">
                  <a:srgbClr val="000000">
                    <a:alpha val="43137"/>
                  </a:srgbClr>
                </a:outerShdw>
              </a:effectLst>
            </a:endParaRPr>
          </a:p>
        </p:txBody>
      </p:sp>
      <p:sp>
        <p:nvSpPr>
          <p:cNvPr id="5" name="矩形 4">
            <a:extLst>
              <a:ext uri="{FF2B5EF4-FFF2-40B4-BE49-F238E27FC236}">
                <a16:creationId xmlns:a16="http://schemas.microsoft.com/office/drawing/2014/main" id="{B6E2EFB3-220C-47E8-AB05-CFB9BC5BD594}"/>
              </a:ext>
            </a:extLst>
          </p:cNvPr>
          <p:cNvSpPr/>
          <p:nvPr/>
        </p:nvSpPr>
        <p:spPr>
          <a:xfrm>
            <a:off x="1699404" y="1268083"/>
            <a:ext cx="9497683" cy="695990"/>
          </a:xfrm>
          <a:prstGeom prst="rect">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solidFill>
                  <a:schemeClr val="tx1"/>
                </a:solidFill>
                <a:effectLst/>
                <a:ea typeface="微软雅黑" panose="020B0503020204020204" pitchFamily="34" charset="-122"/>
                <a:cs typeface="Times New Roman" panose="02020603050405020304" pitchFamily="18" charset="0"/>
              </a:rPr>
              <a:t>新建站点，将素材复制到站点中，在</a:t>
            </a:r>
            <a:r>
              <a:rPr lang="en-US" altLang="zh-CN" sz="1600" dirty="0">
                <a:solidFill>
                  <a:schemeClr val="tx1"/>
                </a:solidFill>
                <a:effectLst/>
                <a:ea typeface="微软雅黑" panose="020B0503020204020204" pitchFamily="34" charset="-122"/>
                <a:cs typeface="Times New Roman" panose="02020603050405020304" pitchFamily="18" charset="0"/>
              </a:rPr>
              <a:t>Dreamweaver</a:t>
            </a:r>
            <a:r>
              <a:rPr lang="zh-CN" altLang="zh-CN" sz="1600" dirty="0">
                <a:solidFill>
                  <a:schemeClr val="tx1"/>
                </a:solidFill>
                <a:effectLst/>
                <a:ea typeface="微软雅黑" panose="020B0503020204020204" pitchFamily="34" charset="-122"/>
                <a:cs typeface="Times New Roman" panose="02020603050405020304" pitchFamily="18" charset="0"/>
              </a:rPr>
              <a:t>中打开网页文件</a:t>
            </a:r>
            <a:r>
              <a:rPr lang="en-US" altLang="zh-CN" sz="1600" dirty="0">
                <a:solidFill>
                  <a:schemeClr val="tx1"/>
                </a:solidFill>
                <a:effectLst/>
                <a:ea typeface="微软雅黑" panose="020B0503020204020204" pitchFamily="34" charset="-122"/>
                <a:cs typeface="Times New Roman" panose="02020603050405020304" pitchFamily="18" charset="0"/>
              </a:rPr>
              <a:t>index.html</a:t>
            </a:r>
            <a:r>
              <a:rPr lang="zh-CN" altLang="zh-CN" sz="1600" dirty="0">
                <a:solidFill>
                  <a:schemeClr val="tx1"/>
                </a:solidFill>
                <a:effectLst/>
                <a:ea typeface="微软雅黑" panose="020B0503020204020204" pitchFamily="34" charset="-122"/>
                <a:cs typeface="Times New Roman" panose="02020603050405020304" pitchFamily="18" charset="0"/>
              </a:rPr>
              <a:t>。新建</a:t>
            </a:r>
            <a:r>
              <a:rPr lang="en-US" altLang="zh-CN" sz="1600" dirty="0">
                <a:solidFill>
                  <a:schemeClr val="tx1"/>
                </a:solidFill>
                <a:effectLst/>
                <a:ea typeface="微软雅黑" panose="020B0503020204020204" pitchFamily="34" charset="-122"/>
                <a:cs typeface="Times New Roman" panose="02020603050405020304" pitchFamily="18" charset="0"/>
              </a:rPr>
              <a:t>CSS</a:t>
            </a:r>
            <a:r>
              <a:rPr lang="zh-CN" altLang="zh-CN" sz="1600" dirty="0">
                <a:solidFill>
                  <a:schemeClr val="tx1"/>
                </a:solidFill>
                <a:effectLst/>
                <a:ea typeface="微软雅黑" panose="020B0503020204020204" pitchFamily="34" charset="-122"/>
                <a:cs typeface="Times New Roman" panose="02020603050405020304" pitchFamily="18" charset="0"/>
              </a:rPr>
              <a:t>样式文件</a:t>
            </a:r>
            <a:r>
              <a:rPr lang="en-US" altLang="zh-CN" sz="1600" dirty="0">
                <a:solidFill>
                  <a:schemeClr val="tx1"/>
                </a:solidFill>
                <a:effectLst/>
                <a:ea typeface="微软雅黑" panose="020B0503020204020204" pitchFamily="34" charset="-122"/>
                <a:cs typeface="Times New Roman" panose="02020603050405020304" pitchFamily="18" charset="0"/>
              </a:rPr>
              <a:t>ys.css</a:t>
            </a:r>
            <a:r>
              <a:rPr lang="zh-CN" altLang="zh-CN" sz="1600" dirty="0">
                <a:solidFill>
                  <a:schemeClr val="tx1"/>
                </a:solidFill>
                <a:effectLst/>
                <a:ea typeface="微软雅黑" panose="020B0503020204020204" pitchFamily="34" charset="-122"/>
                <a:cs typeface="Times New Roman" panose="02020603050405020304" pitchFamily="18" charset="0"/>
              </a:rPr>
              <a:t>和</a:t>
            </a:r>
            <a:r>
              <a:rPr lang="en-US" altLang="zh-CN" sz="1600" dirty="0">
                <a:solidFill>
                  <a:schemeClr val="tx1"/>
                </a:solidFill>
                <a:effectLst/>
                <a:ea typeface="微软雅黑" panose="020B0503020204020204" pitchFamily="34" charset="-122"/>
                <a:cs typeface="Times New Roman" panose="02020603050405020304" pitchFamily="18" charset="0"/>
              </a:rPr>
              <a:t>JavaScript</a:t>
            </a:r>
            <a:r>
              <a:rPr lang="zh-CN" altLang="zh-CN" sz="1600" dirty="0">
                <a:solidFill>
                  <a:schemeClr val="tx1"/>
                </a:solidFill>
                <a:effectLst/>
                <a:ea typeface="微软雅黑" panose="020B0503020204020204" pitchFamily="34" charset="-122"/>
                <a:cs typeface="Times New Roman" panose="02020603050405020304" pitchFamily="18" charset="0"/>
              </a:rPr>
              <a:t>文件</a:t>
            </a:r>
            <a:r>
              <a:rPr lang="en-US" altLang="zh-CN" sz="1600" dirty="0">
                <a:solidFill>
                  <a:schemeClr val="tx1"/>
                </a:solidFill>
                <a:effectLst/>
                <a:ea typeface="微软雅黑" panose="020B0503020204020204" pitchFamily="34" charset="-122"/>
                <a:cs typeface="Times New Roman" panose="02020603050405020304" pitchFamily="18" charset="0"/>
              </a:rPr>
              <a:t>js.js</a:t>
            </a:r>
            <a:r>
              <a:rPr lang="zh-CN" altLang="zh-CN" sz="1600" dirty="0">
                <a:solidFill>
                  <a:schemeClr val="tx1"/>
                </a:solidFill>
                <a:effectLst/>
                <a:ea typeface="微软雅黑" panose="020B0503020204020204" pitchFamily="34" charset="-122"/>
                <a:cs typeface="Times New Roman" panose="02020603050405020304" pitchFamily="18" charset="0"/>
              </a:rPr>
              <a:t>，在网页的头部链入</a:t>
            </a:r>
            <a:r>
              <a:rPr lang="en-US" altLang="zh-CN" sz="1600" dirty="0">
                <a:solidFill>
                  <a:schemeClr val="tx1"/>
                </a:solidFill>
                <a:effectLst/>
                <a:ea typeface="微软雅黑" panose="020B0503020204020204" pitchFamily="34" charset="-122"/>
                <a:cs typeface="Times New Roman" panose="02020603050405020304" pitchFamily="18" charset="0"/>
              </a:rPr>
              <a:t>CSS</a:t>
            </a:r>
            <a:r>
              <a:rPr lang="zh-CN" altLang="zh-CN" sz="1600" dirty="0">
                <a:solidFill>
                  <a:schemeClr val="tx1"/>
                </a:solidFill>
                <a:effectLst/>
                <a:ea typeface="微软雅黑" panose="020B0503020204020204" pitchFamily="34" charset="-122"/>
                <a:cs typeface="Times New Roman" panose="02020603050405020304" pitchFamily="18" charset="0"/>
              </a:rPr>
              <a:t>样式和</a:t>
            </a:r>
            <a:r>
              <a:rPr lang="en-US" altLang="zh-CN" sz="1600" dirty="0">
                <a:solidFill>
                  <a:schemeClr val="tx1"/>
                </a:solidFill>
                <a:effectLst/>
                <a:ea typeface="微软雅黑" panose="020B0503020204020204" pitchFamily="34" charset="-122"/>
                <a:cs typeface="Times New Roman" panose="02020603050405020304" pitchFamily="18" charset="0"/>
              </a:rPr>
              <a:t>JS</a:t>
            </a:r>
            <a:r>
              <a:rPr lang="zh-CN" altLang="zh-CN" sz="1600" dirty="0">
                <a:solidFill>
                  <a:schemeClr val="tx1"/>
                </a:solidFill>
                <a:effectLst/>
                <a:ea typeface="微软雅黑" panose="020B0503020204020204" pitchFamily="34" charset="-122"/>
                <a:cs typeface="Times New Roman" panose="02020603050405020304" pitchFamily="18" charset="0"/>
              </a:rPr>
              <a:t>文件</a:t>
            </a:r>
            <a:r>
              <a:rPr lang="zh-CN" altLang="en-US" sz="1600" dirty="0">
                <a:solidFill>
                  <a:schemeClr val="tx1"/>
                </a:solidFill>
                <a:effectLst/>
                <a:ea typeface="微软雅黑" panose="020B0503020204020204" pitchFamily="34" charset="-122"/>
                <a:cs typeface="Times New Roman" panose="02020603050405020304" pitchFamily="18" charset="0"/>
              </a:rPr>
              <a:t>。</a:t>
            </a:r>
            <a:endParaRPr lang="zh-CN" altLang="en-US" sz="1600" dirty="0">
              <a:solidFill>
                <a:schemeClr val="tx1"/>
              </a:solidFill>
            </a:endParaRPr>
          </a:p>
        </p:txBody>
      </p:sp>
      <p:sp>
        <p:nvSpPr>
          <p:cNvPr id="6" name="矩形: 对角圆角 5">
            <a:extLst>
              <a:ext uri="{FF2B5EF4-FFF2-40B4-BE49-F238E27FC236}">
                <a16:creationId xmlns:a16="http://schemas.microsoft.com/office/drawing/2014/main" id="{479812BC-148F-4ABE-A6D2-273CD09FE610}"/>
              </a:ext>
            </a:extLst>
          </p:cNvPr>
          <p:cNvSpPr/>
          <p:nvPr/>
        </p:nvSpPr>
        <p:spPr>
          <a:xfrm>
            <a:off x="276045" y="2982014"/>
            <a:ext cx="1242874" cy="345057"/>
          </a:xfrm>
          <a:prstGeom prst="round2Diag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effectLst>
                  <a:outerShdw blurRad="38100" dist="38100" dir="2700000" algn="tl">
                    <a:srgbClr val="000000">
                      <a:alpha val="43137"/>
                    </a:srgbClr>
                  </a:outerShdw>
                </a:effectLst>
              </a:rPr>
              <a:t>步骤</a:t>
            </a:r>
            <a:r>
              <a:rPr lang="en-US" altLang="zh-CN" sz="1600" b="1" dirty="0">
                <a:solidFill>
                  <a:schemeClr val="bg1"/>
                </a:solidFill>
                <a:effectLst>
                  <a:outerShdw blurRad="38100" dist="38100" dir="2700000" algn="tl">
                    <a:srgbClr val="000000">
                      <a:alpha val="43137"/>
                    </a:srgbClr>
                  </a:outerShdw>
                </a:effectLst>
              </a:rPr>
              <a:t>2</a:t>
            </a:r>
            <a:endParaRPr lang="zh-CN" altLang="en-US" sz="1600" b="1" dirty="0">
              <a:solidFill>
                <a:schemeClr val="bg1"/>
              </a:solidFill>
              <a:effectLst>
                <a:outerShdw blurRad="38100" dist="38100" dir="2700000" algn="tl">
                  <a:srgbClr val="000000">
                    <a:alpha val="43137"/>
                  </a:srgbClr>
                </a:outerShdw>
              </a:effectLst>
            </a:endParaRPr>
          </a:p>
        </p:txBody>
      </p:sp>
      <p:sp>
        <p:nvSpPr>
          <p:cNvPr id="7" name="矩形 6">
            <a:extLst>
              <a:ext uri="{FF2B5EF4-FFF2-40B4-BE49-F238E27FC236}">
                <a16:creationId xmlns:a16="http://schemas.microsoft.com/office/drawing/2014/main" id="{5886D3E5-83F9-4892-B636-DE0FAE0750E6}"/>
              </a:ext>
            </a:extLst>
          </p:cNvPr>
          <p:cNvSpPr/>
          <p:nvPr/>
        </p:nvSpPr>
        <p:spPr>
          <a:xfrm>
            <a:off x="1699403" y="3012206"/>
            <a:ext cx="9497683" cy="375705"/>
          </a:xfrm>
          <a:prstGeom prst="rect">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切换到代码视图，找出导航条的</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标签</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#nav</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，在菜单中加入二级菜单的项目列表项</a:t>
            </a:r>
            <a:r>
              <a:rPr lang="zh-CN" altLang="en-US"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39479E93-A324-4BF3-B43F-575152C06F45}"/>
              </a:ext>
            </a:extLst>
          </p:cNvPr>
          <p:cNvPicPr/>
          <p:nvPr/>
        </p:nvPicPr>
        <p:blipFill>
          <a:blip r:embed="rId2"/>
          <a:stretch>
            <a:fillRect/>
          </a:stretch>
        </p:blipFill>
        <p:spPr>
          <a:xfrm>
            <a:off x="1815494" y="2091732"/>
            <a:ext cx="5278120" cy="655955"/>
          </a:xfrm>
          <a:prstGeom prst="rect">
            <a:avLst/>
          </a:prstGeom>
          <a:ln w="12700">
            <a:solidFill>
              <a:schemeClr val="tx1"/>
            </a:solidFill>
          </a:ln>
        </p:spPr>
      </p:pic>
      <p:sp>
        <p:nvSpPr>
          <p:cNvPr id="9" name="文本框 2">
            <a:extLst>
              <a:ext uri="{FF2B5EF4-FFF2-40B4-BE49-F238E27FC236}">
                <a16:creationId xmlns:a16="http://schemas.microsoft.com/office/drawing/2014/main" id="{08D2685A-9F99-4D89-8D2A-6BE3840DD03F}"/>
              </a:ext>
            </a:extLst>
          </p:cNvPr>
          <p:cNvSpPr txBox="1">
            <a:spLocks noChangeArrowheads="1"/>
          </p:cNvSpPr>
          <p:nvPr/>
        </p:nvSpPr>
        <p:spPr bwMode="auto">
          <a:xfrm>
            <a:off x="1699403" y="3509615"/>
            <a:ext cx="9618454" cy="3106684"/>
          </a:xfrm>
          <a:prstGeom prst="rect">
            <a:avLst/>
          </a:prstGeom>
          <a:solidFill>
            <a:schemeClr val="bg1">
              <a:lumMod val="95000"/>
            </a:schemeClr>
          </a:solidFill>
          <a:ln w="9525">
            <a:noFill/>
            <a:miter lim="800000"/>
            <a:headEnd/>
            <a:tailEnd/>
          </a:ln>
        </p:spPr>
        <p:txBody>
          <a:bodyPr rot="0" vert="horz" wrap="square" lIns="91440" tIns="45720" rIns="91440" bIns="45720" anchor="t" anchorCtr="0">
            <a:spAutoFit/>
          </a:bodyPr>
          <a:lstStyle/>
          <a:p>
            <a:pPr algn="just">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&lt;ul class="menu"&gt;&lt;li&gt;&lt;a </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="index.html"&gt;</a:t>
            </a:r>
            <a:r>
              <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首页</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&lt;/a&gt;&lt;/li&gt;&lt;li&gt;&lt;a </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关于大尚</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 </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&lt;ul  class="one"&gt;</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&lt;li&gt;&lt;a </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公司简介</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&lt;/a&gt;&lt;/li&gt;&lt;/ul&gt; &lt;/li&gt;</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&lt;li&gt;&lt;a </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新闻资讯</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&lt;ul  class="one"&gt; &lt;li&gt;&lt;a </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公司新闻</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&lt;/a&gt;&lt;/li&gt; &lt;li&gt;&lt;a </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行业资讯</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&lt;/a&gt;&lt;/li&gt; &lt;/ul&gt; &lt;/li&gt;</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&lt;li&gt;&lt;a </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产品中心</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&lt;ul class="one"&gt; &lt;li&gt;&lt;a </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高跟鞋</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&lt;/a&gt;&lt;/li&gt; &lt;li&gt;&lt;a </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运动鞋</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&lt;/a&gt;&lt;/li&gt; </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&lt;li&gt;&lt;a </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靴子</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&lt;/a&gt;&lt;/li&gt; &lt;/ul&gt;&lt;/li&gt;&lt;li&gt;&lt;a </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联系我们</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&lt;ul  class="one"&gt; &lt;li&gt;&lt;a </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="files/contact.html"&gt;</a:t>
            </a:r>
            <a:r>
              <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联系方式</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&lt;/a&gt;&lt;/li&gt; </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&lt;li&gt;&lt;a </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="files/guest.html"&gt;</a:t>
            </a:r>
            <a:r>
              <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客户留言</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&lt;/a&gt;&lt;/li&gt; &lt;li&gt;&lt;a </a:t>
            </a:r>
            <a:r>
              <a:rPr lang="en-US"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人才招聘</a:t>
            </a: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&lt;/a&gt;&lt;/li&gt; </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sz="1200" kern="100" dirty="0">
                <a:effectLst/>
                <a:latin typeface="微软雅黑" panose="020B0503020204020204" pitchFamily="34" charset="-122"/>
                <a:ea typeface="微软雅黑" panose="020B0503020204020204" pitchFamily="34" charset="-122"/>
                <a:cs typeface="Times New Roman" panose="02020603050405020304" pitchFamily="18" charset="0"/>
              </a:rPr>
              <a:t>&lt;/ul&gt;&lt;/li&gt;&lt;/ul&gt;</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1264494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dirty="0">
                <a:solidFill>
                  <a:srgbClr val="0070C0"/>
                </a:solidFill>
                <a:effectLst>
                  <a:outerShdw blurRad="38100" dist="38100" dir="2700000" algn="tl">
                    <a:srgbClr val="000000">
                      <a:alpha val="43137"/>
                    </a:srgbClr>
                  </a:outerShdw>
                </a:effectLst>
              </a:rPr>
              <a:t>JavaScript</a:t>
            </a:r>
            <a:r>
              <a:rPr lang="zh-CN" altLang="en-US" sz="2400" b="1" dirty="0">
                <a:solidFill>
                  <a:srgbClr val="0070C0"/>
                </a:solidFill>
                <a:effectLst>
                  <a:outerShdw blurRad="38100" dist="38100" dir="2700000" algn="tl">
                    <a:srgbClr val="000000">
                      <a:alpha val="43137"/>
                    </a:srgbClr>
                  </a:outerShdw>
                </a:effectLst>
              </a:rPr>
              <a:t>的常量和变量</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8.2.1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EC98A50D-B0C9-4C8B-8BC6-FAD50CB93B57}"/>
              </a:ext>
            </a:extLst>
          </p:cNvPr>
          <p:cNvSpPr txBox="1"/>
          <p:nvPr/>
        </p:nvSpPr>
        <p:spPr>
          <a:xfrm>
            <a:off x="747944" y="1209585"/>
            <a:ext cx="10056180" cy="1705403"/>
          </a:xfrm>
          <a:prstGeom prst="rect">
            <a:avLst/>
          </a:prstGeom>
          <a:solidFill>
            <a:schemeClr val="bg1">
              <a:lumMod val="95000"/>
            </a:schemeClr>
          </a:solidFill>
        </p:spPr>
        <p:txBody>
          <a:bodyPr wrap="square">
            <a:spAutoFit/>
          </a:bodyPr>
          <a:lstStyle/>
          <a:p>
            <a:pPr>
              <a:lnSpc>
                <a:spcPct val="150000"/>
              </a:lnSpc>
            </a:pPr>
            <a:r>
              <a:rPr lang="en-US"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JavaScript</a:t>
            </a:r>
            <a:r>
              <a:rPr lang="zh-CN"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是目前常用的脚本语言，已经被广泛用于</a:t>
            </a:r>
            <a:r>
              <a:rPr lang="en-US"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Web</a:t>
            </a:r>
            <a:r>
              <a:rPr lang="zh-CN"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应用开发，常用来为网页添加各式各样的动态功能，为用户提供更流畅美观的浏览效果。通常</a:t>
            </a:r>
            <a:r>
              <a:rPr lang="en-US"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JavaScript</a:t>
            </a:r>
            <a:r>
              <a:rPr lang="zh-CN"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脚本是通过嵌入在</a:t>
            </a:r>
            <a:r>
              <a:rPr lang="en-US"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中来实现自身的功能的</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在网页中插入</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JavaScript</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的脚本语言的方式是使用</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&lt;script&gt;&lt;/script&gt;</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标签，把脚本内容放在</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&lt;script&gt;&lt;/script&gt;</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内，放置在网页的</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head</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部分或</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body</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部分内部，其一般语法如下：</a:t>
            </a:r>
          </a:p>
        </p:txBody>
      </p:sp>
      <p:sp>
        <p:nvSpPr>
          <p:cNvPr id="6" name="文本框 2">
            <a:extLst>
              <a:ext uri="{FF2B5EF4-FFF2-40B4-BE49-F238E27FC236}">
                <a16:creationId xmlns:a16="http://schemas.microsoft.com/office/drawing/2014/main" id="{5F6C8DF7-8A7D-415A-A46C-308CC38EBEEF}"/>
              </a:ext>
            </a:extLst>
          </p:cNvPr>
          <p:cNvSpPr txBox="1">
            <a:spLocks noChangeArrowheads="1"/>
          </p:cNvSpPr>
          <p:nvPr/>
        </p:nvSpPr>
        <p:spPr bwMode="auto">
          <a:xfrm>
            <a:off x="747944" y="3040289"/>
            <a:ext cx="7543800" cy="1023742"/>
          </a:xfrm>
          <a:prstGeom prst="rect">
            <a:avLst/>
          </a:prstGeom>
          <a:solidFill>
            <a:schemeClr val="bg1"/>
          </a:solidFill>
          <a:ln w="9525">
            <a:noFill/>
            <a:miter lim="800000"/>
            <a:headEnd/>
            <a:tailEnd/>
          </a:ln>
          <a:effectLst>
            <a:glow rad="63500">
              <a:schemeClr val="accent1">
                <a:satMod val="175000"/>
                <a:alpha val="40000"/>
              </a:schemeClr>
            </a:glow>
          </a:effectLst>
        </p:spPr>
        <p:txBody>
          <a:bodyPr rot="0" vert="horz" wrap="square" lIns="91440" tIns="45720" rIns="91440" bIns="45720" anchor="t" anchorCtr="0">
            <a:spAutoFit/>
          </a:bodyPr>
          <a:lstStyle/>
          <a:p>
            <a:pPr algn="just">
              <a:lnSpc>
                <a:spcPct val="150000"/>
              </a:lnSpc>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&lt;scrtip language=”JavaScript” type=”text/javascript”&gt;</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&lt;! --</a:t>
            </a: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此处编写</a:t>
            </a: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JavaScript</a:t>
            </a: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代码 </a:t>
            </a: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 &gt;</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&lt;/script&gt;</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文本框 7">
            <a:extLst>
              <a:ext uri="{FF2B5EF4-FFF2-40B4-BE49-F238E27FC236}">
                <a16:creationId xmlns:a16="http://schemas.microsoft.com/office/drawing/2014/main" id="{84AA2DE8-6600-49D3-AA1E-E5EDF5C085C6}"/>
              </a:ext>
            </a:extLst>
          </p:cNvPr>
          <p:cNvSpPr txBox="1"/>
          <p:nvPr/>
        </p:nvSpPr>
        <p:spPr>
          <a:xfrm>
            <a:off x="641412" y="4267447"/>
            <a:ext cx="10162712" cy="1526187"/>
          </a:xfrm>
          <a:prstGeom prst="rect">
            <a:avLst/>
          </a:prstGeom>
          <a:solidFill>
            <a:schemeClr val="bg1">
              <a:lumMod val="95000"/>
            </a:schemeClr>
          </a:solidFill>
        </p:spPr>
        <p:txBody>
          <a:bodyPr wrap="square">
            <a:spAutoFit/>
          </a:bodyPr>
          <a:lstStyle/>
          <a:p>
            <a:pPr marL="285750" indent="-285750" algn="just">
              <a:lnSpc>
                <a:spcPct val="150000"/>
              </a:lnSpc>
              <a:buFont typeface="Arial" panose="020B0604020202020204" pitchFamily="34" charset="0"/>
              <a:buChar char="•"/>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常量的值是不能改变的，</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JavaScript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的常量主要包含整型、实型、布尔值、字符型、空值和特殊字符。</a:t>
            </a:r>
          </a:p>
          <a:p>
            <a:pPr marL="285750" indent="-285750">
              <a:lnSpc>
                <a:spcPct val="150000"/>
              </a:lnSpc>
              <a:buFont typeface="Arial" panose="020B0604020202020204" pitchFamily="34" charset="0"/>
              <a:buChar char="•"/>
            </a:pP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变量的值是可以在程序运行期间改变的，</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JavaScript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的变量主要作为数据的存取容器使用，在使用时可以不进行声明直接定义使用，变量的声明主要就是明确变量的名称、变量的类型以及变量的作用域，变量的名称由用户自行定义</a:t>
            </a: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328902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导航下拉菜单的制作</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8.5.1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对角圆角 1">
            <a:extLst>
              <a:ext uri="{FF2B5EF4-FFF2-40B4-BE49-F238E27FC236}">
                <a16:creationId xmlns:a16="http://schemas.microsoft.com/office/drawing/2014/main" id="{5A092C84-7CE4-4F59-AE9D-3FFD53687C18}"/>
              </a:ext>
            </a:extLst>
          </p:cNvPr>
          <p:cNvSpPr/>
          <p:nvPr/>
        </p:nvSpPr>
        <p:spPr>
          <a:xfrm>
            <a:off x="276045" y="1268083"/>
            <a:ext cx="1242874" cy="345057"/>
          </a:xfrm>
          <a:prstGeom prst="round2Diag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effectLst>
                  <a:outerShdw blurRad="38100" dist="38100" dir="2700000" algn="tl">
                    <a:srgbClr val="000000">
                      <a:alpha val="43137"/>
                    </a:srgbClr>
                  </a:outerShdw>
                </a:effectLst>
              </a:rPr>
              <a:t>步骤</a:t>
            </a:r>
            <a:r>
              <a:rPr lang="en-US" altLang="zh-CN" sz="1600" b="1" dirty="0">
                <a:solidFill>
                  <a:schemeClr val="bg1"/>
                </a:solidFill>
                <a:effectLst>
                  <a:outerShdw blurRad="38100" dist="38100" dir="2700000" algn="tl">
                    <a:srgbClr val="000000">
                      <a:alpha val="43137"/>
                    </a:srgbClr>
                  </a:outerShdw>
                </a:effectLst>
              </a:rPr>
              <a:t>3</a:t>
            </a:r>
            <a:endParaRPr lang="zh-CN" altLang="en-US" sz="1600" b="1" dirty="0">
              <a:solidFill>
                <a:schemeClr val="bg1"/>
              </a:solidFill>
              <a:effectLst>
                <a:outerShdw blurRad="38100" dist="38100" dir="2700000" algn="tl">
                  <a:srgbClr val="000000">
                    <a:alpha val="43137"/>
                  </a:srgbClr>
                </a:outerShdw>
              </a:effectLst>
            </a:endParaRPr>
          </a:p>
        </p:txBody>
      </p:sp>
      <p:sp>
        <p:nvSpPr>
          <p:cNvPr id="5" name="矩形 4">
            <a:extLst>
              <a:ext uri="{FF2B5EF4-FFF2-40B4-BE49-F238E27FC236}">
                <a16:creationId xmlns:a16="http://schemas.microsoft.com/office/drawing/2014/main" id="{B6E2EFB3-220C-47E8-AB05-CFB9BC5BD594}"/>
              </a:ext>
            </a:extLst>
          </p:cNvPr>
          <p:cNvSpPr/>
          <p:nvPr/>
        </p:nvSpPr>
        <p:spPr>
          <a:xfrm>
            <a:off x="1699404" y="1268083"/>
            <a:ext cx="9497683" cy="695990"/>
          </a:xfrm>
          <a:prstGeom prst="rect">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切换到</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style.css</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文件，修改</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样式，将样式文件</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#nav </a:t>
            </a:r>
            <a:r>
              <a:rPr lang="en-US" altLang="zh-CN" sz="16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ul,li</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#nav li</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#nav a</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#nav a:hover</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这几项的样式删除并保存</a:t>
            </a:r>
            <a:r>
              <a:rPr lang="zh-CN" altLang="en-US"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文本框 2">
            <a:extLst>
              <a:ext uri="{FF2B5EF4-FFF2-40B4-BE49-F238E27FC236}">
                <a16:creationId xmlns:a16="http://schemas.microsoft.com/office/drawing/2014/main" id="{08D2685A-9F99-4D89-8D2A-6BE3840DD03F}"/>
              </a:ext>
            </a:extLst>
          </p:cNvPr>
          <p:cNvSpPr txBox="1">
            <a:spLocks noChangeArrowheads="1"/>
          </p:cNvSpPr>
          <p:nvPr/>
        </p:nvSpPr>
        <p:spPr bwMode="auto">
          <a:xfrm>
            <a:off x="1681830" y="2155180"/>
            <a:ext cx="9618454" cy="1754326"/>
          </a:xfrm>
          <a:prstGeom prst="rect">
            <a:avLst/>
          </a:prstGeom>
          <a:solidFill>
            <a:schemeClr val="bg1">
              <a:lumMod val="95000"/>
            </a:schemeClr>
          </a:solidFill>
          <a:ln w="9525">
            <a:noFill/>
            <a:miter lim="800000"/>
            <a:headEnd/>
            <a:tailEnd/>
          </a:ln>
        </p:spPr>
        <p:txBody>
          <a:bodyPr rot="0" vert="horz" wrap="square" lIns="91440" tIns="45720" rIns="91440" bIns="45720" anchor="t" anchorCtr="0">
            <a:spAutoFit/>
          </a:bodyPr>
          <a:lstStyle/>
          <a:p>
            <a:pPr algn="just"/>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删除的</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代码如下：</a:t>
            </a:r>
            <a:endPar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#nav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ul,li</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{margin:0; padding:0;}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#nav li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list-style-type:none</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float:left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#nav a {color:#FFF;font-size:14px;padding-top:5px;font-weight:bolder;text-decoration:none;width:80px;height:25px;text-align:center;display:block;margin-left:5px;}</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#nav a:hover {background-color:#6dc7ec;border-radius:5px;}</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110462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导航下拉菜单的制作</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8.5.1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矩形: 对角圆角 5">
            <a:extLst>
              <a:ext uri="{FF2B5EF4-FFF2-40B4-BE49-F238E27FC236}">
                <a16:creationId xmlns:a16="http://schemas.microsoft.com/office/drawing/2014/main" id="{479812BC-148F-4ABE-A6D2-273CD09FE610}"/>
              </a:ext>
            </a:extLst>
          </p:cNvPr>
          <p:cNvSpPr/>
          <p:nvPr/>
        </p:nvSpPr>
        <p:spPr>
          <a:xfrm>
            <a:off x="276045" y="1189021"/>
            <a:ext cx="1242874" cy="345057"/>
          </a:xfrm>
          <a:prstGeom prst="round2Diag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effectLst>
                  <a:outerShdw blurRad="38100" dist="38100" dir="2700000" algn="tl">
                    <a:srgbClr val="000000">
                      <a:alpha val="43137"/>
                    </a:srgbClr>
                  </a:outerShdw>
                </a:effectLst>
              </a:rPr>
              <a:t>步骤</a:t>
            </a:r>
            <a:r>
              <a:rPr lang="en-US" altLang="zh-CN" sz="1600" b="1" dirty="0">
                <a:solidFill>
                  <a:schemeClr val="bg1"/>
                </a:solidFill>
                <a:effectLst>
                  <a:outerShdw blurRad="38100" dist="38100" dir="2700000" algn="tl">
                    <a:srgbClr val="000000">
                      <a:alpha val="43137"/>
                    </a:srgbClr>
                  </a:outerShdw>
                </a:effectLst>
              </a:rPr>
              <a:t>4</a:t>
            </a:r>
            <a:endParaRPr lang="zh-CN" altLang="en-US" sz="1600" b="1" dirty="0">
              <a:solidFill>
                <a:schemeClr val="bg1"/>
              </a:solidFill>
              <a:effectLst>
                <a:outerShdw blurRad="38100" dist="38100" dir="2700000" algn="tl">
                  <a:srgbClr val="000000">
                    <a:alpha val="43137"/>
                  </a:srgbClr>
                </a:outerShdw>
              </a:effectLst>
            </a:endParaRPr>
          </a:p>
        </p:txBody>
      </p:sp>
      <p:sp>
        <p:nvSpPr>
          <p:cNvPr id="7" name="矩形 6">
            <a:extLst>
              <a:ext uri="{FF2B5EF4-FFF2-40B4-BE49-F238E27FC236}">
                <a16:creationId xmlns:a16="http://schemas.microsoft.com/office/drawing/2014/main" id="{5886D3E5-83F9-4892-B636-DE0FAE0750E6}"/>
              </a:ext>
            </a:extLst>
          </p:cNvPr>
          <p:cNvSpPr/>
          <p:nvPr/>
        </p:nvSpPr>
        <p:spPr>
          <a:xfrm>
            <a:off x="1699403" y="1189021"/>
            <a:ext cx="9497683" cy="375705"/>
          </a:xfrm>
          <a:prstGeom prst="rect">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dirty="0">
                <a:solidFill>
                  <a:schemeClr val="tx1"/>
                </a:solidFill>
                <a:effectLst/>
                <a:ea typeface="微软雅黑" panose="020B0503020204020204" pitchFamily="34" charset="-122"/>
                <a:cs typeface="Times New Roman" panose="02020603050405020304" pitchFamily="18" charset="0"/>
              </a:rPr>
              <a:t>打开</a:t>
            </a:r>
            <a:r>
              <a:rPr lang="en-US" altLang="zh-CN" sz="1600" dirty="0">
                <a:solidFill>
                  <a:schemeClr val="tx1"/>
                </a:solidFill>
                <a:effectLst/>
                <a:ea typeface="微软雅黑" panose="020B0503020204020204" pitchFamily="34" charset="-122"/>
                <a:cs typeface="Times New Roman" panose="02020603050405020304" pitchFamily="18" charset="0"/>
              </a:rPr>
              <a:t>ys.css</a:t>
            </a:r>
            <a:r>
              <a:rPr lang="zh-CN" altLang="zh-CN" sz="1600" dirty="0">
                <a:solidFill>
                  <a:schemeClr val="tx1"/>
                </a:solidFill>
                <a:effectLst/>
                <a:ea typeface="微软雅黑" panose="020B0503020204020204" pitchFamily="34" charset="-122"/>
                <a:cs typeface="Times New Roman" panose="02020603050405020304" pitchFamily="18" charset="0"/>
              </a:rPr>
              <a:t>中，写入新的样式，对应下拉菜单的位置和名称，具体的</a:t>
            </a:r>
            <a:r>
              <a:rPr lang="en-US" altLang="zh-CN" sz="1600" dirty="0">
                <a:solidFill>
                  <a:schemeClr val="tx1"/>
                </a:solidFill>
                <a:effectLst/>
                <a:ea typeface="微软雅黑" panose="020B0503020204020204" pitchFamily="34" charset="-122"/>
                <a:cs typeface="Times New Roman" panose="02020603050405020304" pitchFamily="18" charset="0"/>
              </a:rPr>
              <a:t>CSS</a:t>
            </a:r>
            <a:r>
              <a:rPr lang="zh-CN" altLang="zh-CN" sz="1600" dirty="0">
                <a:solidFill>
                  <a:schemeClr val="tx1"/>
                </a:solidFill>
                <a:effectLst/>
                <a:ea typeface="微软雅黑" panose="020B0503020204020204" pitchFamily="34" charset="-122"/>
                <a:cs typeface="Times New Roman" panose="02020603050405020304" pitchFamily="18" charset="0"/>
              </a:rPr>
              <a:t>代码如下</a:t>
            </a:r>
            <a:r>
              <a:rPr lang="en-US" altLang="zh-CN" sz="1600" dirty="0">
                <a:solidFill>
                  <a:schemeClr val="tx1"/>
                </a:solidFill>
                <a:effectLst/>
                <a:ea typeface="微软雅黑" panose="020B0503020204020204" pitchFamily="34" charset="-122"/>
                <a:cs typeface="Times New Roman" panose="02020603050405020304" pitchFamily="18" charset="0"/>
              </a:rPr>
              <a:t>:</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文本框 2">
            <a:extLst>
              <a:ext uri="{FF2B5EF4-FFF2-40B4-BE49-F238E27FC236}">
                <a16:creationId xmlns:a16="http://schemas.microsoft.com/office/drawing/2014/main" id="{08D2685A-9F99-4D89-8D2A-6BE3840DD03F}"/>
              </a:ext>
            </a:extLst>
          </p:cNvPr>
          <p:cNvSpPr txBox="1">
            <a:spLocks noChangeArrowheads="1"/>
          </p:cNvSpPr>
          <p:nvPr/>
        </p:nvSpPr>
        <p:spPr bwMode="auto">
          <a:xfrm>
            <a:off x="1699403" y="1737244"/>
            <a:ext cx="9618454" cy="3936912"/>
          </a:xfrm>
          <a:prstGeom prst="rect">
            <a:avLst/>
          </a:prstGeom>
          <a:solidFill>
            <a:schemeClr val="bg1">
              <a:lumMod val="95000"/>
            </a:schemeClr>
          </a:solidFill>
          <a:ln w="9525">
            <a:noFill/>
            <a:miter lim="800000"/>
            <a:headEnd/>
            <a:tailEnd/>
          </a:ln>
        </p:spPr>
        <p:txBody>
          <a:bodyPr rot="0" vert="horz" wrap="square" lIns="91440" tIns="45720" rIns="91440" bIns="45720" anchor="t" anchorCtr="0">
            <a:spAutoFit/>
          </a:bodyPr>
          <a:lstStyle/>
          <a:p>
            <a:pPr algn="just">
              <a:lnSpc>
                <a:spcPct val="150000"/>
              </a:lnSpc>
            </a:pP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ul,li</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{padding:0; margin:0;}#nav ul { list-style-type: none; }#nav ul li { float: left;   }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50000"/>
              </a:lnSpc>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#nav ul li a { text-align: center; width:80px; height:24px; padding:7px; </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display:block</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50000"/>
              </a:lnSpc>
            </a:pP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text-decoration:none</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color:#fff;font-weight:bolder;border-radius:3px;}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50000"/>
              </a:lnSpc>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#nav ul li a:hover { background:#6dc7ec;border-radius:3px;}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50000"/>
              </a:lnSpc>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.menu {height:30px; line-height:30px;}</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50000"/>
              </a:lnSpc>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.menu li {</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float:left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position:relative</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50000"/>
              </a:lnSpc>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.menu </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li.foc</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{background-color:#6dc7ec;}</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50000"/>
              </a:lnSpc>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.menu li a {</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display:block</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float:left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height:30px; line-height:30px; padding:0; width:112px}</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50000"/>
              </a:lnSpc>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.menu li ul {</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position:absolute</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display:none</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z-index:100;}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50000"/>
              </a:lnSpc>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.menu li ul a {width:110px; background-color:#0CF; border-top:1px solid #FFF;border-radius:3px;}</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50000"/>
              </a:lnSpc>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.one { width:80px; height:24px; padding:7px 0;top:32px; left:0}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50000"/>
              </a:lnSpc>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.one li a:hover { background:#6dc7ec;border-radius:3px;}</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矩形: 对角圆角 9">
            <a:extLst>
              <a:ext uri="{FF2B5EF4-FFF2-40B4-BE49-F238E27FC236}">
                <a16:creationId xmlns:a16="http://schemas.microsoft.com/office/drawing/2014/main" id="{797DB149-AE77-4C6E-A998-E0872AC69B9D}"/>
              </a:ext>
            </a:extLst>
          </p:cNvPr>
          <p:cNvSpPr/>
          <p:nvPr/>
        </p:nvSpPr>
        <p:spPr>
          <a:xfrm>
            <a:off x="276045" y="5996368"/>
            <a:ext cx="1242874" cy="345057"/>
          </a:xfrm>
          <a:prstGeom prst="round2Diag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effectLst>
                  <a:outerShdw blurRad="38100" dist="38100" dir="2700000" algn="tl">
                    <a:srgbClr val="000000">
                      <a:alpha val="43137"/>
                    </a:srgbClr>
                  </a:outerShdw>
                </a:effectLst>
              </a:rPr>
              <a:t>步骤</a:t>
            </a:r>
            <a:r>
              <a:rPr lang="en-US" altLang="zh-CN" sz="1600" b="1" dirty="0">
                <a:solidFill>
                  <a:schemeClr val="bg1"/>
                </a:solidFill>
                <a:effectLst>
                  <a:outerShdw blurRad="38100" dist="38100" dir="2700000" algn="tl">
                    <a:srgbClr val="000000">
                      <a:alpha val="43137"/>
                    </a:srgbClr>
                  </a:outerShdw>
                </a:effectLst>
              </a:rPr>
              <a:t>5</a:t>
            </a:r>
            <a:endParaRPr lang="zh-CN" altLang="en-US" sz="1600" b="1" dirty="0">
              <a:solidFill>
                <a:schemeClr val="bg1"/>
              </a:solidFill>
              <a:effectLst>
                <a:outerShdw blurRad="38100" dist="38100" dir="2700000" algn="tl">
                  <a:srgbClr val="000000">
                    <a:alpha val="43137"/>
                  </a:srgbClr>
                </a:outerShdw>
              </a:effectLst>
            </a:endParaRPr>
          </a:p>
        </p:txBody>
      </p:sp>
      <p:sp>
        <p:nvSpPr>
          <p:cNvPr id="11" name="矩形 10">
            <a:extLst>
              <a:ext uri="{FF2B5EF4-FFF2-40B4-BE49-F238E27FC236}">
                <a16:creationId xmlns:a16="http://schemas.microsoft.com/office/drawing/2014/main" id="{80424608-ECB1-4024-B61D-9078CDE3910E}"/>
              </a:ext>
            </a:extLst>
          </p:cNvPr>
          <p:cNvSpPr/>
          <p:nvPr/>
        </p:nvSpPr>
        <p:spPr>
          <a:xfrm>
            <a:off x="1699403" y="5996368"/>
            <a:ext cx="9497683" cy="375705"/>
          </a:xfrm>
          <a:prstGeom prst="rect">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在浏览器中预览网页的效果</a:t>
            </a:r>
            <a:r>
              <a:rPr lang="zh-CN" altLang="en-US"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713318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动感焦点图的制作</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8.5.2</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对角圆角 1">
            <a:extLst>
              <a:ext uri="{FF2B5EF4-FFF2-40B4-BE49-F238E27FC236}">
                <a16:creationId xmlns:a16="http://schemas.microsoft.com/office/drawing/2014/main" id="{5A092C84-7CE4-4F59-AE9D-3FFD53687C18}"/>
              </a:ext>
            </a:extLst>
          </p:cNvPr>
          <p:cNvSpPr/>
          <p:nvPr/>
        </p:nvSpPr>
        <p:spPr>
          <a:xfrm>
            <a:off x="276045" y="1268083"/>
            <a:ext cx="1242874" cy="345057"/>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effectLst>
                  <a:outerShdw blurRad="38100" dist="38100" dir="2700000" algn="tl">
                    <a:srgbClr val="000000">
                      <a:alpha val="43137"/>
                    </a:srgbClr>
                  </a:outerShdw>
                </a:effectLst>
              </a:rPr>
              <a:t>步骤</a:t>
            </a:r>
            <a:r>
              <a:rPr lang="en-US" altLang="zh-CN" sz="1600" b="1" dirty="0">
                <a:solidFill>
                  <a:schemeClr val="bg1"/>
                </a:solidFill>
                <a:effectLst>
                  <a:outerShdw blurRad="38100" dist="38100" dir="2700000" algn="tl">
                    <a:srgbClr val="000000">
                      <a:alpha val="43137"/>
                    </a:srgbClr>
                  </a:outerShdw>
                </a:effectLst>
              </a:rPr>
              <a:t>1</a:t>
            </a:r>
            <a:endParaRPr lang="zh-CN" altLang="en-US" sz="1600" b="1" dirty="0">
              <a:solidFill>
                <a:schemeClr val="bg1"/>
              </a:solidFill>
              <a:effectLst>
                <a:outerShdw blurRad="38100" dist="38100" dir="2700000" algn="tl">
                  <a:srgbClr val="000000">
                    <a:alpha val="43137"/>
                  </a:srgbClr>
                </a:outerShdw>
              </a:effectLst>
            </a:endParaRPr>
          </a:p>
        </p:txBody>
      </p:sp>
      <p:sp>
        <p:nvSpPr>
          <p:cNvPr id="5" name="矩形 4">
            <a:extLst>
              <a:ext uri="{FF2B5EF4-FFF2-40B4-BE49-F238E27FC236}">
                <a16:creationId xmlns:a16="http://schemas.microsoft.com/office/drawing/2014/main" id="{B6E2EFB3-220C-47E8-AB05-CFB9BC5BD594}"/>
              </a:ext>
            </a:extLst>
          </p:cNvPr>
          <p:cNvSpPr/>
          <p:nvPr/>
        </p:nvSpPr>
        <p:spPr>
          <a:xfrm>
            <a:off x="1699404" y="1268083"/>
            <a:ext cx="9497683" cy="695990"/>
          </a:xfrm>
          <a:prstGeom prst="rect">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#lunbo”</a:t>
            </a:r>
            <a:r>
              <a:rPr lang="zh-CN" altLang="en-US"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的内，将原有的图像删除，在“</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#lunbo”</a:t>
            </a:r>
            <a:r>
              <a:rPr lang="zh-CN" altLang="en-US"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中插入</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张焦点图像，并设置为项目列表，具体的</a:t>
            </a:r>
            <a:r>
              <a:rPr lang="en-US"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en-US"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代码如下：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文本框 268">
            <a:extLst>
              <a:ext uri="{FF2B5EF4-FFF2-40B4-BE49-F238E27FC236}">
                <a16:creationId xmlns:a16="http://schemas.microsoft.com/office/drawing/2014/main" id="{847F4873-5B51-4A3A-B8FC-62975752197A}"/>
              </a:ext>
            </a:extLst>
          </p:cNvPr>
          <p:cNvSpPr txBox="1">
            <a:spLocks noChangeArrowheads="1"/>
          </p:cNvSpPr>
          <p:nvPr/>
        </p:nvSpPr>
        <p:spPr bwMode="auto">
          <a:xfrm>
            <a:off x="1699404" y="2155180"/>
            <a:ext cx="9420045" cy="3613746"/>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just">
              <a:lnSpc>
                <a:spcPct val="150000"/>
              </a:lnSpc>
            </a:pPr>
            <a:r>
              <a:rPr lang="en-US" sz="1400" kern="100" dirty="0">
                <a:latin typeface="Calibri" panose="020F0502020204030204" pitchFamily="34" charset="0"/>
                <a:ea typeface="宋体" panose="02010600030101010101" pitchFamily="2" charset="-122"/>
                <a:cs typeface="Times New Roman" panose="02020603050405020304" pitchFamily="18" charset="0"/>
              </a:rPr>
              <a:t>&lt;div id="</a:t>
            </a:r>
            <a:r>
              <a:rPr lang="en-US" sz="1400" kern="100" dirty="0" err="1">
                <a:latin typeface="Calibri" panose="020F0502020204030204" pitchFamily="34" charset="0"/>
                <a:ea typeface="宋体" panose="02010600030101010101" pitchFamily="2" charset="-122"/>
                <a:cs typeface="Times New Roman" panose="02020603050405020304" pitchFamily="18" charset="0"/>
              </a:rPr>
              <a:t>lunbo</a:t>
            </a:r>
            <a:r>
              <a:rPr lang="en-US" sz="1400" kern="100" dirty="0">
                <a:latin typeface="Calibri" panose="020F0502020204030204" pitchFamily="34" charset="0"/>
                <a:ea typeface="宋体" panose="02010600030101010101" pitchFamily="2" charset="-122"/>
                <a:cs typeface="Times New Roman" panose="02020603050405020304" pitchFamily="18" charset="0"/>
              </a:rPr>
              <a:t>"&gt; </a:t>
            </a:r>
            <a:endParaRPr lang="zh-CN" altLang="en-US" sz="14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en-US" sz="1400" kern="100" dirty="0">
                <a:latin typeface="Calibri" panose="020F0502020204030204" pitchFamily="34" charset="0"/>
                <a:ea typeface="宋体" panose="02010600030101010101" pitchFamily="2" charset="-122"/>
                <a:cs typeface="Times New Roman" panose="02020603050405020304" pitchFamily="18" charset="0"/>
              </a:rPr>
              <a:t>&lt;div id="dd"&gt;</a:t>
            </a:r>
            <a:endParaRPr lang="zh-CN" altLang="en-US" sz="14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en-US" sz="1400" kern="100" dirty="0">
                <a:latin typeface="Calibri" panose="020F0502020204030204" pitchFamily="34" charset="0"/>
                <a:ea typeface="宋体" panose="02010600030101010101" pitchFamily="2" charset="-122"/>
                <a:cs typeface="Times New Roman" panose="02020603050405020304" pitchFamily="18" charset="0"/>
              </a:rPr>
              <a:t>&lt;ul class="</a:t>
            </a:r>
            <a:r>
              <a:rPr lang="en-US" sz="1400" kern="100" dirty="0" err="1">
                <a:latin typeface="Calibri" panose="020F0502020204030204" pitchFamily="34" charset="0"/>
                <a:ea typeface="宋体" panose="02010600030101010101" pitchFamily="2" charset="-122"/>
                <a:cs typeface="Times New Roman" panose="02020603050405020304" pitchFamily="18" charset="0"/>
              </a:rPr>
              <a:t>ee</a:t>
            </a:r>
            <a:r>
              <a:rPr lang="en-US" sz="1400" kern="100" dirty="0">
                <a:latin typeface="Calibri" panose="020F0502020204030204" pitchFamily="34" charset="0"/>
                <a:ea typeface="宋体" panose="02010600030101010101" pitchFamily="2" charset="-122"/>
                <a:cs typeface="Times New Roman" panose="02020603050405020304" pitchFamily="18" charset="0"/>
              </a:rPr>
              <a:t>"&gt;</a:t>
            </a:r>
            <a:endParaRPr lang="zh-CN" altLang="en-US" sz="14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en-US" sz="1400" kern="100" dirty="0">
                <a:latin typeface="Calibri" panose="020F0502020204030204" pitchFamily="34" charset="0"/>
                <a:ea typeface="宋体" panose="02010600030101010101" pitchFamily="2" charset="-122"/>
                <a:cs typeface="Times New Roman" panose="02020603050405020304" pitchFamily="18" charset="0"/>
              </a:rPr>
              <a:t>&lt;li&gt;&lt;</a:t>
            </a:r>
            <a:r>
              <a:rPr lang="en-US" sz="1400" kern="100" dirty="0" err="1">
                <a:latin typeface="Calibri" panose="020F0502020204030204" pitchFamily="34" charset="0"/>
                <a:ea typeface="宋体" panose="02010600030101010101" pitchFamily="2" charset="-122"/>
                <a:cs typeface="Times New Roman" panose="02020603050405020304" pitchFamily="18" charset="0"/>
              </a:rPr>
              <a:t>img</a:t>
            </a:r>
            <a:r>
              <a:rPr lang="en-US" sz="1400" kern="100" dirty="0">
                <a:latin typeface="Calibri" panose="020F0502020204030204" pitchFamily="34" charset="0"/>
                <a:ea typeface="宋体" panose="02010600030101010101" pitchFamily="2" charset="-122"/>
                <a:cs typeface="Times New Roman" panose="02020603050405020304" pitchFamily="18" charset="0"/>
              </a:rPr>
              <a:t> </a:t>
            </a:r>
            <a:r>
              <a:rPr lang="en-US" sz="1400" kern="100" dirty="0" err="1">
                <a:latin typeface="Calibri" panose="020F0502020204030204" pitchFamily="34" charset="0"/>
                <a:ea typeface="宋体" panose="02010600030101010101" pitchFamily="2" charset="-122"/>
                <a:cs typeface="Times New Roman" panose="02020603050405020304" pitchFamily="18" charset="0"/>
              </a:rPr>
              <a:t>src</a:t>
            </a:r>
            <a:r>
              <a:rPr lang="en-US" sz="1400" kern="100" dirty="0">
                <a:latin typeface="Calibri" panose="020F0502020204030204" pitchFamily="34" charset="0"/>
                <a:ea typeface="宋体" panose="02010600030101010101" pitchFamily="2" charset="-122"/>
                <a:cs typeface="Times New Roman" panose="02020603050405020304" pitchFamily="18" charset="0"/>
              </a:rPr>
              <a:t>="images/lunbo1.jpg" width="981" height="321" /&gt;&lt;/li&gt;</a:t>
            </a:r>
            <a:endParaRPr lang="zh-CN" altLang="en-US" sz="14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en-US" sz="1400" kern="100" dirty="0">
                <a:latin typeface="Calibri" panose="020F0502020204030204" pitchFamily="34" charset="0"/>
                <a:ea typeface="宋体" panose="02010600030101010101" pitchFamily="2" charset="-122"/>
                <a:cs typeface="Times New Roman" panose="02020603050405020304" pitchFamily="18" charset="0"/>
              </a:rPr>
              <a:t>&lt;li&gt;&lt;</a:t>
            </a:r>
            <a:r>
              <a:rPr lang="en-US" sz="1400" kern="100" dirty="0" err="1">
                <a:latin typeface="Calibri" panose="020F0502020204030204" pitchFamily="34" charset="0"/>
                <a:ea typeface="宋体" panose="02010600030101010101" pitchFamily="2" charset="-122"/>
                <a:cs typeface="Times New Roman" panose="02020603050405020304" pitchFamily="18" charset="0"/>
              </a:rPr>
              <a:t>img</a:t>
            </a:r>
            <a:r>
              <a:rPr lang="en-US" sz="1400" kern="100" dirty="0">
                <a:latin typeface="Calibri" panose="020F0502020204030204" pitchFamily="34" charset="0"/>
                <a:ea typeface="宋体" panose="02010600030101010101" pitchFamily="2" charset="-122"/>
                <a:cs typeface="Times New Roman" panose="02020603050405020304" pitchFamily="18" charset="0"/>
              </a:rPr>
              <a:t> </a:t>
            </a:r>
            <a:r>
              <a:rPr lang="en-US" sz="1400" kern="100" dirty="0" err="1">
                <a:latin typeface="Calibri" panose="020F0502020204030204" pitchFamily="34" charset="0"/>
                <a:ea typeface="宋体" panose="02010600030101010101" pitchFamily="2" charset="-122"/>
                <a:cs typeface="Times New Roman" panose="02020603050405020304" pitchFamily="18" charset="0"/>
              </a:rPr>
              <a:t>src</a:t>
            </a:r>
            <a:r>
              <a:rPr lang="en-US" sz="1400" kern="100" dirty="0">
                <a:latin typeface="Calibri" panose="020F0502020204030204" pitchFamily="34" charset="0"/>
                <a:ea typeface="宋体" panose="02010600030101010101" pitchFamily="2" charset="-122"/>
                <a:cs typeface="Times New Roman" panose="02020603050405020304" pitchFamily="18" charset="0"/>
              </a:rPr>
              <a:t>="images/lunbo2.jpg" width="981" height="321" /&gt;&lt;/li&gt;</a:t>
            </a:r>
            <a:endParaRPr lang="zh-CN" altLang="en-US" sz="14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en-US" sz="1400" kern="100" dirty="0">
                <a:latin typeface="Calibri" panose="020F0502020204030204" pitchFamily="34" charset="0"/>
                <a:ea typeface="宋体" panose="02010600030101010101" pitchFamily="2" charset="-122"/>
                <a:cs typeface="Times New Roman" panose="02020603050405020304" pitchFamily="18" charset="0"/>
              </a:rPr>
              <a:t>&lt;li&gt;&lt;</a:t>
            </a:r>
            <a:r>
              <a:rPr lang="en-US" sz="1400" kern="100" dirty="0" err="1">
                <a:latin typeface="Calibri" panose="020F0502020204030204" pitchFamily="34" charset="0"/>
                <a:ea typeface="宋体" panose="02010600030101010101" pitchFamily="2" charset="-122"/>
                <a:cs typeface="Times New Roman" panose="02020603050405020304" pitchFamily="18" charset="0"/>
              </a:rPr>
              <a:t>img</a:t>
            </a:r>
            <a:r>
              <a:rPr lang="en-US" sz="1400" kern="100" dirty="0">
                <a:latin typeface="Calibri" panose="020F0502020204030204" pitchFamily="34" charset="0"/>
                <a:ea typeface="宋体" panose="02010600030101010101" pitchFamily="2" charset="-122"/>
                <a:cs typeface="Times New Roman" panose="02020603050405020304" pitchFamily="18" charset="0"/>
              </a:rPr>
              <a:t> </a:t>
            </a:r>
            <a:r>
              <a:rPr lang="en-US" sz="1400" kern="100" dirty="0" err="1">
                <a:latin typeface="Calibri" panose="020F0502020204030204" pitchFamily="34" charset="0"/>
                <a:ea typeface="宋体" panose="02010600030101010101" pitchFamily="2" charset="-122"/>
                <a:cs typeface="Times New Roman" panose="02020603050405020304" pitchFamily="18" charset="0"/>
              </a:rPr>
              <a:t>src</a:t>
            </a:r>
            <a:r>
              <a:rPr lang="en-US" sz="1400" kern="100" dirty="0">
                <a:latin typeface="Calibri" panose="020F0502020204030204" pitchFamily="34" charset="0"/>
                <a:ea typeface="宋体" panose="02010600030101010101" pitchFamily="2" charset="-122"/>
                <a:cs typeface="Times New Roman" panose="02020603050405020304" pitchFamily="18" charset="0"/>
              </a:rPr>
              <a:t>="images/lunbo3.jpg" width="981" height="321" /&gt;&lt;/li&gt;</a:t>
            </a:r>
            <a:endParaRPr lang="zh-CN" altLang="en-US" sz="14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en-US" sz="1400" kern="100" dirty="0">
                <a:latin typeface="Calibri" panose="020F0502020204030204" pitchFamily="34" charset="0"/>
                <a:ea typeface="宋体" panose="02010600030101010101" pitchFamily="2" charset="-122"/>
                <a:cs typeface="Times New Roman" panose="02020603050405020304" pitchFamily="18" charset="0"/>
              </a:rPr>
              <a:t>&lt;li&gt;&lt;</a:t>
            </a:r>
            <a:r>
              <a:rPr lang="en-US" sz="1400" kern="100" dirty="0" err="1">
                <a:latin typeface="Calibri" panose="020F0502020204030204" pitchFamily="34" charset="0"/>
                <a:ea typeface="宋体" panose="02010600030101010101" pitchFamily="2" charset="-122"/>
                <a:cs typeface="Times New Roman" panose="02020603050405020304" pitchFamily="18" charset="0"/>
              </a:rPr>
              <a:t>img</a:t>
            </a:r>
            <a:r>
              <a:rPr lang="en-US" sz="1400" kern="100" dirty="0">
                <a:latin typeface="Calibri" panose="020F0502020204030204" pitchFamily="34" charset="0"/>
                <a:ea typeface="宋体" panose="02010600030101010101" pitchFamily="2" charset="-122"/>
                <a:cs typeface="Times New Roman" panose="02020603050405020304" pitchFamily="18" charset="0"/>
              </a:rPr>
              <a:t> </a:t>
            </a:r>
            <a:r>
              <a:rPr lang="en-US" sz="1400" kern="100" dirty="0" err="1">
                <a:latin typeface="Calibri" panose="020F0502020204030204" pitchFamily="34" charset="0"/>
                <a:ea typeface="宋体" panose="02010600030101010101" pitchFamily="2" charset="-122"/>
                <a:cs typeface="Times New Roman" panose="02020603050405020304" pitchFamily="18" charset="0"/>
              </a:rPr>
              <a:t>src</a:t>
            </a:r>
            <a:r>
              <a:rPr lang="en-US" sz="1400" kern="100" dirty="0">
                <a:latin typeface="Calibri" panose="020F0502020204030204" pitchFamily="34" charset="0"/>
                <a:ea typeface="宋体" panose="02010600030101010101" pitchFamily="2" charset="-122"/>
                <a:cs typeface="Times New Roman" panose="02020603050405020304" pitchFamily="18" charset="0"/>
              </a:rPr>
              <a:t>="images/lunbo4.jpg" width="981" height="321" /&gt;&lt;/li&gt;</a:t>
            </a:r>
            <a:endParaRPr lang="zh-CN" altLang="en-US" sz="14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en-US" sz="1400" kern="100" dirty="0">
                <a:latin typeface="Calibri" panose="020F0502020204030204" pitchFamily="34" charset="0"/>
                <a:ea typeface="宋体" panose="02010600030101010101" pitchFamily="2" charset="-122"/>
                <a:cs typeface="Times New Roman" panose="02020603050405020304" pitchFamily="18" charset="0"/>
              </a:rPr>
              <a:t>&lt;li&gt;&lt;</a:t>
            </a:r>
            <a:r>
              <a:rPr lang="en-US" sz="1400" kern="100" dirty="0" err="1">
                <a:latin typeface="Calibri" panose="020F0502020204030204" pitchFamily="34" charset="0"/>
                <a:ea typeface="宋体" panose="02010600030101010101" pitchFamily="2" charset="-122"/>
                <a:cs typeface="Times New Roman" panose="02020603050405020304" pitchFamily="18" charset="0"/>
              </a:rPr>
              <a:t>img</a:t>
            </a:r>
            <a:r>
              <a:rPr lang="en-US" sz="1400" kern="100" dirty="0">
                <a:latin typeface="Calibri" panose="020F0502020204030204" pitchFamily="34" charset="0"/>
                <a:ea typeface="宋体" panose="02010600030101010101" pitchFamily="2" charset="-122"/>
                <a:cs typeface="Times New Roman" panose="02020603050405020304" pitchFamily="18" charset="0"/>
              </a:rPr>
              <a:t> </a:t>
            </a:r>
            <a:r>
              <a:rPr lang="en-US" sz="1400" kern="100" dirty="0" err="1">
                <a:latin typeface="Calibri" panose="020F0502020204030204" pitchFamily="34" charset="0"/>
                <a:ea typeface="宋体" panose="02010600030101010101" pitchFamily="2" charset="-122"/>
                <a:cs typeface="Times New Roman" panose="02020603050405020304" pitchFamily="18" charset="0"/>
              </a:rPr>
              <a:t>src</a:t>
            </a:r>
            <a:r>
              <a:rPr lang="en-US" sz="1400" kern="100" dirty="0">
                <a:latin typeface="Calibri" panose="020F0502020204030204" pitchFamily="34" charset="0"/>
                <a:ea typeface="宋体" panose="02010600030101010101" pitchFamily="2" charset="-122"/>
                <a:cs typeface="Times New Roman" panose="02020603050405020304" pitchFamily="18" charset="0"/>
              </a:rPr>
              <a:t>="images/lunbo5.jpg" width="981" height="321" /&gt;&lt;/li&gt;</a:t>
            </a:r>
            <a:endParaRPr lang="zh-CN" altLang="en-US" sz="14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en-US" sz="1400" kern="100" dirty="0">
                <a:latin typeface="Calibri" panose="020F0502020204030204" pitchFamily="34" charset="0"/>
                <a:ea typeface="宋体" panose="02010600030101010101" pitchFamily="2" charset="-122"/>
                <a:cs typeface="Times New Roman" panose="02020603050405020304" pitchFamily="18" charset="0"/>
              </a:rPr>
              <a:t>&lt;/ul&gt;</a:t>
            </a:r>
            <a:endParaRPr lang="zh-CN" altLang="en-US" sz="14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en-US" sz="1400" kern="100" dirty="0">
                <a:latin typeface="Calibri" panose="020F0502020204030204" pitchFamily="34" charset="0"/>
                <a:ea typeface="宋体" panose="02010600030101010101" pitchFamily="2" charset="-122"/>
                <a:cs typeface="Times New Roman" panose="02020603050405020304" pitchFamily="18" charset="0"/>
              </a:rPr>
              <a:t>&lt;/div&gt;</a:t>
            </a:r>
            <a:endParaRPr lang="zh-CN" altLang="en-US" sz="14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en-US" sz="1400" kern="100" dirty="0">
                <a:latin typeface="Calibri" panose="020F0502020204030204" pitchFamily="34" charset="0"/>
                <a:ea typeface="宋体" panose="02010600030101010101" pitchFamily="2" charset="-122"/>
                <a:cs typeface="Times New Roman" panose="02020603050405020304" pitchFamily="18" charset="0"/>
              </a:rPr>
              <a:t>&lt;/div&gt;</a:t>
            </a:r>
            <a:endParaRPr lang="zh-CN" altLang="en-US" sz="1400"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695133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动感焦点图的制作</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8.5.2</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对角圆角 1">
            <a:extLst>
              <a:ext uri="{FF2B5EF4-FFF2-40B4-BE49-F238E27FC236}">
                <a16:creationId xmlns:a16="http://schemas.microsoft.com/office/drawing/2014/main" id="{5A092C84-7CE4-4F59-AE9D-3FFD53687C18}"/>
              </a:ext>
            </a:extLst>
          </p:cNvPr>
          <p:cNvSpPr/>
          <p:nvPr/>
        </p:nvSpPr>
        <p:spPr>
          <a:xfrm>
            <a:off x="276045" y="1268083"/>
            <a:ext cx="1242874" cy="345057"/>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effectLst>
                  <a:outerShdw blurRad="38100" dist="38100" dir="2700000" algn="tl">
                    <a:srgbClr val="000000">
                      <a:alpha val="43137"/>
                    </a:srgbClr>
                  </a:outerShdw>
                </a:effectLst>
              </a:rPr>
              <a:t>步骤</a:t>
            </a:r>
            <a:r>
              <a:rPr lang="en-US" altLang="zh-CN" sz="1600" b="1" dirty="0">
                <a:solidFill>
                  <a:schemeClr val="bg1"/>
                </a:solidFill>
                <a:effectLst>
                  <a:outerShdw blurRad="38100" dist="38100" dir="2700000" algn="tl">
                    <a:srgbClr val="000000">
                      <a:alpha val="43137"/>
                    </a:srgbClr>
                  </a:outerShdw>
                </a:effectLst>
              </a:rPr>
              <a:t>2</a:t>
            </a:r>
            <a:endParaRPr lang="zh-CN" altLang="en-US" sz="1600" b="1" dirty="0">
              <a:solidFill>
                <a:schemeClr val="bg1"/>
              </a:solidFill>
              <a:effectLst>
                <a:outerShdw blurRad="38100" dist="38100" dir="2700000" algn="tl">
                  <a:srgbClr val="000000">
                    <a:alpha val="43137"/>
                  </a:srgbClr>
                </a:outerShdw>
              </a:effectLst>
            </a:endParaRPr>
          </a:p>
        </p:txBody>
      </p:sp>
      <p:sp>
        <p:nvSpPr>
          <p:cNvPr id="5" name="矩形 4">
            <a:extLst>
              <a:ext uri="{FF2B5EF4-FFF2-40B4-BE49-F238E27FC236}">
                <a16:creationId xmlns:a16="http://schemas.microsoft.com/office/drawing/2014/main" id="{B6E2EFB3-220C-47E8-AB05-CFB9BC5BD594}"/>
              </a:ext>
            </a:extLst>
          </p:cNvPr>
          <p:cNvSpPr/>
          <p:nvPr/>
        </p:nvSpPr>
        <p:spPr>
          <a:xfrm>
            <a:off x="1699404" y="1268083"/>
            <a:ext cx="9497683" cy="461665"/>
          </a:xfrm>
          <a:prstGeom prst="rect">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打开“</a:t>
            </a:r>
            <a:r>
              <a:rPr lang="en-US" altLang="zh-CN"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ys.css</a:t>
            </a:r>
            <a:r>
              <a:rPr lang="zh-CN" altLang="zh-CN"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”文件，在样式中添加焦点图相关的</a:t>
            </a:r>
            <a:r>
              <a:rPr lang="en-US" altLang="zh-CN"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样式，具体</a:t>
            </a:r>
            <a:r>
              <a:rPr lang="en-US" altLang="zh-CN"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代码如下所示：</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文本框 268">
            <a:extLst>
              <a:ext uri="{FF2B5EF4-FFF2-40B4-BE49-F238E27FC236}">
                <a16:creationId xmlns:a16="http://schemas.microsoft.com/office/drawing/2014/main" id="{847F4873-5B51-4A3A-B8FC-62975752197A}"/>
              </a:ext>
            </a:extLst>
          </p:cNvPr>
          <p:cNvSpPr txBox="1">
            <a:spLocks noChangeArrowheads="1"/>
          </p:cNvSpPr>
          <p:nvPr/>
        </p:nvSpPr>
        <p:spPr bwMode="auto">
          <a:xfrm>
            <a:off x="1699404" y="2155180"/>
            <a:ext cx="9420045" cy="3290581"/>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l">
              <a:lnSpc>
                <a:spcPct val="150000"/>
              </a:lnSpc>
            </a:pP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a:t>
            </a:r>
            <a:r>
              <a:rPr lang="zh-CN" altLang="zh-CN" sz="1400" kern="100" dirty="0">
                <a:effectLst/>
                <a:latin typeface="Calibri" panose="020F0502020204030204" pitchFamily="34" charset="0"/>
                <a:ea typeface="宋体" panose="02010600030101010101" pitchFamily="2" charset="-122"/>
                <a:cs typeface="Calibri" panose="020F0502020204030204" pitchFamily="34" charset="0"/>
              </a:rPr>
              <a:t>定义</a:t>
            </a: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#lunbo</a:t>
            </a:r>
            <a:r>
              <a:rPr lang="zh-CN" altLang="zh-CN" sz="1400" kern="100" dirty="0">
                <a:effectLst/>
                <a:latin typeface="Calibri" panose="020F0502020204030204" pitchFamily="34" charset="0"/>
                <a:ea typeface="宋体" panose="02010600030101010101" pitchFamily="2" charset="-122"/>
                <a:cs typeface="Calibri" panose="020F0502020204030204" pitchFamily="34" charset="0"/>
              </a:rPr>
              <a:t>的宽度、高度值，设置溢出的内容为隐藏</a:t>
            </a: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 */</a:t>
            </a:r>
            <a:endParaRPr lang="zh-CN" altLang="zh-CN" sz="1400" kern="100" dirty="0">
              <a:effectLst/>
              <a:latin typeface="Calibri" panose="020F0502020204030204" pitchFamily="34" charset="0"/>
              <a:ea typeface="宋体" panose="02010600030101010101" pitchFamily="2" charset="-122"/>
              <a:cs typeface="Calibri" panose="020F0502020204030204" pitchFamily="34" charset="0"/>
            </a:endParaRPr>
          </a:p>
          <a:p>
            <a:pPr>
              <a:lnSpc>
                <a:spcPct val="150000"/>
              </a:lnSpc>
            </a:pP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#lunbo {margin: 10px </a:t>
            </a:r>
            <a:r>
              <a:rPr lang="en-US" altLang="zh-CN" sz="1400" kern="100" dirty="0" err="1">
                <a:effectLst/>
                <a:latin typeface="Calibri" panose="020F0502020204030204" pitchFamily="34" charset="0"/>
                <a:ea typeface="宋体" panose="02010600030101010101" pitchFamily="2" charset="-122"/>
                <a:cs typeface="Calibri" panose="020F0502020204030204" pitchFamily="34" charset="0"/>
              </a:rPr>
              <a:t>auto;height</a:t>
            </a: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 320px;width: 980px;position: relative;</a:t>
            </a:r>
            <a:endParaRPr lang="zh-CN" altLang="zh-CN" sz="1400" kern="100" dirty="0">
              <a:effectLst/>
              <a:latin typeface="Calibri" panose="020F0502020204030204" pitchFamily="34" charset="0"/>
              <a:ea typeface="宋体" panose="02010600030101010101" pitchFamily="2" charset="-122"/>
              <a:cs typeface="Calibri" panose="020F0502020204030204" pitchFamily="34" charset="0"/>
            </a:endParaRPr>
          </a:p>
          <a:p>
            <a:pPr algn="l">
              <a:lnSpc>
                <a:spcPct val="150000"/>
              </a:lnSpc>
            </a:pP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padding: 0; z-index:20px; </a:t>
            </a:r>
            <a:r>
              <a:rPr lang="en-US" altLang="zh-CN" sz="1400" kern="100" dirty="0" err="1">
                <a:effectLst/>
                <a:latin typeface="Calibri" panose="020F0502020204030204" pitchFamily="34" charset="0"/>
                <a:ea typeface="宋体" panose="02010600030101010101" pitchFamily="2" charset="-122"/>
                <a:cs typeface="Calibri" panose="020F0502020204030204" pitchFamily="34" charset="0"/>
              </a:rPr>
              <a:t>overflow:hidden</a:t>
            </a: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a:t>
            </a:r>
            <a:endParaRPr lang="zh-CN" altLang="zh-CN" sz="1400" kern="100" dirty="0">
              <a:effectLst/>
              <a:latin typeface="Calibri" panose="020F0502020204030204" pitchFamily="34" charset="0"/>
              <a:ea typeface="宋体" panose="02010600030101010101" pitchFamily="2" charset="-122"/>
              <a:cs typeface="Calibri" panose="020F0502020204030204" pitchFamily="34" charset="0"/>
            </a:endParaRPr>
          </a:p>
          <a:p>
            <a:pPr algn="l">
              <a:lnSpc>
                <a:spcPct val="150000"/>
              </a:lnSpc>
            </a:pP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#lunbo .</a:t>
            </a:r>
            <a:r>
              <a:rPr lang="en-US" altLang="zh-CN" sz="1400" kern="100" dirty="0" err="1">
                <a:effectLst/>
                <a:latin typeface="Calibri" panose="020F0502020204030204" pitchFamily="34" charset="0"/>
                <a:ea typeface="宋体" panose="02010600030101010101" pitchFamily="2" charset="-122"/>
                <a:cs typeface="Calibri" panose="020F0502020204030204" pitchFamily="34" charset="0"/>
              </a:rPr>
              <a:t>ee</a:t>
            </a: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 { position:absolute;padding:0; z-index:4;}</a:t>
            </a:r>
            <a:endParaRPr lang="zh-CN" altLang="zh-CN" sz="1400" kern="100" dirty="0">
              <a:effectLst/>
              <a:latin typeface="Calibri" panose="020F0502020204030204" pitchFamily="34" charset="0"/>
              <a:ea typeface="宋体" panose="02010600030101010101" pitchFamily="2" charset="-122"/>
              <a:cs typeface="Calibri" panose="020F0502020204030204" pitchFamily="34" charset="0"/>
            </a:endParaRPr>
          </a:p>
          <a:p>
            <a:pPr algn="l">
              <a:lnSpc>
                <a:spcPct val="150000"/>
              </a:lnSpc>
            </a:pP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#lunbo .</a:t>
            </a:r>
            <a:r>
              <a:rPr lang="en-US" altLang="zh-CN" sz="1400" kern="100" dirty="0" err="1">
                <a:effectLst/>
                <a:latin typeface="Calibri" panose="020F0502020204030204" pitchFamily="34" charset="0"/>
                <a:ea typeface="宋体" panose="02010600030101010101" pitchFamily="2" charset="-122"/>
                <a:cs typeface="Calibri" panose="020F0502020204030204" pitchFamily="34" charset="0"/>
              </a:rPr>
              <a:t>ee</a:t>
            </a: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 li{width:980px;float:left;padding:0;}</a:t>
            </a:r>
            <a:endParaRPr lang="zh-CN" altLang="zh-CN" sz="1400" kern="100" dirty="0">
              <a:effectLst/>
              <a:latin typeface="Calibri" panose="020F0502020204030204" pitchFamily="34" charset="0"/>
              <a:ea typeface="宋体" panose="02010600030101010101" pitchFamily="2" charset="-122"/>
              <a:cs typeface="Calibri" panose="020F0502020204030204" pitchFamily="34" charset="0"/>
            </a:endParaRPr>
          </a:p>
          <a:p>
            <a:pPr algn="l">
              <a:lnSpc>
                <a:spcPct val="150000"/>
              </a:lnSpc>
            </a:pP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a:t>
            </a:r>
            <a:r>
              <a:rPr lang="zh-CN" altLang="zh-CN" sz="1400" kern="100" dirty="0">
                <a:effectLst/>
                <a:latin typeface="Calibri" panose="020F0502020204030204" pitchFamily="34" charset="0"/>
                <a:ea typeface="宋体" panose="02010600030101010101" pitchFamily="2" charset="-122"/>
                <a:cs typeface="Calibri" panose="020F0502020204030204" pitchFamily="34" charset="0"/>
              </a:rPr>
              <a:t>定义</a:t>
            </a: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#lunbo</a:t>
            </a:r>
            <a:r>
              <a:rPr lang="zh-CN" altLang="zh-CN" sz="1400" kern="100" dirty="0">
                <a:effectLst/>
                <a:latin typeface="Calibri" panose="020F0502020204030204" pitchFamily="34" charset="0"/>
                <a:ea typeface="宋体" panose="02010600030101010101" pitchFamily="2" charset="-122"/>
                <a:cs typeface="Calibri" panose="020F0502020204030204" pitchFamily="34" charset="0"/>
              </a:rPr>
              <a:t>的图片的数字按钮</a:t>
            </a: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a:t>
            </a:r>
            <a:endParaRPr lang="zh-CN" altLang="zh-CN" sz="1400" kern="100" dirty="0">
              <a:effectLst/>
              <a:latin typeface="Calibri" panose="020F0502020204030204" pitchFamily="34" charset="0"/>
              <a:ea typeface="宋体" panose="02010600030101010101" pitchFamily="2" charset="-122"/>
              <a:cs typeface="Calibri" panose="020F0502020204030204" pitchFamily="34" charset="0"/>
            </a:endParaRPr>
          </a:p>
          <a:p>
            <a:pPr algn="l">
              <a:lnSpc>
                <a:spcPct val="150000"/>
              </a:lnSpc>
            </a:pP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#lunbo .</a:t>
            </a:r>
            <a:r>
              <a:rPr lang="en-US" altLang="zh-CN" sz="1400" kern="100" dirty="0" err="1">
                <a:effectLst/>
                <a:latin typeface="Calibri" panose="020F0502020204030204" pitchFamily="34" charset="0"/>
                <a:ea typeface="宋体" panose="02010600030101010101" pitchFamily="2" charset="-122"/>
                <a:cs typeface="Calibri" panose="020F0502020204030204" pitchFamily="34" charset="0"/>
              </a:rPr>
              <a:t>btn</a:t>
            </a: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 {</a:t>
            </a:r>
            <a:r>
              <a:rPr lang="en-US" altLang="zh-CN" sz="1400" kern="100" dirty="0" err="1">
                <a:effectLst/>
                <a:latin typeface="Calibri" panose="020F0502020204030204" pitchFamily="34" charset="0"/>
                <a:ea typeface="宋体" panose="02010600030101010101" pitchFamily="2" charset="-122"/>
                <a:cs typeface="Calibri" panose="020F0502020204030204" pitchFamily="34" charset="0"/>
              </a:rPr>
              <a:t>overflow:hidden</a:t>
            </a: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 height:30px;position:absolute; bottom:3px; right:0; margin-left:-100px; z-index:25}</a:t>
            </a:r>
            <a:endParaRPr lang="zh-CN" altLang="zh-CN" sz="1400" kern="100" dirty="0">
              <a:effectLst/>
              <a:latin typeface="Calibri" panose="020F0502020204030204" pitchFamily="34" charset="0"/>
              <a:ea typeface="宋体" panose="02010600030101010101" pitchFamily="2" charset="-122"/>
              <a:cs typeface="Calibri" panose="020F0502020204030204" pitchFamily="34" charset="0"/>
            </a:endParaRPr>
          </a:p>
          <a:p>
            <a:pPr algn="l">
              <a:lnSpc>
                <a:spcPct val="150000"/>
              </a:lnSpc>
            </a:pP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#lunbo .</a:t>
            </a:r>
            <a:r>
              <a:rPr lang="en-US" altLang="zh-CN" sz="1400" kern="100" dirty="0" err="1">
                <a:effectLst/>
                <a:latin typeface="Calibri" panose="020F0502020204030204" pitchFamily="34" charset="0"/>
                <a:ea typeface="宋体" panose="02010600030101010101" pitchFamily="2" charset="-122"/>
                <a:cs typeface="Calibri" panose="020F0502020204030204" pitchFamily="34" charset="0"/>
              </a:rPr>
              <a:t>btn</a:t>
            </a: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 li { </a:t>
            </a:r>
            <a:r>
              <a:rPr lang="en-US" altLang="zh-CN" sz="1400" kern="100" dirty="0" err="1">
                <a:effectLst/>
                <a:latin typeface="Calibri" panose="020F0502020204030204" pitchFamily="34" charset="0"/>
                <a:ea typeface="宋体" panose="02010600030101010101" pitchFamily="2" charset="-122"/>
                <a:cs typeface="Calibri" panose="020F0502020204030204" pitchFamily="34" charset="0"/>
              </a:rPr>
              <a:t>float:left</a:t>
            </a: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 margin:0 10px; padding:5px; </a:t>
            </a:r>
            <a:r>
              <a:rPr lang="en-US" altLang="zh-CN" sz="1400" kern="100" dirty="0" err="1">
                <a:effectLst/>
                <a:latin typeface="Calibri" panose="020F0502020204030204" pitchFamily="34" charset="0"/>
                <a:ea typeface="宋体" panose="02010600030101010101" pitchFamily="2" charset="-122"/>
                <a:cs typeface="Calibri" panose="020F0502020204030204" pitchFamily="34" charset="0"/>
              </a:rPr>
              <a:t>cursor:pointer</a:t>
            </a: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 background: #fff;border:1px #036 solid;border-radius:12px; height:12px; width:12px; </a:t>
            </a:r>
            <a:r>
              <a:rPr lang="en-US" altLang="zh-CN" sz="1400" kern="100" dirty="0" err="1">
                <a:effectLst/>
                <a:latin typeface="Calibri" panose="020F0502020204030204" pitchFamily="34" charset="0"/>
                <a:ea typeface="宋体" panose="02010600030101010101" pitchFamily="2" charset="-122"/>
                <a:cs typeface="Calibri" panose="020F0502020204030204" pitchFamily="34" charset="0"/>
              </a:rPr>
              <a:t>overflow:hidden</a:t>
            </a: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 </a:t>
            </a:r>
            <a:r>
              <a:rPr lang="en-US" altLang="zh-CN" sz="1400" kern="100" dirty="0" err="1">
                <a:effectLst/>
                <a:latin typeface="Calibri" panose="020F0502020204030204" pitchFamily="34" charset="0"/>
                <a:ea typeface="宋体" panose="02010600030101010101" pitchFamily="2" charset="-122"/>
                <a:cs typeface="Calibri" panose="020F0502020204030204" pitchFamily="34" charset="0"/>
              </a:rPr>
              <a:t>text-align:center</a:t>
            </a: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 line-height:12px;opacity:0.6; </a:t>
            </a:r>
            <a:r>
              <a:rPr lang="en-US" altLang="zh-CN" sz="1400" kern="100" dirty="0" err="1">
                <a:effectLst/>
                <a:latin typeface="Calibri" panose="020F0502020204030204" pitchFamily="34" charset="0"/>
                <a:ea typeface="宋体" panose="02010600030101010101" pitchFamily="2" charset="-122"/>
                <a:cs typeface="Calibri" panose="020F0502020204030204" pitchFamily="34" charset="0"/>
              </a:rPr>
              <a:t>float:left</a:t>
            </a: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a:t>
            </a:r>
            <a:endParaRPr lang="zh-CN" altLang="zh-CN" sz="1400" kern="100" dirty="0">
              <a:effectLst/>
              <a:latin typeface="Calibri" panose="020F0502020204030204" pitchFamily="34" charset="0"/>
              <a:ea typeface="宋体" panose="02010600030101010101" pitchFamily="2" charset="-122"/>
              <a:cs typeface="Calibri" panose="020F0502020204030204" pitchFamily="34" charset="0"/>
            </a:endParaRPr>
          </a:p>
          <a:p>
            <a:pPr algn="l">
              <a:lnSpc>
                <a:spcPct val="150000"/>
              </a:lnSpc>
            </a:pP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#lunbo .</a:t>
            </a:r>
            <a:r>
              <a:rPr lang="en-US" altLang="zh-CN" sz="1400" kern="100" dirty="0" err="1">
                <a:effectLst/>
                <a:latin typeface="Calibri" panose="020F0502020204030204" pitchFamily="34" charset="0"/>
                <a:ea typeface="宋体" panose="02010600030101010101" pitchFamily="2" charset="-122"/>
                <a:cs typeface="Calibri" panose="020F0502020204030204" pitchFamily="34" charset="0"/>
              </a:rPr>
              <a:t>btn</a:t>
            </a: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 </a:t>
            </a:r>
            <a:r>
              <a:rPr lang="en-US" altLang="zh-CN" sz="1400" kern="100" dirty="0" err="1">
                <a:effectLst/>
                <a:latin typeface="Calibri" panose="020F0502020204030204" pitchFamily="34" charset="0"/>
                <a:ea typeface="宋体" panose="02010600030101010101" pitchFamily="2" charset="-122"/>
                <a:cs typeface="Calibri" panose="020F0502020204030204" pitchFamily="34" charset="0"/>
              </a:rPr>
              <a:t>li.on</a:t>
            </a: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 {background:#036; color:#FFFFFF;}</a:t>
            </a:r>
            <a:endParaRPr lang="zh-CN" altLang="zh-CN" sz="1400" kern="100" dirty="0">
              <a:effectLst/>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31590764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动感焦点图的制作</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8.5.2</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矩形: 对角圆角 4">
            <a:extLst>
              <a:ext uri="{FF2B5EF4-FFF2-40B4-BE49-F238E27FC236}">
                <a16:creationId xmlns:a16="http://schemas.microsoft.com/office/drawing/2014/main" id="{015CE9D6-5528-42F4-9CEA-709628163599}"/>
              </a:ext>
            </a:extLst>
          </p:cNvPr>
          <p:cNvSpPr/>
          <p:nvPr/>
        </p:nvSpPr>
        <p:spPr>
          <a:xfrm>
            <a:off x="276045" y="1268083"/>
            <a:ext cx="1242874" cy="345057"/>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effectLst>
                  <a:outerShdw blurRad="38100" dist="38100" dir="2700000" algn="tl">
                    <a:srgbClr val="000000">
                      <a:alpha val="43137"/>
                    </a:srgbClr>
                  </a:outerShdw>
                </a:effectLst>
              </a:rPr>
              <a:t>步骤</a:t>
            </a:r>
            <a:r>
              <a:rPr lang="en-US" altLang="zh-CN" sz="1600" b="1" dirty="0">
                <a:solidFill>
                  <a:schemeClr val="bg1"/>
                </a:solidFill>
                <a:effectLst>
                  <a:outerShdw blurRad="38100" dist="38100" dir="2700000" algn="tl">
                    <a:srgbClr val="000000">
                      <a:alpha val="43137"/>
                    </a:srgbClr>
                  </a:outerShdw>
                </a:effectLst>
              </a:rPr>
              <a:t>3</a:t>
            </a:r>
            <a:endParaRPr lang="zh-CN" altLang="en-US" sz="1600" b="1" dirty="0">
              <a:solidFill>
                <a:schemeClr val="bg1"/>
              </a:solidFill>
              <a:effectLst>
                <a:outerShdw blurRad="38100" dist="38100" dir="2700000" algn="tl">
                  <a:srgbClr val="000000">
                    <a:alpha val="43137"/>
                  </a:srgbClr>
                </a:outerShdw>
              </a:effectLst>
            </a:endParaRPr>
          </a:p>
        </p:txBody>
      </p:sp>
      <p:sp>
        <p:nvSpPr>
          <p:cNvPr id="6" name="矩形 5">
            <a:extLst>
              <a:ext uri="{FF2B5EF4-FFF2-40B4-BE49-F238E27FC236}">
                <a16:creationId xmlns:a16="http://schemas.microsoft.com/office/drawing/2014/main" id="{A19D878F-37CD-4A92-87F9-D1874423486C}"/>
              </a:ext>
            </a:extLst>
          </p:cNvPr>
          <p:cNvSpPr/>
          <p:nvPr/>
        </p:nvSpPr>
        <p:spPr>
          <a:xfrm>
            <a:off x="1699404" y="1268083"/>
            <a:ext cx="9497683" cy="914400"/>
          </a:xfrm>
          <a:prstGeom prst="rect">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打开“</a:t>
            </a:r>
            <a:r>
              <a:rPr lang="en-US" altLang="zh-CN"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js.js</a:t>
            </a:r>
            <a:r>
              <a:rPr lang="zh-CN" altLang="zh-CN"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”文件，</a:t>
            </a:r>
            <a:r>
              <a:rPr lang="zh-CN" altLang="en-US"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在原来下拉菜单的</a:t>
            </a:r>
            <a:r>
              <a:rPr lang="en-US" altLang="zh-CN"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JS</a:t>
            </a:r>
            <a:r>
              <a:rPr lang="zh-CN" altLang="en-US"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代码后，写入焦点图的</a:t>
            </a:r>
            <a:r>
              <a:rPr lang="en-US" altLang="zh-CN" sz="18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js</a:t>
            </a:r>
            <a:r>
              <a:rPr lang="zh-CN" altLang="en-US"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代码，具体可参考本章案例</a:t>
            </a:r>
            <a:r>
              <a:rPr lang="en-US" altLang="zh-CN"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的代码，将</a:t>
            </a:r>
            <a:r>
              <a:rPr lang="en-US" altLang="zh-CN"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en-US"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class</a:t>
            </a:r>
            <a:r>
              <a:rPr lang="zh-CN" altLang="en-US"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的名称对应样式的名称即可。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对角圆角 6">
            <a:extLst>
              <a:ext uri="{FF2B5EF4-FFF2-40B4-BE49-F238E27FC236}">
                <a16:creationId xmlns:a16="http://schemas.microsoft.com/office/drawing/2014/main" id="{2DB51E9F-4792-4906-8BED-F8B131DBB89D}"/>
              </a:ext>
            </a:extLst>
          </p:cNvPr>
          <p:cNvSpPr/>
          <p:nvPr/>
        </p:nvSpPr>
        <p:spPr>
          <a:xfrm>
            <a:off x="276045" y="2527582"/>
            <a:ext cx="1242874" cy="345057"/>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effectLst>
                  <a:outerShdw blurRad="38100" dist="38100" dir="2700000" algn="tl">
                    <a:srgbClr val="000000">
                      <a:alpha val="43137"/>
                    </a:srgbClr>
                  </a:outerShdw>
                </a:effectLst>
              </a:rPr>
              <a:t>步骤</a:t>
            </a:r>
            <a:r>
              <a:rPr lang="en-US" altLang="zh-CN" sz="1600" b="1" dirty="0">
                <a:solidFill>
                  <a:schemeClr val="bg1"/>
                </a:solidFill>
                <a:effectLst>
                  <a:outerShdw blurRad="38100" dist="38100" dir="2700000" algn="tl">
                    <a:srgbClr val="000000">
                      <a:alpha val="43137"/>
                    </a:srgbClr>
                  </a:outerShdw>
                </a:effectLst>
              </a:rPr>
              <a:t>4</a:t>
            </a:r>
            <a:endParaRPr lang="zh-CN" altLang="en-US" sz="1600" b="1" dirty="0">
              <a:solidFill>
                <a:schemeClr val="bg1"/>
              </a:solidFill>
              <a:effectLst>
                <a:outerShdw blurRad="38100" dist="38100" dir="2700000" algn="tl">
                  <a:srgbClr val="000000">
                    <a:alpha val="43137"/>
                  </a:srgbClr>
                </a:outerShdw>
              </a:effectLst>
            </a:endParaRPr>
          </a:p>
        </p:txBody>
      </p:sp>
      <p:sp>
        <p:nvSpPr>
          <p:cNvPr id="8" name="矩形 7">
            <a:extLst>
              <a:ext uri="{FF2B5EF4-FFF2-40B4-BE49-F238E27FC236}">
                <a16:creationId xmlns:a16="http://schemas.microsoft.com/office/drawing/2014/main" id="{6726DB27-0BB4-44D5-839B-D11E69076EA5}"/>
              </a:ext>
            </a:extLst>
          </p:cNvPr>
          <p:cNvSpPr/>
          <p:nvPr/>
        </p:nvSpPr>
        <p:spPr>
          <a:xfrm>
            <a:off x="1699404" y="2527582"/>
            <a:ext cx="9497683" cy="434693"/>
          </a:xfrm>
          <a:prstGeom prst="rect">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8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在浏览器中预览网页的效果，效果如图所示。</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80286E7B-A1B2-4BAC-9427-5BC63B5565D9}"/>
              </a:ext>
            </a:extLst>
          </p:cNvPr>
          <p:cNvPicPr>
            <a:picLocks noChangeAspect="1"/>
          </p:cNvPicPr>
          <p:nvPr/>
        </p:nvPicPr>
        <p:blipFill>
          <a:blip r:embed="rId2"/>
          <a:stretch>
            <a:fillRect/>
          </a:stretch>
        </p:blipFill>
        <p:spPr>
          <a:xfrm>
            <a:off x="1036824" y="3307374"/>
            <a:ext cx="4925060" cy="2007870"/>
          </a:xfrm>
          <a:prstGeom prst="rect">
            <a:avLst/>
          </a:prstGeom>
          <a:ln w="12700">
            <a:solidFill>
              <a:schemeClr val="tx1"/>
            </a:solidFill>
          </a:ln>
        </p:spPr>
      </p:pic>
      <p:pic>
        <p:nvPicPr>
          <p:cNvPr id="10" name="图片 9">
            <a:extLst>
              <a:ext uri="{FF2B5EF4-FFF2-40B4-BE49-F238E27FC236}">
                <a16:creationId xmlns:a16="http://schemas.microsoft.com/office/drawing/2014/main" id="{79945DCD-27AA-433D-89B4-3DFEE6455F64}"/>
              </a:ext>
            </a:extLst>
          </p:cNvPr>
          <p:cNvPicPr>
            <a:picLocks noChangeAspect="1"/>
          </p:cNvPicPr>
          <p:nvPr/>
        </p:nvPicPr>
        <p:blipFill>
          <a:blip r:embed="rId3"/>
          <a:stretch>
            <a:fillRect/>
          </a:stretch>
        </p:blipFill>
        <p:spPr>
          <a:xfrm>
            <a:off x="6230117" y="3259749"/>
            <a:ext cx="4966970" cy="2103120"/>
          </a:xfrm>
          <a:prstGeom prst="rect">
            <a:avLst/>
          </a:prstGeom>
          <a:ln w="12700">
            <a:solidFill>
              <a:schemeClr val="tx1"/>
            </a:solidFill>
          </a:ln>
        </p:spPr>
      </p:pic>
    </p:spTree>
    <p:extLst>
      <p:ext uri="{BB962C8B-B14F-4D97-AF65-F5344CB8AC3E}">
        <p14:creationId xmlns:p14="http://schemas.microsoft.com/office/powerpoint/2010/main" val="1233775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横向滚动产品推荐的制作</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8.5.3</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BFD9F358-3D02-40F6-83F3-25F9170DB538}"/>
              </a:ext>
            </a:extLst>
          </p:cNvPr>
          <p:cNvSpPr txBox="1"/>
          <p:nvPr/>
        </p:nvSpPr>
        <p:spPr>
          <a:xfrm>
            <a:off x="457200" y="1201519"/>
            <a:ext cx="10734675" cy="646331"/>
          </a:xfrm>
          <a:prstGeom prst="rect">
            <a:avLst/>
          </a:prstGeom>
          <a:ln>
            <a:solidFill>
              <a:srgbClr val="7030A0"/>
            </a:solidFill>
            <a:prstDash val="dash"/>
          </a:ln>
        </p:spPr>
        <p:style>
          <a:lnRef idx="2">
            <a:schemeClr val="accent6"/>
          </a:lnRef>
          <a:fillRef idx="1">
            <a:schemeClr val="lt1"/>
          </a:fillRef>
          <a:effectRef idx="0">
            <a:schemeClr val="accent6"/>
          </a:effectRef>
          <a:fontRef idx="minor">
            <a:schemeClr val="dk1"/>
          </a:fontRef>
        </p:style>
        <p:txBody>
          <a:bodyPr wrap="square">
            <a:spAutoFit/>
          </a:bodyPr>
          <a:lstStyle/>
          <a:p>
            <a:pPr algn="just"/>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横向滚动的</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TAB</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效果是目前网页中常用的网页特效，在本例中，我们继续采用</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Jquery</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的方式实现企业网站中的产品推荐效果。</a:t>
            </a:r>
          </a:p>
        </p:txBody>
      </p:sp>
      <p:sp>
        <p:nvSpPr>
          <p:cNvPr id="6" name="矩形: 对角圆角 5">
            <a:extLst>
              <a:ext uri="{FF2B5EF4-FFF2-40B4-BE49-F238E27FC236}">
                <a16:creationId xmlns:a16="http://schemas.microsoft.com/office/drawing/2014/main" id="{7BE0D5D5-ADE8-4EBA-87C3-C56439CE5210}"/>
              </a:ext>
            </a:extLst>
          </p:cNvPr>
          <p:cNvSpPr/>
          <p:nvPr/>
        </p:nvSpPr>
        <p:spPr>
          <a:xfrm>
            <a:off x="457200" y="2115435"/>
            <a:ext cx="1242874" cy="345057"/>
          </a:xfrm>
          <a:prstGeom prst="round2Diag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1600" b="1" dirty="0">
                <a:solidFill>
                  <a:schemeClr val="bg1"/>
                </a:solidFill>
                <a:effectLst>
                  <a:outerShdw blurRad="38100" dist="38100" dir="2700000" algn="tl">
                    <a:srgbClr val="000000">
                      <a:alpha val="43137"/>
                    </a:srgbClr>
                  </a:outerShdw>
                </a:effectLst>
              </a:rPr>
              <a:t>步骤</a:t>
            </a:r>
            <a:r>
              <a:rPr lang="en-US" altLang="zh-CN" sz="1600" b="1" dirty="0">
                <a:solidFill>
                  <a:schemeClr val="bg1"/>
                </a:solidFill>
                <a:effectLst>
                  <a:outerShdw blurRad="38100" dist="38100" dir="2700000" algn="tl">
                    <a:srgbClr val="000000">
                      <a:alpha val="43137"/>
                    </a:srgbClr>
                  </a:outerShdw>
                </a:effectLst>
              </a:rPr>
              <a:t>1</a:t>
            </a:r>
            <a:endParaRPr lang="zh-CN" altLang="en-US" sz="1600" b="1" dirty="0">
              <a:solidFill>
                <a:schemeClr val="bg1"/>
              </a:solidFill>
              <a:effectLst>
                <a:outerShdw blurRad="38100" dist="38100" dir="2700000" algn="tl">
                  <a:srgbClr val="000000">
                    <a:alpha val="43137"/>
                  </a:srgbClr>
                </a:outerShdw>
              </a:effectLst>
            </a:endParaRPr>
          </a:p>
        </p:txBody>
      </p:sp>
      <p:sp>
        <p:nvSpPr>
          <p:cNvPr id="7" name="矩形 6">
            <a:extLst>
              <a:ext uri="{FF2B5EF4-FFF2-40B4-BE49-F238E27FC236}">
                <a16:creationId xmlns:a16="http://schemas.microsoft.com/office/drawing/2014/main" id="{E0B2ED70-9405-4A93-9C40-187D117716E5}"/>
              </a:ext>
            </a:extLst>
          </p:cNvPr>
          <p:cNvSpPr/>
          <p:nvPr/>
        </p:nvSpPr>
        <p:spPr>
          <a:xfrm>
            <a:off x="1815494" y="2003292"/>
            <a:ext cx="9497683" cy="91440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nSpc>
                <a:spcPct val="150000"/>
              </a:lnSpc>
            </a:pPr>
            <a:r>
              <a:rPr lang="zh-CN"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#cp</a:t>
            </a:r>
            <a:r>
              <a:rPr lang="zh-CN"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”的盒子中插入一个新的</a:t>
            </a:r>
            <a:r>
              <a:rPr lang="en-US"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标签，</a:t>
            </a:r>
            <a:r>
              <a:rPr lang="en-US"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id</a:t>
            </a:r>
            <a:r>
              <a:rPr lang="zh-CN"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值为“</a:t>
            </a:r>
            <a:r>
              <a:rPr lang="en-US" altLang="zh-CN" sz="1800" dirty="0" err="1">
                <a:effectLst/>
                <a:latin typeface="微软雅黑" panose="020B0503020204020204" pitchFamily="34" charset="-122"/>
                <a:ea typeface="微软雅黑" panose="020B0503020204020204" pitchFamily="34" charset="-122"/>
                <a:cs typeface="Times New Roman" panose="02020603050405020304" pitchFamily="18" charset="0"/>
              </a:rPr>
              <a:t>tj</a:t>
            </a:r>
            <a:r>
              <a:rPr lang="zh-CN"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”，定义“</a:t>
            </a:r>
            <a:r>
              <a:rPr lang="en-US"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#tj</a:t>
            </a:r>
            <a:r>
              <a:rPr lang="zh-CN"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”的样式，在“</a:t>
            </a:r>
            <a:r>
              <a:rPr lang="en-US"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#tj</a:t>
            </a:r>
            <a:r>
              <a:rPr lang="zh-CN"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”中，插入横向滚动的图像内容，并设置对应的样式，具体的</a:t>
            </a:r>
            <a:r>
              <a:rPr lang="en-US"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代码如下所示：</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文本框 2">
            <a:extLst>
              <a:ext uri="{FF2B5EF4-FFF2-40B4-BE49-F238E27FC236}">
                <a16:creationId xmlns:a16="http://schemas.microsoft.com/office/drawing/2014/main" id="{4DA955AD-C192-463D-B903-CCDAC6997CE3}"/>
              </a:ext>
            </a:extLst>
          </p:cNvPr>
          <p:cNvSpPr txBox="1">
            <a:spLocks noChangeArrowheads="1"/>
          </p:cNvSpPr>
          <p:nvPr/>
        </p:nvSpPr>
        <p:spPr bwMode="auto">
          <a:xfrm>
            <a:off x="1815494" y="2921088"/>
            <a:ext cx="9497683" cy="3936912"/>
          </a:xfrm>
          <a:prstGeom prst="rect">
            <a:avLst/>
          </a:prstGeom>
          <a:solidFill>
            <a:schemeClr val="bg1">
              <a:lumMod val="85000"/>
            </a:schemeClr>
          </a:solidFill>
          <a:ln w="9525">
            <a:noFill/>
            <a:miter lim="800000"/>
            <a:headEnd/>
            <a:tailEnd/>
          </a:ln>
        </p:spPr>
        <p:txBody>
          <a:bodyPr rot="0" vert="horz" wrap="square" lIns="91440" tIns="45720" rIns="91440" bIns="45720" anchor="t" anchorCtr="0">
            <a:spAutoFit/>
          </a:bodyPr>
          <a:lstStyle/>
          <a:p>
            <a:pPr algn="l">
              <a:lnSpc>
                <a:spcPct val="15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&lt;div class="</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tj</a:t>
            </a:r>
            <a:r>
              <a:rPr lang="en-US" sz="1400" kern="100" dirty="0">
                <a:effectLst/>
                <a:latin typeface="Calibri" panose="020F0502020204030204" pitchFamily="34" charset="0"/>
                <a:ea typeface="宋体" panose="02010600030101010101" pitchFamily="2" charset="-122"/>
                <a:cs typeface="Calibri" panose="020F0502020204030204" pitchFamily="34" charset="0"/>
              </a:rPr>
              <a:t>"&gt;</a:t>
            </a:r>
          </a:p>
          <a:p>
            <a:pPr algn="l">
              <a:lnSpc>
                <a:spcPct val="15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&lt;div class="tj2"&gt;</a:t>
            </a:r>
            <a:endParaRPr lang="zh-CN" sz="1400" kern="100" dirty="0">
              <a:effectLst/>
              <a:latin typeface="Calibri" panose="020F0502020204030204" pitchFamily="34" charset="0"/>
              <a:ea typeface="宋体" panose="02010600030101010101" pitchFamily="2" charset="-122"/>
              <a:cs typeface="Calibri" panose="020F0502020204030204" pitchFamily="34" charset="0"/>
            </a:endParaRPr>
          </a:p>
          <a:p>
            <a:pPr algn="l">
              <a:lnSpc>
                <a:spcPct val="15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&lt;h1&gt;&lt;span id="tj4"&gt;&lt;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em</a:t>
            </a:r>
            <a:r>
              <a:rPr lang="en-US" sz="1400" kern="100" dirty="0">
                <a:effectLst/>
                <a:latin typeface="Calibri" panose="020F0502020204030204" pitchFamily="34" charset="0"/>
                <a:ea typeface="宋体" panose="02010600030101010101" pitchFamily="2" charset="-122"/>
                <a:cs typeface="Calibri" panose="020F0502020204030204" pitchFamily="34" charset="0"/>
              </a:rPr>
              <a:t>&gt;&lt;/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em</a:t>
            </a:r>
            <a:r>
              <a:rPr lang="en-US" sz="1400" kern="100" dirty="0">
                <a:effectLst/>
                <a:latin typeface="Calibri" panose="020F0502020204030204" pitchFamily="34" charset="0"/>
                <a:ea typeface="宋体" panose="02010600030101010101" pitchFamily="2" charset="-122"/>
                <a:cs typeface="Calibri" panose="020F0502020204030204" pitchFamily="34" charset="0"/>
              </a:rPr>
              <a:t>&gt;&lt;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em</a:t>
            </a:r>
            <a:r>
              <a:rPr lang="en-US" sz="1400" kern="100" dirty="0">
                <a:effectLst/>
                <a:latin typeface="Calibri" panose="020F0502020204030204" pitchFamily="34" charset="0"/>
                <a:ea typeface="宋体" panose="02010600030101010101" pitchFamily="2" charset="-122"/>
                <a:cs typeface="Calibri" panose="020F0502020204030204" pitchFamily="34" charset="0"/>
              </a:rPr>
              <a:t>&gt;&lt;/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em</a:t>
            </a:r>
            <a:r>
              <a:rPr lang="en-US" sz="1400" kern="100" dirty="0">
                <a:effectLst/>
                <a:latin typeface="Calibri" panose="020F0502020204030204" pitchFamily="34" charset="0"/>
                <a:ea typeface="宋体" panose="02010600030101010101" pitchFamily="2" charset="-122"/>
                <a:cs typeface="Calibri" panose="020F0502020204030204" pitchFamily="34" charset="0"/>
              </a:rPr>
              <a:t>&gt;&lt;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em</a:t>
            </a:r>
            <a:r>
              <a:rPr lang="en-US" sz="1400" kern="100" dirty="0">
                <a:effectLst/>
                <a:latin typeface="Calibri" panose="020F0502020204030204" pitchFamily="34" charset="0"/>
                <a:ea typeface="宋体" panose="02010600030101010101" pitchFamily="2" charset="-122"/>
                <a:cs typeface="Calibri" panose="020F0502020204030204" pitchFamily="34" charset="0"/>
              </a:rPr>
              <a:t>&gt;&lt;/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em</a:t>
            </a:r>
            <a:r>
              <a:rPr lang="en-US" sz="1400" kern="100" dirty="0">
                <a:effectLst/>
                <a:latin typeface="Calibri" panose="020F0502020204030204" pitchFamily="34" charset="0"/>
                <a:ea typeface="宋体" panose="02010600030101010101" pitchFamily="2" charset="-122"/>
                <a:cs typeface="Calibri" panose="020F0502020204030204" pitchFamily="34" charset="0"/>
              </a:rPr>
              <a:t>&gt;&lt;/span&gt;&lt;b&gt;</a:t>
            </a:r>
            <a:r>
              <a:rPr lang="zh-CN" sz="1400" kern="100" dirty="0">
                <a:effectLst/>
                <a:latin typeface="Calibri" panose="020F0502020204030204" pitchFamily="34" charset="0"/>
                <a:ea typeface="宋体" panose="02010600030101010101" pitchFamily="2" charset="-122"/>
                <a:cs typeface="Calibri" panose="020F0502020204030204" pitchFamily="34" charset="0"/>
              </a:rPr>
              <a:t>产品推荐</a:t>
            </a:r>
            <a:r>
              <a:rPr lang="en-US" sz="1400" kern="100" dirty="0">
                <a:effectLst/>
                <a:latin typeface="Calibri" panose="020F0502020204030204" pitchFamily="34" charset="0"/>
                <a:ea typeface="宋体" panose="02010600030101010101" pitchFamily="2" charset="-122"/>
                <a:cs typeface="Calibri" panose="020F0502020204030204" pitchFamily="34" charset="0"/>
              </a:rPr>
              <a:t>&lt;/b&gt;&lt;/h1&gt;</a:t>
            </a:r>
            <a:endParaRPr lang="zh-CN" sz="1400" kern="100" dirty="0">
              <a:effectLst/>
              <a:latin typeface="Calibri" panose="020F0502020204030204" pitchFamily="34" charset="0"/>
              <a:ea typeface="宋体" panose="02010600030101010101" pitchFamily="2" charset="-122"/>
              <a:cs typeface="Calibri" panose="020F0502020204030204" pitchFamily="34" charset="0"/>
            </a:endParaRPr>
          </a:p>
          <a:p>
            <a:pPr algn="l">
              <a:lnSpc>
                <a:spcPct val="15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&lt;ul class="list1"&gt;</a:t>
            </a:r>
            <a:endParaRPr lang="zh-CN" sz="1400" kern="100" dirty="0">
              <a:effectLst/>
              <a:latin typeface="Calibri" panose="020F0502020204030204" pitchFamily="34" charset="0"/>
              <a:ea typeface="宋体" panose="02010600030101010101" pitchFamily="2" charset="-122"/>
              <a:cs typeface="Calibri" panose="020F0502020204030204" pitchFamily="34" charset="0"/>
            </a:endParaRPr>
          </a:p>
          <a:p>
            <a:pPr algn="l">
              <a:lnSpc>
                <a:spcPct val="15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&lt;li&gt;&lt;a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href</a:t>
            </a:r>
            <a:r>
              <a:rPr lang="en-US" sz="1400" kern="100" dirty="0">
                <a:effectLst/>
                <a:latin typeface="Calibri" panose="020F0502020204030204" pitchFamily="34" charset="0"/>
                <a:ea typeface="宋体" panose="02010600030101010101" pitchFamily="2" charset="-122"/>
                <a:cs typeface="Calibri" panose="020F0502020204030204" pitchFamily="34" charset="0"/>
              </a:rPr>
              <a:t>="#"&gt;&lt;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img</a:t>
            </a:r>
            <a:r>
              <a:rPr lang="en-US" sz="1400" kern="100" dirty="0">
                <a:effectLst/>
                <a:latin typeface="Calibri" panose="020F0502020204030204" pitchFamily="34" charset="0"/>
                <a:ea typeface="宋体" panose="02010600030101010101" pitchFamily="2" charset="-122"/>
                <a:cs typeface="Calibri" panose="020F0502020204030204" pitchFamily="34" charset="0"/>
              </a:rPr>
              <a:t>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src</a:t>
            </a:r>
            <a:r>
              <a:rPr lang="en-US" sz="1400" kern="100" dirty="0">
                <a:effectLst/>
                <a:latin typeface="Calibri" panose="020F0502020204030204" pitchFamily="34" charset="0"/>
                <a:ea typeface="宋体" panose="02010600030101010101" pitchFamily="2" charset="-122"/>
                <a:cs typeface="Calibri" panose="020F0502020204030204" pitchFamily="34" charset="0"/>
              </a:rPr>
              <a:t>="image/</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xie</a:t>
            </a:r>
            <a:r>
              <a:rPr lang="en-US" sz="1400" kern="100" dirty="0">
                <a:effectLst/>
                <a:latin typeface="Calibri" panose="020F0502020204030204" pitchFamily="34" charset="0"/>
                <a:ea typeface="宋体" panose="02010600030101010101" pitchFamily="2" charset="-122"/>
                <a:cs typeface="Calibri" panose="020F0502020204030204" pitchFamily="34" charset="0"/>
              </a:rPr>
              <a: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gao</a:t>
            </a:r>
            <a:r>
              <a:rPr lang="en-US" sz="1400" kern="100" dirty="0">
                <a:effectLst/>
                <a:latin typeface="Calibri" panose="020F0502020204030204" pitchFamily="34" charset="0"/>
                <a:ea typeface="宋体" panose="02010600030101010101" pitchFamily="2" charset="-122"/>
                <a:cs typeface="Calibri" panose="020F0502020204030204" pitchFamily="34" charset="0"/>
              </a:rPr>
              <a:t>/gao1.jpg" /&gt;&lt;/a&gt;&lt;p&gt;&lt;a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href</a:t>
            </a:r>
            <a:r>
              <a:rPr lang="en-US" sz="1400" kern="100" dirty="0">
                <a:effectLst/>
                <a:latin typeface="Calibri" panose="020F0502020204030204" pitchFamily="34" charset="0"/>
                <a:ea typeface="宋体" panose="02010600030101010101" pitchFamily="2" charset="-122"/>
                <a:cs typeface="Calibri" panose="020F0502020204030204" pitchFamily="34" charset="0"/>
              </a:rPr>
              <a:t>="#"&gt;</a:t>
            </a:r>
            <a:r>
              <a:rPr lang="zh-CN" sz="1400" kern="100" dirty="0">
                <a:effectLst/>
                <a:latin typeface="Calibri" panose="020F0502020204030204" pitchFamily="34" charset="0"/>
                <a:ea typeface="宋体" panose="02010600030101010101" pitchFamily="2" charset="-122"/>
                <a:cs typeface="Calibri" panose="020F0502020204030204" pitchFamily="34" charset="0"/>
              </a:rPr>
              <a:t>高跟</a:t>
            </a:r>
            <a:r>
              <a:rPr lang="en-US" sz="1400" kern="100" dirty="0">
                <a:effectLst/>
                <a:latin typeface="Calibri" panose="020F0502020204030204" pitchFamily="34" charset="0"/>
                <a:ea typeface="宋体" panose="02010600030101010101" pitchFamily="2" charset="-122"/>
                <a:cs typeface="Calibri" panose="020F0502020204030204" pitchFamily="34" charset="0"/>
              </a:rPr>
              <a:t>&lt;/a&gt;&lt;/p&gt;&lt;/li&gt;</a:t>
            </a:r>
            <a:endParaRPr lang="zh-CN" sz="1400" kern="100" dirty="0">
              <a:effectLst/>
              <a:latin typeface="Calibri" panose="020F0502020204030204" pitchFamily="34" charset="0"/>
              <a:ea typeface="宋体" panose="02010600030101010101" pitchFamily="2" charset="-122"/>
              <a:cs typeface="Calibri" panose="020F0502020204030204" pitchFamily="34" charset="0"/>
            </a:endParaRPr>
          </a:p>
          <a:p>
            <a:pPr algn="l">
              <a:lnSpc>
                <a:spcPct val="15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&lt;li&gt;&lt;a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href</a:t>
            </a:r>
            <a:r>
              <a:rPr lang="en-US" sz="1400" kern="100" dirty="0">
                <a:effectLst/>
                <a:latin typeface="Calibri" panose="020F0502020204030204" pitchFamily="34" charset="0"/>
                <a:ea typeface="宋体" panose="02010600030101010101" pitchFamily="2" charset="-122"/>
                <a:cs typeface="Calibri" panose="020F0502020204030204" pitchFamily="34" charset="0"/>
              </a:rPr>
              <a:t>="#"&gt;&lt;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img</a:t>
            </a:r>
            <a:r>
              <a:rPr lang="en-US" sz="1400" kern="100" dirty="0">
                <a:effectLst/>
                <a:latin typeface="Calibri" panose="020F0502020204030204" pitchFamily="34" charset="0"/>
                <a:ea typeface="宋体" panose="02010600030101010101" pitchFamily="2" charset="-122"/>
                <a:cs typeface="Calibri" panose="020F0502020204030204" pitchFamily="34" charset="0"/>
              </a:rPr>
              <a:t>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src</a:t>
            </a:r>
            <a:r>
              <a:rPr lang="en-US" sz="1400" kern="100" dirty="0">
                <a:effectLst/>
                <a:latin typeface="Calibri" panose="020F0502020204030204" pitchFamily="34" charset="0"/>
                <a:ea typeface="宋体" panose="02010600030101010101" pitchFamily="2" charset="-122"/>
                <a:cs typeface="Calibri" panose="020F0502020204030204" pitchFamily="34" charset="0"/>
              </a:rPr>
              <a:t>="image/</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xie</a:t>
            </a:r>
            <a:r>
              <a:rPr lang="en-US" sz="1400" kern="100" dirty="0">
                <a:effectLst/>
                <a:latin typeface="Calibri" panose="020F0502020204030204" pitchFamily="34" charset="0"/>
                <a:ea typeface="宋体" panose="02010600030101010101" pitchFamily="2" charset="-122"/>
                <a:cs typeface="Calibri" panose="020F0502020204030204" pitchFamily="34" charset="0"/>
              </a:rPr>
              <a: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gao</a:t>
            </a:r>
            <a:r>
              <a:rPr lang="en-US" sz="1400" kern="100" dirty="0">
                <a:effectLst/>
                <a:latin typeface="Calibri" panose="020F0502020204030204" pitchFamily="34" charset="0"/>
                <a:ea typeface="宋体" panose="02010600030101010101" pitchFamily="2" charset="-122"/>
                <a:cs typeface="Calibri" panose="020F0502020204030204" pitchFamily="34" charset="0"/>
              </a:rPr>
              <a:t>/gao2.jpg" /&gt;&lt;/a&gt;&lt;p&gt;&lt;a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href</a:t>
            </a:r>
            <a:r>
              <a:rPr lang="en-US" sz="1400" kern="100" dirty="0">
                <a:effectLst/>
                <a:latin typeface="Calibri" panose="020F0502020204030204" pitchFamily="34" charset="0"/>
                <a:ea typeface="宋体" panose="02010600030101010101" pitchFamily="2" charset="-122"/>
                <a:cs typeface="Calibri" panose="020F0502020204030204" pitchFamily="34" charset="0"/>
              </a:rPr>
              <a:t>="#"&gt;</a:t>
            </a:r>
            <a:r>
              <a:rPr lang="zh-CN" sz="1400" kern="100" dirty="0">
                <a:effectLst/>
                <a:latin typeface="Calibri" panose="020F0502020204030204" pitchFamily="34" charset="0"/>
                <a:ea typeface="宋体" panose="02010600030101010101" pitchFamily="2" charset="-122"/>
                <a:cs typeface="Calibri" panose="020F0502020204030204" pitchFamily="34" charset="0"/>
              </a:rPr>
              <a:t>高跟鞋</a:t>
            </a:r>
            <a:r>
              <a:rPr lang="en-US" sz="1400" kern="100" dirty="0">
                <a:effectLst/>
                <a:latin typeface="Calibri" panose="020F0502020204030204" pitchFamily="34" charset="0"/>
                <a:ea typeface="宋体" panose="02010600030101010101" pitchFamily="2" charset="-122"/>
                <a:cs typeface="Calibri" panose="020F0502020204030204" pitchFamily="34" charset="0"/>
              </a:rPr>
              <a:t>&lt;/a&gt;&lt;/p&gt;&lt;/li&gt;</a:t>
            </a:r>
            <a:endParaRPr lang="zh-CN" sz="1400" kern="100" dirty="0">
              <a:effectLst/>
              <a:latin typeface="Calibri" panose="020F0502020204030204" pitchFamily="34" charset="0"/>
              <a:ea typeface="宋体" panose="02010600030101010101" pitchFamily="2" charset="-122"/>
              <a:cs typeface="Calibri" panose="020F0502020204030204" pitchFamily="34" charset="0"/>
            </a:endParaRPr>
          </a:p>
          <a:p>
            <a:pPr algn="l">
              <a:lnSpc>
                <a:spcPct val="15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&lt;li&gt;&lt;a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href</a:t>
            </a:r>
            <a:r>
              <a:rPr lang="en-US" sz="1400" kern="100" dirty="0">
                <a:effectLst/>
                <a:latin typeface="Calibri" panose="020F0502020204030204" pitchFamily="34" charset="0"/>
                <a:ea typeface="宋体" panose="02010600030101010101" pitchFamily="2" charset="-122"/>
                <a:cs typeface="Calibri" panose="020F0502020204030204" pitchFamily="34" charset="0"/>
              </a:rPr>
              <a:t>="#"&gt;&lt;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img</a:t>
            </a:r>
            <a:r>
              <a:rPr lang="en-US" sz="1400" kern="100" dirty="0">
                <a:effectLst/>
                <a:latin typeface="Calibri" panose="020F0502020204030204" pitchFamily="34" charset="0"/>
                <a:ea typeface="宋体" panose="02010600030101010101" pitchFamily="2" charset="-122"/>
                <a:cs typeface="Calibri" panose="020F0502020204030204" pitchFamily="34" charset="0"/>
              </a:rPr>
              <a:t>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src</a:t>
            </a:r>
            <a:r>
              <a:rPr lang="en-US" sz="1400" kern="100" dirty="0">
                <a:effectLst/>
                <a:latin typeface="Calibri" panose="020F0502020204030204" pitchFamily="34" charset="0"/>
                <a:ea typeface="宋体" panose="02010600030101010101" pitchFamily="2" charset="-122"/>
                <a:cs typeface="Calibri" panose="020F0502020204030204" pitchFamily="34" charset="0"/>
              </a:rPr>
              <a:t>="image/</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xie</a:t>
            </a:r>
            <a:r>
              <a:rPr lang="en-US" sz="1400" kern="100" dirty="0">
                <a:effectLst/>
                <a:latin typeface="Calibri" panose="020F0502020204030204" pitchFamily="34" charset="0"/>
                <a:ea typeface="宋体" panose="02010600030101010101" pitchFamily="2" charset="-122"/>
                <a:cs typeface="Calibri" panose="020F0502020204030204" pitchFamily="34" charset="0"/>
              </a:rPr>
              <a: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gao</a:t>
            </a:r>
            <a:r>
              <a:rPr lang="en-US" sz="1400" kern="100" dirty="0">
                <a:effectLst/>
                <a:latin typeface="Calibri" panose="020F0502020204030204" pitchFamily="34" charset="0"/>
                <a:ea typeface="宋体" panose="02010600030101010101" pitchFamily="2" charset="-122"/>
                <a:cs typeface="Calibri" panose="020F0502020204030204" pitchFamily="34" charset="0"/>
              </a:rPr>
              <a:t>/gao3.jpg" /&gt;&lt;/a&gt;&lt;p&gt;&lt;a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href</a:t>
            </a:r>
            <a:r>
              <a:rPr lang="en-US" sz="1400" kern="100" dirty="0">
                <a:effectLst/>
                <a:latin typeface="Calibri" panose="020F0502020204030204" pitchFamily="34" charset="0"/>
                <a:ea typeface="宋体" panose="02010600030101010101" pitchFamily="2" charset="-122"/>
                <a:cs typeface="Calibri" panose="020F0502020204030204" pitchFamily="34" charset="0"/>
              </a:rPr>
              <a:t>="#"&gt;</a:t>
            </a:r>
            <a:r>
              <a:rPr lang="zh-CN" sz="1400" kern="100" dirty="0">
                <a:effectLst/>
                <a:latin typeface="Calibri" panose="020F0502020204030204" pitchFamily="34" charset="0"/>
                <a:ea typeface="宋体" panose="02010600030101010101" pitchFamily="2" charset="-122"/>
                <a:cs typeface="Calibri" panose="020F0502020204030204" pitchFamily="34" charset="0"/>
              </a:rPr>
              <a:t>高跟鞋</a:t>
            </a:r>
            <a:r>
              <a:rPr lang="en-US" sz="1400" kern="100" dirty="0">
                <a:effectLst/>
                <a:latin typeface="Calibri" panose="020F0502020204030204" pitchFamily="34" charset="0"/>
                <a:ea typeface="宋体" panose="02010600030101010101" pitchFamily="2" charset="-122"/>
                <a:cs typeface="Calibri" panose="020F0502020204030204" pitchFamily="34" charset="0"/>
              </a:rPr>
              <a:t>&lt;/a&gt;&lt;/p&gt;&lt;/li&gt;</a:t>
            </a:r>
            <a:endParaRPr lang="zh-CN" sz="1400" kern="100" dirty="0">
              <a:effectLst/>
              <a:latin typeface="Calibri" panose="020F0502020204030204" pitchFamily="34" charset="0"/>
              <a:ea typeface="宋体" panose="02010600030101010101" pitchFamily="2" charset="-122"/>
              <a:cs typeface="Calibri" panose="020F0502020204030204" pitchFamily="34" charset="0"/>
            </a:endParaRPr>
          </a:p>
          <a:p>
            <a:pPr algn="l">
              <a:lnSpc>
                <a:spcPct val="15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&lt;li&gt;&lt;a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href</a:t>
            </a:r>
            <a:r>
              <a:rPr lang="en-US" sz="1400" kern="100" dirty="0">
                <a:effectLst/>
                <a:latin typeface="Calibri" panose="020F0502020204030204" pitchFamily="34" charset="0"/>
                <a:ea typeface="宋体" panose="02010600030101010101" pitchFamily="2" charset="-122"/>
                <a:cs typeface="Calibri" panose="020F0502020204030204" pitchFamily="34" charset="0"/>
              </a:rPr>
              <a:t>="#"&gt;&lt;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img</a:t>
            </a:r>
            <a:r>
              <a:rPr lang="en-US" sz="1400" kern="100" dirty="0">
                <a:effectLst/>
                <a:latin typeface="Calibri" panose="020F0502020204030204" pitchFamily="34" charset="0"/>
                <a:ea typeface="宋体" panose="02010600030101010101" pitchFamily="2" charset="-122"/>
                <a:cs typeface="Calibri" panose="020F0502020204030204" pitchFamily="34" charset="0"/>
              </a:rPr>
              <a:t>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src</a:t>
            </a:r>
            <a:r>
              <a:rPr lang="en-US" sz="1400" kern="100" dirty="0">
                <a:effectLst/>
                <a:latin typeface="Calibri" panose="020F0502020204030204" pitchFamily="34" charset="0"/>
                <a:ea typeface="宋体" panose="02010600030101010101" pitchFamily="2" charset="-122"/>
                <a:cs typeface="Calibri" panose="020F0502020204030204" pitchFamily="34" charset="0"/>
              </a:rPr>
              <a:t>="image/</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xie</a:t>
            </a:r>
            <a:r>
              <a:rPr lang="en-US" sz="1400" kern="100" dirty="0">
                <a:effectLst/>
                <a:latin typeface="Calibri" panose="020F0502020204030204" pitchFamily="34" charset="0"/>
                <a:ea typeface="宋体" panose="02010600030101010101" pitchFamily="2" charset="-122"/>
                <a:cs typeface="Calibri" panose="020F0502020204030204" pitchFamily="34" charset="0"/>
              </a:rPr>
              <a: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gao</a:t>
            </a:r>
            <a:r>
              <a:rPr lang="en-US" sz="1400" kern="100" dirty="0">
                <a:effectLst/>
                <a:latin typeface="Calibri" panose="020F0502020204030204" pitchFamily="34" charset="0"/>
                <a:ea typeface="宋体" panose="02010600030101010101" pitchFamily="2" charset="-122"/>
                <a:cs typeface="Calibri" panose="020F0502020204030204" pitchFamily="34" charset="0"/>
              </a:rPr>
              <a:t>/gao4.jpg" /&gt;&lt;/a&gt;&lt;p&gt;&lt;a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href</a:t>
            </a:r>
            <a:r>
              <a:rPr lang="en-US" sz="1400" kern="100" dirty="0">
                <a:effectLst/>
                <a:latin typeface="Calibri" panose="020F0502020204030204" pitchFamily="34" charset="0"/>
                <a:ea typeface="宋体" panose="02010600030101010101" pitchFamily="2" charset="-122"/>
                <a:cs typeface="Calibri" panose="020F0502020204030204" pitchFamily="34" charset="0"/>
              </a:rPr>
              <a:t>="#"&gt;</a:t>
            </a:r>
            <a:r>
              <a:rPr lang="zh-CN" sz="1400" kern="100" dirty="0">
                <a:effectLst/>
                <a:latin typeface="Calibri" panose="020F0502020204030204" pitchFamily="34" charset="0"/>
                <a:ea typeface="宋体" panose="02010600030101010101" pitchFamily="2" charset="-122"/>
                <a:cs typeface="Calibri" panose="020F0502020204030204" pitchFamily="34" charset="0"/>
              </a:rPr>
              <a:t>高跟鞋</a:t>
            </a:r>
            <a:r>
              <a:rPr lang="en-US" sz="1400" kern="100" dirty="0">
                <a:effectLst/>
                <a:latin typeface="Calibri" panose="020F0502020204030204" pitchFamily="34" charset="0"/>
                <a:ea typeface="宋体" panose="02010600030101010101" pitchFamily="2" charset="-122"/>
                <a:cs typeface="Calibri" panose="020F0502020204030204" pitchFamily="34" charset="0"/>
              </a:rPr>
              <a:t>&lt;/a&gt;&lt;/p&gt;&lt;/li&gt;</a:t>
            </a:r>
            <a:endParaRPr lang="zh-CN" sz="1400" kern="100" dirty="0">
              <a:effectLst/>
              <a:latin typeface="Calibri" panose="020F0502020204030204" pitchFamily="34" charset="0"/>
              <a:ea typeface="宋体" panose="02010600030101010101" pitchFamily="2" charset="-122"/>
              <a:cs typeface="Calibri" panose="020F0502020204030204" pitchFamily="34" charset="0"/>
            </a:endParaRPr>
          </a:p>
          <a:p>
            <a:pPr algn="l">
              <a:lnSpc>
                <a:spcPct val="15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&lt;/ul&gt;</a:t>
            </a:r>
          </a:p>
          <a:p>
            <a:pPr algn="l">
              <a:lnSpc>
                <a:spcPct val="150000"/>
              </a:lnSpc>
            </a:pPr>
            <a:r>
              <a:rPr lang="en-US" altLang="zh-CN" sz="1400" kern="100" dirty="0">
                <a:latin typeface="Calibri" panose="020F0502020204030204" pitchFamily="34" charset="0"/>
                <a:ea typeface="宋体" panose="02010600030101010101" pitchFamily="2" charset="-122"/>
                <a:cs typeface="Calibri" panose="020F0502020204030204" pitchFamily="34" charset="0"/>
              </a:rPr>
              <a:t>……</a:t>
            </a:r>
            <a:endParaRPr lang="zh-CN" sz="1400" kern="100" dirty="0">
              <a:effectLst/>
              <a:latin typeface="Calibri" panose="020F0502020204030204" pitchFamily="34" charset="0"/>
              <a:ea typeface="宋体" panose="02010600030101010101" pitchFamily="2" charset="-122"/>
              <a:cs typeface="Calibri" panose="020F0502020204030204" pitchFamily="34" charset="0"/>
            </a:endParaRPr>
          </a:p>
          <a:p>
            <a:pPr algn="l">
              <a:lnSpc>
                <a:spcPct val="150000"/>
              </a:lnSpc>
            </a:pP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&lt;/div&gt;</a:t>
            </a:r>
            <a:endParaRPr lang="zh-CN" altLang="zh-CN" sz="1400" kern="100" dirty="0">
              <a:effectLst/>
              <a:latin typeface="Calibri" panose="020F0502020204030204" pitchFamily="34" charset="0"/>
              <a:ea typeface="宋体" panose="02010600030101010101" pitchFamily="2" charset="-122"/>
              <a:cs typeface="Calibri" panose="020F0502020204030204" pitchFamily="34" charset="0"/>
            </a:endParaRPr>
          </a:p>
          <a:p>
            <a:pPr algn="l">
              <a:lnSpc>
                <a:spcPct val="150000"/>
              </a:lnSpc>
            </a:pP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&lt;/div&gt;</a:t>
            </a:r>
            <a:endParaRPr lang="zh-CN" altLang="zh-CN" sz="1400" kern="100" dirty="0">
              <a:effectLst/>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20043679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横向滚动产品推荐的制作</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8.5.3</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矩形: 对角圆角 5">
            <a:extLst>
              <a:ext uri="{FF2B5EF4-FFF2-40B4-BE49-F238E27FC236}">
                <a16:creationId xmlns:a16="http://schemas.microsoft.com/office/drawing/2014/main" id="{7BE0D5D5-ADE8-4EBA-87C3-C56439CE5210}"/>
              </a:ext>
            </a:extLst>
          </p:cNvPr>
          <p:cNvSpPr/>
          <p:nvPr/>
        </p:nvSpPr>
        <p:spPr>
          <a:xfrm>
            <a:off x="447675" y="1076976"/>
            <a:ext cx="1242874" cy="345057"/>
          </a:xfrm>
          <a:prstGeom prst="round2Diag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1600" b="1" dirty="0">
                <a:solidFill>
                  <a:schemeClr val="bg1"/>
                </a:solidFill>
                <a:effectLst>
                  <a:outerShdw blurRad="38100" dist="38100" dir="2700000" algn="tl">
                    <a:srgbClr val="000000">
                      <a:alpha val="43137"/>
                    </a:srgbClr>
                  </a:outerShdw>
                </a:effectLst>
              </a:rPr>
              <a:t>步骤</a:t>
            </a:r>
            <a:r>
              <a:rPr lang="en-US" altLang="zh-CN" sz="1600" b="1" dirty="0">
                <a:solidFill>
                  <a:schemeClr val="bg1"/>
                </a:solidFill>
                <a:effectLst>
                  <a:outerShdw blurRad="38100" dist="38100" dir="2700000" algn="tl">
                    <a:srgbClr val="000000">
                      <a:alpha val="43137"/>
                    </a:srgbClr>
                  </a:outerShdw>
                </a:effectLst>
              </a:rPr>
              <a:t>2</a:t>
            </a:r>
            <a:endParaRPr lang="zh-CN" altLang="en-US" sz="1600" b="1" dirty="0">
              <a:solidFill>
                <a:schemeClr val="bg1"/>
              </a:solidFill>
              <a:effectLst>
                <a:outerShdw blurRad="38100" dist="38100" dir="2700000" algn="tl">
                  <a:srgbClr val="000000">
                    <a:alpha val="43137"/>
                  </a:srgbClr>
                </a:outerShdw>
              </a:effectLst>
            </a:endParaRPr>
          </a:p>
        </p:txBody>
      </p:sp>
      <p:sp>
        <p:nvSpPr>
          <p:cNvPr id="7" name="矩形 6">
            <a:extLst>
              <a:ext uri="{FF2B5EF4-FFF2-40B4-BE49-F238E27FC236}">
                <a16:creationId xmlns:a16="http://schemas.microsoft.com/office/drawing/2014/main" id="{E0B2ED70-9405-4A93-9C40-187D117716E5}"/>
              </a:ext>
            </a:extLst>
          </p:cNvPr>
          <p:cNvSpPr/>
          <p:nvPr/>
        </p:nvSpPr>
        <p:spPr>
          <a:xfrm>
            <a:off x="1742215" y="1064501"/>
            <a:ext cx="9497683" cy="45720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nSpc>
                <a:spcPct val="150000"/>
              </a:lnSpc>
            </a:pPr>
            <a:r>
              <a:rPr lang="zh-CN" altLang="en-US" sz="1800" dirty="0">
                <a:effectLst/>
                <a:latin typeface="微软雅黑" panose="020B0503020204020204" pitchFamily="34" charset="-122"/>
                <a:ea typeface="微软雅黑" panose="020B0503020204020204" pitchFamily="34" charset="-122"/>
                <a:cs typeface="Times New Roman" panose="02020603050405020304" pitchFamily="18" charset="0"/>
              </a:rPr>
              <a:t>打开“</a:t>
            </a:r>
            <a:r>
              <a:rPr lang="en-US"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ys.css”</a:t>
            </a:r>
            <a:r>
              <a:rPr lang="zh-CN" altLang="en-US" sz="1800" dirty="0">
                <a:effectLst/>
                <a:latin typeface="微软雅黑" panose="020B0503020204020204" pitchFamily="34" charset="-122"/>
                <a:ea typeface="微软雅黑" panose="020B0503020204020204" pitchFamily="34" charset="-122"/>
                <a:cs typeface="Times New Roman" panose="02020603050405020304" pitchFamily="18" charset="0"/>
              </a:rPr>
              <a:t>文件定义对应的</a:t>
            </a:r>
            <a:r>
              <a:rPr lang="en-US"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en-US" sz="1800" dirty="0">
                <a:effectLst/>
                <a:latin typeface="微软雅黑" panose="020B0503020204020204" pitchFamily="34" charset="-122"/>
                <a:ea typeface="微软雅黑" panose="020B0503020204020204" pitchFamily="34" charset="-122"/>
                <a:cs typeface="Times New Roman" panose="02020603050405020304" pitchFamily="18" charset="0"/>
              </a:rPr>
              <a:t>样式内容，具体代码如下所示：</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文本框 2">
            <a:extLst>
              <a:ext uri="{FF2B5EF4-FFF2-40B4-BE49-F238E27FC236}">
                <a16:creationId xmlns:a16="http://schemas.microsoft.com/office/drawing/2014/main" id="{4DA955AD-C192-463D-B903-CCDAC6997CE3}"/>
              </a:ext>
            </a:extLst>
          </p:cNvPr>
          <p:cNvSpPr txBox="1">
            <a:spLocks noChangeArrowheads="1"/>
          </p:cNvSpPr>
          <p:nvPr/>
        </p:nvSpPr>
        <p:spPr bwMode="auto">
          <a:xfrm>
            <a:off x="1742215" y="1664743"/>
            <a:ext cx="10154510" cy="4256614"/>
          </a:xfrm>
          <a:prstGeom prst="rect">
            <a:avLst/>
          </a:prstGeom>
          <a:solidFill>
            <a:schemeClr val="bg1">
              <a:lumMod val="85000"/>
            </a:schemeClr>
          </a:solidFill>
          <a:ln w="9525">
            <a:noFill/>
            <a:miter lim="800000"/>
            <a:headEnd/>
            <a:tailEnd/>
          </a:ln>
        </p:spPr>
        <p:txBody>
          <a:bodyPr rot="0" vert="horz" wrap="square" lIns="91440" tIns="45720" rIns="91440" bIns="45720" anchor="t" anchorCtr="0">
            <a:spAutoFit/>
          </a:bodyPr>
          <a:lstStyle/>
          <a:p>
            <a:pPr algn="l">
              <a:lnSpc>
                <a:spcPct val="150000"/>
              </a:lnSpc>
            </a:pP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en-US" sz="1400" kern="100" dirty="0" err="1">
                <a:effectLst/>
                <a:latin typeface="微软雅黑" panose="020B0503020204020204" pitchFamily="34" charset="-122"/>
                <a:ea typeface="微软雅黑" panose="020B0503020204020204" pitchFamily="34" charset="-122"/>
                <a:cs typeface="Calibri" panose="020F0502020204030204" pitchFamily="34" charset="0"/>
              </a:rPr>
              <a:t>tj</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 width:980px; margin:0 auto;}/*</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定义</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en-US" sz="1400" kern="100" dirty="0" err="1">
                <a:effectLst/>
                <a:latin typeface="微软雅黑" panose="020B0503020204020204" pitchFamily="34" charset="-122"/>
                <a:ea typeface="微软雅黑" panose="020B0503020204020204" pitchFamily="34" charset="-122"/>
                <a:cs typeface="Calibri" panose="020F0502020204030204" pitchFamily="34" charset="0"/>
              </a:rPr>
              <a:t>tj</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的宽度值，上下边距值为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0</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，左右边距值为自动*</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p>
          <a:p>
            <a:pPr algn="l">
              <a:lnSpc>
                <a:spcPct val="150000"/>
              </a:lnSpc>
            </a:pP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tj2{ border:1px solid #eee; margin:0 auto;}/*</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定义</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tj2 </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的边框值为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1</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像素实线颜色为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eee*/</a:t>
            </a:r>
          </a:p>
          <a:p>
            <a:pPr algn="l">
              <a:lnSpc>
                <a:spcPct val="150000"/>
              </a:lnSpc>
            </a:pP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.tj2 h1{ border-bottom:1px solid #eee; padding:0 10px; background-color:#09F; color:#FFF; margin:0;}</a:t>
            </a:r>
          </a:p>
          <a:p>
            <a:pPr algn="l">
              <a:lnSpc>
                <a:spcPct val="150000"/>
              </a:lnSpc>
            </a:pP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定义</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tj2</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中的</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h1</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的下边框为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1</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像素实线颜色为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eee，</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上下填充值为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0</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，左右填充值为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10</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像素，背景颜色为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#09</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F,</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文字的颜色为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FFF*/</a:t>
            </a:r>
          </a:p>
          <a:p>
            <a:pPr algn="l">
              <a:lnSpc>
                <a:spcPct val="150000"/>
              </a:lnSpc>
            </a:pP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.tj2 h1 b{ </a:t>
            </a:r>
            <a:r>
              <a:rPr lang="en-US" sz="1400" kern="100" dirty="0" err="1">
                <a:effectLst/>
                <a:latin typeface="微软雅黑" panose="020B0503020204020204" pitchFamily="34" charset="-122"/>
                <a:ea typeface="微软雅黑" panose="020B0503020204020204" pitchFamily="34" charset="-122"/>
                <a:cs typeface="Calibri" panose="020F0502020204030204" pitchFamily="34" charset="0"/>
              </a:rPr>
              <a:t>font:bold</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 14px/40px '</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宋体</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  </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padding:0 8px; margin-top:-1px; </a:t>
            </a:r>
            <a:r>
              <a:rPr lang="en-US" sz="1400" kern="100" dirty="0" err="1">
                <a:effectLst/>
                <a:latin typeface="微软雅黑" panose="020B0503020204020204" pitchFamily="34" charset="-122"/>
                <a:ea typeface="微软雅黑" panose="020B0503020204020204" pitchFamily="34" charset="-122"/>
                <a:cs typeface="Calibri" panose="020F0502020204030204" pitchFamily="34" charset="0"/>
              </a:rPr>
              <a:t>display:inline-block</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a:t>
            </a:r>
          </a:p>
          <a:p>
            <a:pPr algn="l">
              <a:lnSpc>
                <a:spcPct val="150000"/>
              </a:lnSpc>
            </a:pP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 </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定义在</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tj2 h1</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中的 </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b</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标签的样式，字体加粗，</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14</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像素，行高</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40</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像素，字体为宋体，上边距</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1</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像素，显示为内联块对象*</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p>
          <a:p>
            <a:pPr algn="l">
              <a:lnSpc>
                <a:spcPct val="150000"/>
              </a:lnSpc>
            </a:pP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tj2 h1 span{ margin:15px 0; </a:t>
            </a:r>
            <a:r>
              <a:rPr lang="en-US" sz="1400" kern="100" dirty="0" err="1">
                <a:effectLst/>
                <a:latin typeface="微软雅黑" panose="020B0503020204020204" pitchFamily="34" charset="-122"/>
                <a:ea typeface="微软雅黑" panose="020B0503020204020204" pitchFamily="34" charset="-122"/>
                <a:cs typeface="Calibri" panose="020F0502020204030204" pitchFamily="34" charset="0"/>
              </a:rPr>
              <a:t>float:right</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a:t>
            </a:r>
          </a:p>
          <a:p>
            <a:pPr algn="l">
              <a:lnSpc>
                <a:spcPct val="150000"/>
              </a:lnSpc>
            </a:pP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定义在</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en-US" sz="1400" kern="100" dirty="0" err="1">
                <a:effectLst/>
                <a:latin typeface="微软雅黑" panose="020B0503020204020204" pitchFamily="34" charset="-122"/>
                <a:ea typeface="微软雅黑" panose="020B0503020204020204" pitchFamily="34" charset="-122"/>
                <a:cs typeface="Calibri" panose="020F0502020204030204" pitchFamily="34" charset="0"/>
              </a:rPr>
              <a:t>tj</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 h1</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中的</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span</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标签的样式，上下边距为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15</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像素，左右边距为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0</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，浮动右对齐*</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p>
          <a:p>
            <a:pPr algn="l">
              <a:lnSpc>
                <a:spcPct val="150000"/>
              </a:lnSpc>
            </a:pP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tj2 h1 span </a:t>
            </a:r>
            <a:r>
              <a:rPr lang="en-US" sz="1400" kern="100" dirty="0" err="1">
                <a:effectLst/>
                <a:latin typeface="微软雅黑" panose="020B0503020204020204" pitchFamily="34" charset="-122"/>
                <a:ea typeface="微软雅黑" panose="020B0503020204020204" pitchFamily="34" charset="-122"/>
                <a:cs typeface="Calibri" panose="020F0502020204030204" pitchFamily="34" charset="0"/>
              </a:rPr>
              <a:t>em</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 width:8px; height:8px; background:#F00; border:1px solid #f00; border-radius:10px; margin:0 5px; </a:t>
            </a:r>
            <a:r>
              <a:rPr lang="en-US" sz="1400" kern="100" dirty="0" err="1">
                <a:effectLst/>
                <a:latin typeface="微软雅黑" panose="020B0503020204020204" pitchFamily="34" charset="-122"/>
                <a:ea typeface="微软雅黑" panose="020B0503020204020204" pitchFamily="34" charset="-122"/>
                <a:cs typeface="Calibri" panose="020F0502020204030204" pitchFamily="34" charset="0"/>
              </a:rPr>
              <a:t>display:inline-block</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 </a:t>
            </a:r>
            <a:r>
              <a:rPr lang="en-US" sz="1400" kern="100" dirty="0" err="1">
                <a:effectLst/>
                <a:latin typeface="微软雅黑" panose="020B0503020204020204" pitchFamily="34" charset="-122"/>
                <a:ea typeface="微软雅黑" panose="020B0503020204020204" pitchFamily="34" charset="-122"/>
                <a:cs typeface="Calibri" panose="020F0502020204030204" pitchFamily="34" charset="0"/>
              </a:rPr>
              <a:t>cursor:pointer</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 </a:t>
            </a:r>
            <a:r>
              <a:rPr lang="en-US" sz="1400" kern="100" dirty="0" err="1">
                <a:effectLst/>
                <a:latin typeface="微软雅黑" panose="020B0503020204020204" pitchFamily="34" charset="-122"/>
                <a:ea typeface="微软雅黑" panose="020B0503020204020204" pitchFamily="34" charset="-122"/>
                <a:cs typeface="Calibri" panose="020F0502020204030204" pitchFamily="34" charset="0"/>
              </a:rPr>
              <a:t>overflow:hidden</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a:t>
            </a:r>
          </a:p>
          <a:p>
            <a:pPr algn="l">
              <a:lnSpc>
                <a:spcPct val="150000"/>
              </a:lnSpc>
            </a:pP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 </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定义在</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tj2 h1 span</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中的</a:t>
            </a:r>
            <a:r>
              <a:rPr lang="en-US" sz="1400" kern="100" dirty="0" err="1">
                <a:effectLst/>
                <a:latin typeface="微软雅黑" panose="020B0503020204020204" pitchFamily="34" charset="-122"/>
                <a:ea typeface="微软雅黑" panose="020B0503020204020204" pitchFamily="34" charset="-122"/>
                <a:cs typeface="Calibri" panose="020F0502020204030204" pitchFamily="34" charset="0"/>
              </a:rPr>
              <a:t>em</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标签的样式，宽度高度值均为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8</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像素，背景颜色为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F00,</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边框有半径为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10</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像素的圆角，上下边距为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0</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，左右的边距值为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5</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像素，*</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p>
        </p:txBody>
      </p:sp>
    </p:spTree>
    <p:extLst>
      <p:ext uri="{BB962C8B-B14F-4D97-AF65-F5344CB8AC3E}">
        <p14:creationId xmlns:p14="http://schemas.microsoft.com/office/powerpoint/2010/main" val="31928425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横向滚动产品推荐的制作</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8.5.3</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矩形: 对角圆角 5">
            <a:extLst>
              <a:ext uri="{FF2B5EF4-FFF2-40B4-BE49-F238E27FC236}">
                <a16:creationId xmlns:a16="http://schemas.microsoft.com/office/drawing/2014/main" id="{7BE0D5D5-ADE8-4EBA-87C3-C56439CE5210}"/>
              </a:ext>
            </a:extLst>
          </p:cNvPr>
          <p:cNvSpPr/>
          <p:nvPr/>
        </p:nvSpPr>
        <p:spPr>
          <a:xfrm>
            <a:off x="447675" y="1076976"/>
            <a:ext cx="1242874" cy="345057"/>
          </a:xfrm>
          <a:prstGeom prst="round2Diag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1600" b="1" dirty="0">
                <a:solidFill>
                  <a:schemeClr val="bg1"/>
                </a:solidFill>
                <a:effectLst>
                  <a:outerShdw blurRad="38100" dist="38100" dir="2700000" algn="tl">
                    <a:srgbClr val="000000">
                      <a:alpha val="43137"/>
                    </a:srgbClr>
                  </a:outerShdw>
                </a:effectLst>
              </a:rPr>
              <a:t>步骤</a:t>
            </a:r>
            <a:r>
              <a:rPr lang="en-US" altLang="zh-CN" sz="1600" b="1" dirty="0">
                <a:solidFill>
                  <a:schemeClr val="bg1"/>
                </a:solidFill>
                <a:effectLst>
                  <a:outerShdw blurRad="38100" dist="38100" dir="2700000" algn="tl">
                    <a:srgbClr val="000000">
                      <a:alpha val="43137"/>
                    </a:srgbClr>
                  </a:outerShdw>
                </a:effectLst>
              </a:rPr>
              <a:t>2</a:t>
            </a:r>
            <a:endParaRPr lang="zh-CN" altLang="en-US" sz="1600" b="1" dirty="0">
              <a:solidFill>
                <a:schemeClr val="bg1"/>
              </a:solidFill>
              <a:effectLst>
                <a:outerShdw blurRad="38100" dist="38100" dir="2700000" algn="tl">
                  <a:srgbClr val="000000">
                    <a:alpha val="43137"/>
                  </a:srgbClr>
                </a:outerShdw>
              </a:effectLst>
            </a:endParaRPr>
          </a:p>
        </p:txBody>
      </p:sp>
      <p:sp>
        <p:nvSpPr>
          <p:cNvPr id="7" name="矩形 6">
            <a:extLst>
              <a:ext uri="{FF2B5EF4-FFF2-40B4-BE49-F238E27FC236}">
                <a16:creationId xmlns:a16="http://schemas.microsoft.com/office/drawing/2014/main" id="{E0B2ED70-9405-4A93-9C40-187D117716E5}"/>
              </a:ext>
            </a:extLst>
          </p:cNvPr>
          <p:cNvSpPr/>
          <p:nvPr/>
        </p:nvSpPr>
        <p:spPr>
          <a:xfrm>
            <a:off x="1742215" y="1064501"/>
            <a:ext cx="9497683" cy="45720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nSpc>
                <a:spcPct val="150000"/>
              </a:lnSpc>
            </a:pPr>
            <a:r>
              <a:rPr lang="zh-CN" altLang="en-US" sz="1800" dirty="0">
                <a:effectLst/>
                <a:latin typeface="微软雅黑" panose="020B0503020204020204" pitchFamily="34" charset="-122"/>
                <a:ea typeface="微软雅黑" panose="020B0503020204020204" pitchFamily="34" charset="-122"/>
                <a:cs typeface="Times New Roman" panose="02020603050405020304" pitchFamily="18" charset="0"/>
              </a:rPr>
              <a:t>续上一页</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文本框 2">
            <a:extLst>
              <a:ext uri="{FF2B5EF4-FFF2-40B4-BE49-F238E27FC236}">
                <a16:creationId xmlns:a16="http://schemas.microsoft.com/office/drawing/2014/main" id="{4DA955AD-C192-463D-B903-CCDAC6997CE3}"/>
              </a:ext>
            </a:extLst>
          </p:cNvPr>
          <p:cNvSpPr txBox="1">
            <a:spLocks noChangeArrowheads="1"/>
          </p:cNvSpPr>
          <p:nvPr/>
        </p:nvSpPr>
        <p:spPr bwMode="auto">
          <a:xfrm>
            <a:off x="1742215" y="1664743"/>
            <a:ext cx="10154510" cy="4255396"/>
          </a:xfrm>
          <a:prstGeom prst="rect">
            <a:avLst/>
          </a:prstGeom>
          <a:solidFill>
            <a:schemeClr val="bg1">
              <a:lumMod val="85000"/>
            </a:schemeClr>
          </a:solidFill>
          <a:ln w="9525">
            <a:noFill/>
            <a:miter lim="800000"/>
            <a:headEnd/>
            <a:tailEnd/>
          </a:ln>
        </p:spPr>
        <p:txBody>
          <a:bodyPr rot="0" vert="horz" wrap="square" lIns="91440" tIns="45720" rIns="91440" bIns="45720" anchor="t" anchorCtr="0">
            <a:spAutoFit/>
          </a:bodyPr>
          <a:lstStyle/>
          <a:p>
            <a:pPr algn="l">
              <a:lnSpc>
                <a:spcPct val="150000"/>
              </a:lnSpc>
            </a:pP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tj2 h1 span </a:t>
            </a:r>
            <a:r>
              <a:rPr lang="en-US" sz="1400" kern="100" dirty="0" err="1">
                <a:effectLst/>
                <a:latin typeface="微软雅黑" panose="020B0503020204020204" pitchFamily="34" charset="-122"/>
                <a:ea typeface="微软雅黑" panose="020B0503020204020204" pitchFamily="34" charset="-122"/>
                <a:cs typeface="Calibri" panose="020F0502020204030204" pitchFamily="34" charset="0"/>
              </a:rPr>
              <a:t>em.emon</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 width:10px; height:10px; background:#FFF; </a:t>
            </a:r>
            <a:r>
              <a:rPr lang="en-US" sz="1400" kern="100" dirty="0" err="1">
                <a:effectLst/>
                <a:latin typeface="微软雅黑" panose="020B0503020204020204" pitchFamily="34" charset="-122"/>
                <a:ea typeface="微软雅黑" panose="020B0503020204020204" pitchFamily="34" charset="-122"/>
                <a:cs typeface="Calibri" panose="020F0502020204030204" pitchFamily="34" charset="0"/>
              </a:rPr>
              <a:t>border:none</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a:t>
            </a:r>
          </a:p>
          <a:p>
            <a:pPr algn="l">
              <a:lnSpc>
                <a:spcPct val="150000"/>
              </a:lnSpc>
            </a:pP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定义</a:t>
            </a:r>
            <a:r>
              <a:rPr lang="en-US" sz="1400" kern="100" dirty="0" err="1">
                <a:effectLst/>
                <a:latin typeface="微软雅黑" panose="020B0503020204020204" pitchFamily="34" charset="-122"/>
                <a:ea typeface="微软雅黑" panose="020B0503020204020204" pitchFamily="34" charset="-122"/>
                <a:cs typeface="Calibri" panose="020F0502020204030204" pitchFamily="34" charset="0"/>
              </a:rPr>
              <a:t>em</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标签的类</a:t>
            </a:r>
            <a:r>
              <a:rPr lang="en-US" sz="1400" kern="100" dirty="0" err="1">
                <a:effectLst/>
                <a:latin typeface="微软雅黑" panose="020B0503020204020204" pitchFamily="34" charset="-122"/>
                <a:ea typeface="微软雅黑" panose="020B0503020204020204" pitchFamily="34" charset="-122"/>
                <a:cs typeface="Calibri" panose="020F0502020204030204" pitchFamily="34" charset="0"/>
              </a:rPr>
              <a:t>emon</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宽度和高度值为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10</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像素，背景颜色为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FFF，</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无边框*</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p>
          <a:p>
            <a:pPr algn="l">
              <a:lnSpc>
                <a:spcPct val="150000"/>
              </a:lnSpc>
            </a:pP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list1{ width:980px; height:245px; padding-bottom:12px; </a:t>
            </a:r>
            <a:r>
              <a:rPr lang="en-US" sz="1400" kern="100" dirty="0" err="1">
                <a:effectLst/>
                <a:latin typeface="微软雅黑" panose="020B0503020204020204" pitchFamily="34" charset="-122"/>
                <a:ea typeface="微软雅黑" panose="020B0503020204020204" pitchFamily="34" charset="-122"/>
                <a:cs typeface="Calibri" panose="020F0502020204030204" pitchFamily="34" charset="0"/>
              </a:rPr>
              <a:t>overflow:hidden</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 </a:t>
            </a:r>
            <a:r>
              <a:rPr lang="en-US" sz="1400" kern="100" dirty="0" err="1">
                <a:effectLst/>
                <a:latin typeface="微软雅黑" panose="020B0503020204020204" pitchFamily="34" charset="-122"/>
                <a:ea typeface="微软雅黑" panose="020B0503020204020204" pitchFamily="34" charset="-122"/>
                <a:cs typeface="Calibri" panose="020F0502020204030204" pitchFamily="34" charset="0"/>
              </a:rPr>
              <a:t>display:none</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 }</a:t>
            </a:r>
          </a:p>
          <a:p>
            <a:pPr algn="l">
              <a:lnSpc>
                <a:spcPct val="150000"/>
              </a:lnSpc>
            </a:pP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定义类</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list1</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的样式，宽度为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980</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像素，高度为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245</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像素，下填充值为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12</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像素，溢出隐藏，不显示*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p>
          <a:p>
            <a:pPr algn="l">
              <a:lnSpc>
                <a:spcPct val="150000"/>
              </a:lnSpc>
            </a:pP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list1 li{ width:220px; padding:12px 0 0 12px; </a:t>
            </a:r>
            <a:r>
              <a:rPr lang="en-US" sz="1400" kern="100" dirty="0" err="1">
                <a:effectLst/>
                <a:latin typeface="微软雅黑" panose="020B0503020204020204" pitchFamily="34" charset="-122"/>
                <a:ea typeface="微软雅黑" panose="020B0503020204020204" pitchFamily="34" charset="-122"/>
                <a:cs typeface="Calibri" panose="020F0502020204030204" pitchFamily="34" charset="0"/>
              </a:rPr>
              <a:t>float:left</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 margin:0 auto}</a:t>
            </a:r>
          </a:p>
          <a:p>
            <a:pPr algn="l">
              <a:lnSpc>
                <a:spcPct val="150000"/>
              </a:lnSpc>
            </a:pP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定义</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list1</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中的</a:t>
            </a:r>
            <a:r>
              <a:rPr lang="en-US" sz="1400" kern="100" dirty="0">
                <a:effectLst/>
                <a:latin typeface="微软雅黑" panose="020B0503020204020204" pitchFamily="34" charset="-122"/>
                <a:ea typeface="微软雅黑" panose="020B0503020204020204" pitchFamily="34" charset="-122"/>
                <a:cs typeface="Calibri" panose="020F0502020204030204" pitchFamily="34" charset="0"/>
              </a:rPr>
              <a:t>li</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标签的样式，宽度为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220</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像素，上右下左的值分别为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12</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像素、</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0</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0</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12</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像素，左浮动，上下边距值为</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0</a:t>
            </a:r>
            <a:r>
              <a:rPr lang="zh-CN" altLang="en-US" sz="1400" kern="100" dirty="0">
                <a:effectLst/>
                <a:latin typeface="微软雅黑" panose="020B0503020204020204" pitchFamily="34" charset="-122"/>
                <a:ea typeface="微软雅黑" panose="020B0503020204020204" pitchFamily="34" charset="-122"/>
                <a:cs typeface="Calibri" panose="020F0502020204030204" pitchFamily="34" charset="0"/>
              </a:rPr>
              <a:t>，左右边距值为自动*</a:t>
            </a:r>
            <a:r>
              <a:rPr lang="en-US" altLang="zh-CN" sz="1400" kern="100" dirty="0">
                <a:effectLst/>
                <a:latin typeface="微软雅黑" panose="020B0503020204020204" pitchFamily="34" charset="-122"/>
                <a:ea typeface="微软雅黑" panose="020B0503020204020204" pitchFamily="34" charset="-122"/>
                <a:cs typeface="Calibri" panose="020F0502020204030204" pitchFamily="34" charset="0"/>
              </a:rPr>
              <a:t>/</a:t>
            </a:r>
          </a:p>
          <a:p>
            <a:pPr algn="just">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.list1 li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img</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 width:220px; height:200px; margin:5px; border:1px solid #FFF;}</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定义在</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.list1 li</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中的</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img</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标签的样式，宽度值 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220</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像素，高度值为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200</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像素，边距值为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像素，边框为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像素实线颜色为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#FFF*/</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.list1 li p{ height:24px;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font:normal</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 12px; color:#999;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text-align:center</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overflow:hidden</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定义在</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.list1 li</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中的</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P</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标签的样式，行高为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24</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像素，文字大小为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12</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像素，文字颜色为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#999</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，居中，溢出隐藏</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.list1 li a:hover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img</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 {border:1px solid #999;} /*</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定义在</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.list1 li</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中的还有超链接的</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img</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标签</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hover</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状态的样式边框为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像素实线颜色为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#999*/</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1351793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横向滚动产品推荐的制作</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8.5.3</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矩形: 对角圆角 5">
            <a:extLst>
              <a:ext uri="{FF2B5EF4-FFF2-40B4-BE49-F238E27FC236}">
                <a16:creationId xmlns:a16="http://schemas.microsoft.com/office/drawing/2014/main" id="{7BE0D5D5-ADE8-4EBA-87C3-C56439CE5210}"/>
              </a:ext>
            </a:extLst>
          </p:cNvPr>
          <p:cNvSpPr/>
          <p:nvPr/>
        </p:nvSpPr>
        <p:spPr>
          <a:xfrm>
            <a:off x="341780" y="1249738"/>
            <a:ext cx="1242874" cy="345057"/>
          </a:xfrm>
          <a:prstGeom prst="round2Diag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1600" b="1" dirty="0">
                <a:solidFill>
                  <a:schemeClr val="bg1"/>
                </a:solidFill>
                <a:effectLst>
                  <a:outerShdw blurRad="38100" dist="38100" dir="2700000" algn="tl">
                    <a:srgbClr val="000000">
                      <a:alpha val="43137"/>
                    </a:srgbClr>
                  </a:outerShdw>
                </a:effectLst>
              </a:rPr>
              <a:t>步骤</a:t>
            </a:r>
            <a:r>
              <a:rPr lang="en-US" altLang="zh-CN" sz="1600" b="1" dirty="0">
                <a:solidFill>
                  <a:schemeClr val="bg1"/>
                </a:solidFill>
                <a:effectLst>
                  <a:outerShdw blurRad="38100" dist="38100" dir="2700000" algn="tl">
                    <a:srgbClr val="000000">
                      <a:alpha val="43137"/>
                    </a:srgbClr>
                  </a:outerShdw>
                </a:effectLst>
              </a:rPr>
              <a:t>3</a:t>
            </a:r>
            <a:endParaRPr lang="zh-CN" altLang="en-US" sz="1600" b="1" dirty="0">
              <a:solidFill>
                <a:schemeClr val="bg1"/>
              </a:solidFill>
              <a:effectLst>
                <a:outerShdw blurRad="38100" dist="38100" dir="2700000" algn="tl">
                  <a:srgbClr val="000000">
                    <a:alpha val="43137"/>
                  </a:srgbClr>
                </a:outerShdw>
              </a:effectLst>
            </a:endParaRPr>
          </a:p>
        </p:txBody>
      </p:sp>
      <p:sp>
        <p:nvSpPr>
          <p:cNvPr id="7" name="矩形 6">
            <a:extLst>
              <a:ext uri="{FF2B5EF4-FFF2-40B4-BE49-F238E27FC236}">
                <a16:creationId xmlns:a16="http://schemas.microsoft.com/office/drawing/2014/main" id="{E0B2ED70-9405-4A93-9C40-187D117716E5}"/>
              </a:ext>
            </a:extLst>
          </p:cNvPr>
          <p:cNvSpPr/>
          <p:nvPr/>
        </p:nvSpPr>
        <p:spPr>
          <a:xfrm>
            <a:off x="1700074" y="1193667"/>
            <a:ext cx="9497683" cy="45720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nSpc>
                <a:spcPct val="150000"/>
              </a:lnSpc>
            </a:pPr>
            <a:r>
              <a:rPr lang="zh-CN" altLang="en-US" sz="1800" dirty="0">
                <a:effectLst/>
                <a:latin typeface="微软雅黑" panose="020B0503020204020204" pitchFamily="34" charset="-122"/>
                <a:ea typeface="微软雅黑" panose="020B0503020204020204" pitchFamily="34" charset="-122"/>
                <a:cs typeface="Times New Roman" panose="02020603050405020304" pitchFamily="18" charset="0"/>
              </a:rPr>
              <a:t>打开“</a:t>
            </a:r>
            <a:r>
              <a:rPr lang="en-US"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js.js”</a:t>
            </a:r>
            <a:r>
              <a:rPr lang="zh-CN" altLang="en-US" sz="1800" dirty="0">
                <a:effectLst/>
                <a:latin typeface="微软雅黑" panose="020B0503020204020204" pitchFamily="34" charset="-122"/>
                <a:ea typeface="微软雅黑" panose="020B0503020204020204" pitchFamily="34" charset="-122"/>
                <a:cs typeface="Times New Roman" panose="02020603050405020304" pitchFamily="18" charset="0"/>
              </a:rPr>
              <a:t>，添加横向滚动的脚本，具体代码如下</a:t>
            </a:r>
            <a:r>
              <a:rPr lang="en-US"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文本框 2">
            <a:extLst>
              <a:ext uri="{FF2B5EF4-FFF2-40B4-BE49-F238E27FC236}">
                <a16:creationId xmlns:a16="http://schemas.microsoft.com/office/drawing/2014/main" id="{4DA955AD-C192-463D-B903-CCDAC6997CE3}"/>
              </a:ext>
            </a:extLst>
          </p:cNvPr>
          <p:cNvSpPr txBox="1">
            <a:spLocks noChangeArrowheads="1"/>
          </p:cNvSpPr>
          <p:nvPr/>
        </p:nvSpPr>
        <p:spPr bwMode="auto">
          <a:xfrm>
            <a:off x="1700074" y="1835238"/>
            <a:ext cx="9497683" cy="4470134"/>
          </a:xfrm>
          <a:prstGeom prst="rect">
            <a:avLst/>
          </a:prstGeom>
          <a:solidFill>
            <a:schemeClr val="bg1">
              <a:lumMod val="85000"/>
            </a:schemeClr>
          </a:solidFill>
          <a:ln w="9525">
            <a:noFill/>
            <a:miter lim="800000"/>
            <a:headEnd/>
            <a:tailEnd/>
          </a:ln>
        </p:spPr>
        <p:txBody>
          <a:bodyPr rot="0" vert="horz" wrap="square" lIns="91440" tIns="45720" rIns="91440" bIns="45720" anchor="t" anchorCtr="0">
            <a:spAutoFit/>
          </a:bodyPr>
          <a:lstStyle/>
          <a:p>
            <a:pPr algn="l">
              <a:lnSpc>
                <a:spcPct val="12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$(document).ready(function(){</a:t>
            </a:r>
          </a:p>
          <a:p>
            <a:pPr algn="l">
              <a:lnSpc>
                <a:spcPct val="12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$('#tj4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em:first</a:t>
            </a:r>
            <a:r>
              <a:rPr lang="en-US" sz="1400" kern="100" dirty="0">
                <a:effectLst/>
                <a:latin typeface="Calibri" panose="020F0502020204030204" pitchFamily="34" charset="0"/>
                <a:ea typeface="宋体" panose="02010600030101010101" pitchFamily="2" charset="-122"/>
                <a:cs typeface="Calibri" panose="020F0502020204030204" pitchFamily="34" charset="0"/>
              </a:rPr>
              <a: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addClass</a:t>
            </a:r>
            <a:r>
              <a:rPr lang="en-US" sz="1400" kern="100" dirty="0">
                <a:effectLst/>
                <a:latin typeface="Calibri" panose="020F0502020204030204" pitchFamily="34" charset="0"/>
                <a:ea typeface="宋体" panose="02010600030101010101" pitchFamily="2" charset="-122"/>
                <a:cs typeface="Calibri" panose="020F0502020204030204" pitchFamily="34" charset="0"/>
              </a:rPr>
              <a: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emon</a:t>
            </a:r>
            <a:r>
              <a:rPr lang="en-US" sz="1400" kern="100" dirty="0">
                <a:effectLst/>
                <a:latin typeface="Calibri" panose="020F0502020204030204" pitchFamily="34" charset="0"/>
                <a:ea typeface="宋体" panose="02010600030101010101" pitchFamily="2" charset="-122"/>
                <a:cs typeface="Calibri" panose="020F0502020204030204" pitchFamily="34" charset="0"/>
              </a:rPr>
              <a:t>');$('.list1:first').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css</a:t>
            </a:r>
            <a:r>
              <a:rPr lang="en-US" sz="1400" kern="100" dirty="0">
                <a:effectLst/>
                <a:latin typeface="Calibri" panose="020F0502020204030204" pitchFamily="34" charset="0"/>
                <a:ea typeface="宋体" panose="02010600030101010101" pitchFamily="2" charset="-122"/>
                <a:cs typeface="Calibri" panose="020F0502020204030204" pitchFamily="34" charset="0"/>
              </a:rPr>
              <a: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display','block</a:t>
            </a:r>
            <a:r>
              <a:rPr lang="en-US" sz="1400" kern="100" dirty="0">
                <a:effectLst/>
                <a:latin typeface="Calibri" panose="020F0502020204030204" pitchFamily="34" charset="0"/>
                <a:ea typeface="宋体" panose="02010600030101010101" pitchFamily="2" charset="-122"/>
                <a:cs typeface="Calibri" panose="020F0502020204030204" pitchFamily="34" charset="0"/>
              </a:rPr>
              <a: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autoroll</a:t>
            </a:r>
            <a:r>
              <a:rPr lang="en-US" sz="1400" kern="100" dirty="0">
                <a:effectLst/>
                <a:latin typeface="Calibri" panose="020F0502020204030204" pitchFamily="34" charset="0"/>
                <a:ea typeface="宋体" panose="02010600030101010101" pitchFamily="2" charset="-122"/>
                <a:cs typeface="Calibri" panose="020F0502020204030204" pitchFamily="34" charset="0"/>
              </a:rPr>
              <a: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hookThumb</a:t>
            </a:r>
            <a:r>
              <a:rPr lang="en-US" sz="1400" kern="100" dirty="0">
                <a:effectLst/>
                <a:latin typeface="Calibri" panose="020F0502020204030204" pitchFamily="34" charset="0"/>
                <a:ea typeface="宋体" panose="02010600030101010101" pitchFamily="2" charset="-122"/>
                <a:cs typeface="Calibri" panose="020F0502020204030204" pitchFamily="34" charset="0"/>
              </a:rPr>
              <a:t>();}) </a:t>
            </a:r>
          </a:p>
          <a:p>
            <a:pPr algn="l">
              <a:lnSpc>
                <a:spcPct val="12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a:t>
            </a:r>
            <a:r>
              <a:rPr lang="zh-CN" altLang="en-US" sz="1400" kern="100" dirty="0">
                <a:effectLst/>
                <a:latin typeface="Calibri" panose="020F0502020204030204" pitchFamily="34" charset="0"/>
                <a:ea typeface="宋体" panose="02010600030101010101" pitchFamily="2" charset="-122"/>
                <a:cs typeface="Calibri" panose="020F0502020204030204" pitchFamily="34" charset="0"/>
              </a:rPr>
              <a:t>在</a:t>
            </a:r>
            <a:r>
              <a:rPr lang="en-US" altLang="zh-CN" sz="1400" kern="100" dirty="0">
                <a:effectLst/>
                <a:latin typeface="Calibri" panose="020F0502020204030204" pitchFamily="34" charset="0"/>
                <a:ea typeface="宋体" panose="02010600030101010101" pitchFamily="2" charset="-122"/>
                <a:cs typeface="Calibri" panose="020F0502020204030204" pitchFamily="34" charset="0"/>
              </a:rPr>
              <a:t>#</a:t>
            </a:r>
            <a:r>
              <a:rPr lang="en-US" sz="1400" kern="100" dirty="0">
                <a:effectLst/>
                <a:latin typeface="Calibri" panose="020F0502020204030204" pitchFamily="34" charset="0"/>
                <a:ea typeface="宋体" panose="02010600030101010101" pitchFamily="2" charset="-122"/>
                <a:cs typeface="Calibri" panose="020F0502020204030204" pitchFamily="34" charset="0"/>
              </a:rPr>
              <a:t>tj4</a:t>
            </a:r>
            <a:r>
              <a:rPr lang="zh-CN" altLang="en-US" sz="1400" kern="100" dirty="0">
                <a:effectLst/>
                <a:latin typeface="Calibri" panose="020F0502020204030204" pitchFamily="34" charset="0"/>
                <a:ea typeface="宋体" panose="02010600030101010101" pitchFamily="2" charset="-122"/>
                <a:cs typeface="Calibri" panose="020F0502020204030204" pitchFamily="34" charset="0"/>
              </a:rPr>
              <a:t>的</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em</a:t>
            </a:r>
            <a:r>
              <a:rPr lang="zh-CN" altLang="en-US" sz="1400" kern="100" dirty="0">
                <a:effectLst/>
                <a:latin typeface="Calibri" panose="020F0502020204030204" pitchFamily="34" charset="0"/>
                <a:ea typeface="宋体" panose="02010600030101010101" pitchFamily="2" charset="-122"/>
                <a:cs typeface="Calibri" panose="020F0502020204030204" pitchFamily="34" charset="0"/>
              </a:rPr>
              <a:t>的位置，增加类</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emon</a:t>
            </a:r>
            <a:r>
              <a:rPr lang="zh-CN" altLang="en-US" sz="1400" kern="100" dirty="0">
                <a:effectLst/>
                <a:latin typeface="Calibri" panose="020F0502020204030204" pitchFamily="34" charset="0"/>
                <a:ea typeface="宋体" panose="02010600030101010101" pitchFamily="2" charset="-122"/>
                <a:cs typeface="Calibri" panose="020F0502020204030204" pitchFamily="34" charset="0"/>
              </a:rPr>
              <a:t>的样式，定义</a:t>
            </a:r>
            <a:r>
              <a:rPr lang="en-US" sz="1400" kern="100" dirty="0">
                <a:effectLst/>
                <a:latin typeface="Calibri" panose="020F0502020204030204" pitchFamily="34" charset="0"/>
                <a:ea typeface="宋体" panose="02010600030101010101" pitchFamily="2" charset="-122"/>
                <a:cs typeface="Calibri" panose="020F0502020204030204" pitchFamily="34" charset="0"/>
              </a:rPr>
              <a:t>display</a:t>
            </a:r>
            <a:r>
              <a:rPr lang="zh-CN" altLang="en-US" sz="1400" kern="100" dirty="0">
                <a:effectLst/>
                <a:latin typeface="Calibri" panose="020F0502020204030204" pitchFamily="34" charset="0"/>
                <a:ea typeface="宋体" panose="02010600030101010101" pitchFamily="2" charset="-122"/>
                <a:cs typeface="Calibri" panose="020F0502020204030204" pitchFamily="34" charset="0"/>
              </a:rPr>
              <a:t>为</a:t>
            </a:r>
            <a:r>
              <a:rPr lang="en-US" sz="1400" kern="100" dirty="0">
                <a:effectLst/>
                <a:latin typeface="Calibri" panose="020F0502020204030204" pitchFamily="34" charset="0"/>
                <a:ea typeface="宋体" panose="02010600030101010101" pitchFamily="2" charset="-122"/>
                <a:cs typeface="Calibri" panose="020F0502020204030204" pitchFamily="34" charset="0"/>
              </a:rPr>
              <a:t>block，</a:t>
            </a:r>
            <a:r>
              <a:rPr lang="zh-CN" altLang="en-US" sz="1400" kern="100" dirty="0">
                <a:effectLst/>
                <a:latin typeface="Calibri" panose="020F0502020204030204" pitchFamily="34" charset="0"/>
                <a:ea typeface="宋体" panose="02010600030101010101" pitchFamily="2" charset="-122"/>
                <a:cs typeface="Calibri" panose="020F0502020204030204" pitchFamily="34" charset="0"/>
              </a:rPr>
              <a:t>调用</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autoroll</a:t>
            </a:r>
            <a:r>
              <a:rPr lang="en-US" sz="1400" kern="100" dirty="0">
                <a:effectLst/>
                <a:latin typeface="Calibri" panose="020F0502020204030204" pitchFamily="34" charset="0"/>
                <a:ea typeface="宋体" panose="02010600030101010101" pitchFamily="2" charset="-122"/>
                <a:cs typeface="Calibri" panose="020F0502020204030204" pitchFamily="34" charset="0"/>
              </a:rPr>
              <a:t>()</a:t>
            </a:r>
          </a:p>
          <a:p>
            <a:pPr algn="l">
              <a:lnSpc>
                <a:spcPct val="12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var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i</a:t>
            </a:r>
            <a:r>
              <a:rPr lang="en-US" sz="1400" kern="100" dirty="0">
                <a:effectLst/>
                <a:latin typeface="Calibri" panose="020F0502020204030204" pitchFamily="34" charset="0"/>
                <a:ea typeface="宋体" panose="02010600030101010101" pitchFamily="2" charset="-122"/>
                <a:cs typeface="Calibri" panose="020F0502020204030204" pitchFamily="34" charset="0"/>
              </a:rPr>
              <a:t>=-1; //</a:t>
            </a:r>
            <a:r>
              <a:rPr lang="zh-CN" altLang="en-US" sz="1400" kern="100" dirty="0">
                <a:effectLst/>
                <a:latin typeface="Calibri" panose="020F0502020204030204" pitchFamily="34" charset="0"/>
                <a:ea typeface="宋体" panose="02010600030101010101" pitchFamily="2" charset="-122"/>
                <a:cs typeface="Calibri" panose="020F0502020204030204" pitchFamily="34" charset="0"/>
              </a:rPr>
              <a:t>第</a:t>
            </a:r>
            <a:r>
              <a:rPr lang="en-US" sz="1400" kern="100" dirty="0">
                <a:effectLst/>
                <a:latin typeface="Calibri" panose="020F0502020204030204" pitchFamily="34" charset="0"/>
                <a:ea typeface="宋体" panose="02010600030101010101" pitchFamily="2" charset="-122"/>
                <a:cs typeface="Calibri" panose="020F0502020204030204" pitchFamily="34" charset="0"/>
              </a:rPr>
              <a:t>i+1</a:t>
            </a:r>
            <a:r>
              <a:rPr lang="zh-CN" altLang="en-US" sz="1400" kern="100" dirty="0">
                <a:effectLst/>
                <a:latin typeface="Calibri" panose="020F0502020204030204" pitchFamily="34" charset="0"/>
                <a:ea typeface="宋体" panose="02010600030101010101" pitchFamily="2" charset="-122"/>
                <a:cs typeface="Calibri" panose="020F0502020204030204" pitchFamily="34" charset="0"/>
              </a:rPr>
              <a:t>个</a:t>
            </a:r>
            <a:r>
              <a:rPr lang="en-US" sz="1400" kern="100" dirty="0">
                <a:effectLst/>
                <a:latin typeface="Calibri" panose="020F0502020204030204" pitchFamily="34" charset="0"/>
                <a:ea typeface="宋体" panose="02010600030101010101" pitchFamily="2" charset="-122"/>
                <a:cs typeface="Calibri" panose="020F0502020204030204" pitchFamily="34" charset="0"/>
              </a:rPr>
              <a:t>tab</a:t>
            </a:r>
            <a:r>
              <a:rPr lang="zh-CN" altLang="en-US" sz="1400" kern="100" dirty="0">
                <a:effectLst/>
                <a:latin typeface="Calibri" panose="020F0502020204030204" pitchFamily="34" charset="0"/>
                <a:ea typeface="宋体" panose="02010600030101010101" pitchFamily="2" charset="-122"/>
                <a:cs typeface="Calibri" panose="020F0502020204030204" pitchFamily="34" charset="0"/>
              </a:rPr>
              <a:t>开始</a:t>
            </a:r>
          </a:p>
          <a:p>
            <a:pPr algn="l">
              <a:lnSpc>
                <a:spcPct val="12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var offset = 3000; //</a:t>
            </a:r>
            <a:r>
              <a:rPr lang="zh-CN" altLang="en-US" sz="1400" kern="100" dirty="0">
                <a:effectLst/>
                <a:latin typeface="Calibri" panose="020F0502020204030204" pitchFamily="34" charset="0"/>
                <a:ea typeface="宋体" panose="02010600030101010101" pitchFamily="2" charset="-122"/>
                <a:cs typeface="Calibri" panose="020F0502020204030204" pitchFamily="34" charset="0"/>
              </a:rPr>
              <a:t>轮换时间</a:t>
            </a:r>
          </a:p>
          <a:p>
            <a:pPr algn="l">
              <a:lnSpc>
                <a:spcPct val="12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var timer = null;</a:t>
            </a:r>
          </a:p>
          <a:p>
            <a:pPr algn="l">
              <a:lnSpc>
                <a:spcPct val="12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function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autoroll</a:t>
            </a:r>
            <a:r>
              <a:rPr lang="en-US" sz="1400" kern="100" dirty="0">
                <a:effectLst/>
                <a:latin typeface="Calibri" panose="020F0502020204030204" pitchFamily="34" charset="0"/>
                <a:ea typeface="宋体" panose="02010600030101010101" pitchFamily="2" charset="-122"/>
                <a:cs typeface="Calibri" panose="020F0502020204030204" pitchFamily="34" charset="0"/>
              </a:rPr>
              <a:t>(){ //</a:t>
            </a:r>
            <a:r>
              <a:rPr lang="zh-CN" altLang="en-US" sz="1400" kern="100" dirty="0">
                <a:effectLst/>
                <a:latin typeface="Calibri" panose="020F0502020204030204" pitchFamily="34" charset="0"/>
                <a:ea typeface="宋体" panose="02010600030101010101" pitchFamily="2" charset="-122"/>
                <a:cs typeface="Calibri" panose="020F0502020204030204" pitchFamily="34" charset="0"/>
              </a:rPr>
              <a:t>定义</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autoroll</a:t>
            </a:r>
            <a:r>
              <a:rPr lang="en-US" sz="1400" kern="100" dirty="0">
                <a:effectLst/>
                <a:latin typeface="Calibri" panose="020F0502020204030204" pitchFamily="34" charset="0"/>
                <a:ea typeface="宋体" panose="02010600030101010101" pitchFamily="2" charset="-122"/>
                <a:cs typeface="Calibri" panose="020F0502020204030204" pitchFamily="34" charset="0"/>
              </a:rPr>
              <a:t>()</a:t>
            </a:r>
          </a:p>
          <a:p>
            <a:pPr algn="l">
              <a:lnSpc>
                <a:spcPct val="12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	n = $('#tj4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em</a:t>
            </a:r>
            <a:r>
              <a:rPr lang="en-US" sz="1400" kern="100" dirty="0">
                <a:effectLst/>
                <a:latin typeface="Calibri" panose="020F0502020204030204" pitchFamily="34" charset="0"/>
                <a:ea typeface="宋体" panose="02010600030101010101" pitchFamily="2" charset="-122"/>
                <a:cs typeface="Calibri" panose="020F0502020204030204" pitchFamily="34" charset="0"/>
              </a:rPr>
              <a:t>').length-1;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i</a:t>
            </a:r>
            <a:r>
              <a:rPr lang="en-US" sz="1400" kern="100" dirty="0">
                <a:effectLst/>
                <a:latin typeface="Calibri" panose="020F0502020204030204" pitchFamily="34" charset="0"/>
                <a:ea typeface="宋体" panose="02010600030101010101" pitchFamily="2" charset="-122"/>
                <a:cs typeface="Calibri" panose="020F0502020204030204" pitchFamily="34" charset="0"/>
              </a:rPr>
              <a:t>++; if(</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i</a:t>
            </a:r>
            <a:r>
              <a:rPr lang="en-US" sz="1400" kern="100" dirty="0">
                <a:effectLst/>
                <a:latin typeface="Calibri" panose="020F0502020204030204" pitchFamily="34" charset="0"/>
                <a:ea typeface="宋体" panose="02010600030101010101" pitchFamily="2" charset="-122"/>
                <a:cs typeface="Calibri" panose="020F0502020204030204" pitchFamily="34" charset="0"/>
              </a:rPr>
              <a:t> &gt; n){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i</a:t>
            </a:r>
            <a:r>
              <a:rPr lang="en-US" sz="1400" kern="100" dirty="0">
                <a:effectLst/>
                <a:latin typeface="Calibri" panose="020F0502020204030204" pitchFamily="34" charset="0"/>
                <a:ea typeface="宋体" panose="02010600030101010101" pitchFamily="2" charset="-122"/>
                <a:cs typeface="Calibri" panose="020F0502020204030204" pitchFamily="34" charset="0"/>
              </a:rPr>
              <a:t> = 0; } </a:t>
            </a:r>
          </a:p>
          <a:p>
            <a:pPr algn="l">
              <a:lnSpc>
                <a:spcPct val="12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	slide(</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i</a:t>
            </a:r>
            <a:r>
              <a:rPr lang="en-US" sz="1400" kern="100" dirty="0">
                <a:effectLst/>
                <a:latin typeface="Calibri" panose="020F0502020204030204" pitchFamily="34" charset="0"/>
                <a:ea typeface="宋体" panose="02010600030101010101" pitchFamily="2" charset="-122"/>
                <a:cs typeface="Calibri" panose="020F0502020204030204" pitchFamily="34" charset="0"/>
              </a:rPr>
              <a:t>);timer =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window.setTimeout</a:t>
            </a:r>
            <a:r>
              <a:rPr lang="en-US" sz="1400" kern="100" dirty="0">
                <a:effectLst/>
                <a:latin typeface="Calibri" panose="020F0502020204030204" pitchFamily="34" charset="0"/>
                <a:ea typeface="宋体" panose="02010600030101010101" pitchFamily="2" charset="-122"/>
                <a:cs typeface="Calibri" panose="020F0502020204030204" pitchFamily="34" charset="0"/>
              </a:rPr>
              <a: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autoroll</a:t>
            </a:r>
            <a:r>
              <a:rPr lang="en-US" sz="1400" kern="100" dirty="0">
                <a:effectLst/>
                <a:latin typeface="Calibri" panose="020F0502020204030204" pitchFamily="34" charset="0"/>
                <a:ea typeface="宋体" panose="02010600030101010101" pitchFamily="2" charset="-122"/>
                <a:cs typeface="Calibri" panose="020F0502020204030204" pitchFamily="34" charset="0"/>
              </a:rPr>
              <a:t>, offset);}</a:t>
            </a:r>
          </a:p>
          <a:p>
            <a:pPr algn="l">
              <a:lnSpc>
                <a:spcPct val="12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function slide(</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i</a:t>
            </a:r>
            <a:r>
              <a:rPr lang="en-US" sz="1400" kern="100" dirty="0">
                <a:effectLst/>
                <a:latin typeface="Calibri" panose="020F0502020204030204" pitchFamily="34" charset="0"/>
                <a:ea typeface="宋体" panose="02010600030101010101" pitchFamily="2" charset="-122"/>
                <a:cs typeface="Calibri" panose="020F0502020204030204" pitchFamily="34" charset="0"/>
              </a:rPr>
              <a:t>){</a:t>
            </a:r>
          </a:p>
          <a:p>
            <a:pPr algn="l">
              <a:lnSpc>
                <a:spcPct val="12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	$('#tj4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em</a:t>
            </a:r>
            <a:r>
              <a:rPr lang="en-US" sz="1400" kern="100" dirty="0">
                <a:effectLst/>
                <a:latin typeface="Calibri" panose="020F0502020204030204" pitchFamily="34" charset="0"/>
                <a:ea typeface="宋体" panose="02010600030101010101" pitchFamily="2" charset="-122"/>
                <a:cs typeface="Calibri" panose="020F0502020204030204" pitchFamily="34" charset="0"/>
              </a:rPr>
              <a:t>').eq(</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i</a:t>
            </a:r>
            <a:r>
              <a:rPr lang="en-US" sz="1400" kern="100" dirty="0">
                <a:effectLst/>
                <a:latin typeface="Calibri" panose="020F0502020204030204" pitchFamily="34" charset="0"/>
                <a:ea typeface="宋体" panose="02010600030101010101" pitchFamily="2" charset="-122"/>
                <a:cs typeface="Calibri" panose="020F0502020204030204" pitchFamily="34" charset="0"/>
              </a:rPr>
              <a: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addClass</a:t>
            </a:r>
            <a:r>
              <a:rPr lang="en-US" sz="1400" kern="100" dirty="0">
                <a:effectLst/>
                <a:latin typeface="Calibri" panose="020F0502020204030204" pitchFamily="34" charset="0"/>
                <a:ea typeface="宋体" panose="02010600030101010101" pitchFamily="2" charset="-122"/>
                <a:cs typeface="Calibri" panose="020F0502020204030204" pitchFamily="34" charset="0"/>
              </a:rPr>
              <a: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emon</a:t>
            </a:r>
            <a:r>
              <a:rPr lang="en-US" sz="1400" kern="100" dirty="0">
                <a:effectLst/>
                <a:latin typeface="Calibri" panose="020F0502020204030204" pitchFamily="34" charset="0"/>
                <a:ea typeface="宋体" panose="02010600030101010101" pitchFamily="2" charset="-122"/>
                <a:cs typeface="Calibri" panose="020F0502020204030204" pitchFamily="34" charset="0"/>
              </a:rPr>
              <a:t>').siblings().</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removeClass</a:t>
            </a:r>
            <a:r>
              <a:rPr lang="en-US" sz="1400" kern="100" dirty="0">
                <a:effectLst/>
                <a:latin typeface="Calibri" panose="020F0502020204030204" pitchFamily="34" charset="0"/>
                <a:ea typeface="宋体" panose="02010600030101010101" pitchFamily="2" charset="-122"/>
                <a:cs typeface="Calibri" panose="020F0502020204030204" pitchFamily="34" charset="0"/>
              </a:rPr>
              <a: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emon</a:t>
            </a:r>
            <a:r>
              <a:rPr lang="en-US" sz="1400" kern="100" dirty="0">
                <a:effectLst/>
                <a:latin typeface="Calibri" panose="020F0502020204030204" pitchFamily="34" charset="0"/>
                <a:ea typeface="宋体" panose="02010600030101010101" pitchFamily="2" charset="-122"/>
                <a:cs typeface="Calibri" panose="020F0502020204030204" pitchFamily="34" charset="0"/>
              </a:rPr>
              <a:t>');</a:t>
            </a:r>
          </a:p>
          <a:p>
            <a:pPr algn="l">
              <a:lnSpc>
                <a:spcPct val="12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	$('.list1').eq(</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i</a:t>
            </a:r>
            <a:r>
              <a:rPr lang="en-US" sz="1400" kern="100" dirty="0">
                <a:effectLst/>
                <a:latin typeface="Calibri" panose="020F0502020204030204" pitchFamily="34" charset="0"/>
                <a:ea typeface="宋体" panose="02010600030101010101" pitchFamily="2" charset="-122"/>
                <a:cs typeface="Calibri" panose="020F0502020204030204" pitchFamily="34" charset="0"/>
              </a:rPr>
              <a: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css</a:t>
            </a:r>
            <a:r>
              <a:rPr lang="en-US" sz="1400" kern="100" dirty="0">
                <a:effectLst/>
                <a:latin typeface="Calibri" panose="020F0502020204030204" pitchFamily="34" charset="0"/>
                <a:ea typeface="宋体" panose="02010600030101010101" pitchFamily="2" charset="-122"/>
                <a:cs typeface="Calibri" panose="020F0502020204030204" pitchFamily="34" charset="0"/>
              </a:rPr>
              <a: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display','block</a:t>
            </a:r>
            <a:r>
              <a:rPr lang="en-US" sz="1400" kern="100" dirty="0">
                <a:effectLst/>
                <a:latin typeface="Calibri" panose="020F0502020204030204" pitchFamily="34" charset="0"/>
                <a:ea typeface="宋体" panose="02010600030101010101" pitchFamily="2" charset="-122"/>
                <a:cs typeface="Calibri" panose="020F0502020204030204" pitchFamily="34" charset="0"/>
              </a:rPr>
              <a:t>').siblings('.list1').</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css</a:t>
            </a:r>
            <a:r>
              <a:rPr lang="en-US" sz="1400" kern="100" dirty="0">
                <a:effectLst/>
                <a:latin typeface="Calibri" panose="020F0502020204030204" pitchFamily="34" charset="0"/>
                <a:ea typeface="宋体" panose="02010600030101010101" pitchFamily="2" charset="-122"/>
                <a:cs typeface="Calibri" panose="020F0502020204030204" pitchFamily="34" charset="0"/>
              </a:rPr>
              <a: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display','none</a:t>
            </a:r>
            <a:r>
              <a:rPr lang="en-US" sz="1400" kern="100" dirty="0">
                <a:effectLst/>
                <a:latin typeface="Calibri" panose="020F0502020204030204" pitchFamily="34" charset="0"/>
                <a:ea typeface="宋体" panose="02010600030101010101" pitchFamily="2" charset="-122"/>
                <a:cs typeface="Calibri" panose="020F0502020204030204" pitchFamily="34" charset="0"/>
              </a:rPr>
              <a:t>');}</a:t>
            </a:r>
          </a:p>
          <a:p>
            <a:pPr algn="l">
              <a:lnSpc>
                <a:spcPct val="12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function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hookThumb</a:t>
            </a:r>
            <a:r>
              <a:rPr lang="en-US" sz="1400" kern="100" dirty="0">
                <a:effectLst/>
                <a:latin typeface="Calibri" panose="020F0502020204030204" pitchFamily="34" charset="0"/>
                <a:ea typeface="宋体" panose="02010600030101010101" pitchFamily="2" charset="-122"/>
                <a:cs typeface="Calibri" panose="020F0502020204030204" pitchFamily="34" charset="0"/>
              </a:rPr>
              <a:t>(){    </a:t>
            </a:r>
          </a:p>
          <a:p>
            <a:pPr algn="l">
              <a:lnSpc>
                <a:spcPct val="12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	$('#tj4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em</a:t>
            </a:r>
            <a:r>
              <a:rPr lang="en-US" sz="1400" kern="100" dirty="0">
                <a:effectLst/>
                <a:latin typeface="Calibri" panose="020F0502020204030204" pitchFamily="34" charset="0"/>
                <a:ea typeface="宋体" panose="02010600030101010101" pitchFamily="2" charset="-122"/>
                <a:cs typeface="Calibri" panose="020F0502020204030204" pitchFamily="34" charset="0"/>
              </a:rPr>
              <a:t>').hover(	function(){  if(timer){</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clearTimeout</a:t>
            </a:r>
            <a:r>
              <a:rPr lang="en-US" sz="1400" kern="100" dirty="0">
                <a:effectLst/>
                <a:latin typeface="Calibri" panose="020F0502020204030204" pitchFamily="34" charset="0"/>
                <a:ea typeface="宋体" panose="02010600030101010101" pitchFamily="2" charset="-122"/>
                <a:cs typeface="Calibri" panose="020F0502020204030204" pitchFamily="34" charset="0"/>
              </a:rPr>
              <a:t>(timer);</a:t>
            </a:r>
          </a:p>
          <a:p>
            <a:pPr algn="l">
              <a:lnSpc>
                <a:spcPct val="12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i</a:t>
            </a:r>
            <a:r>
              <a:rPr lang="en-US" sz="1400" kern="100" dirty="0">
                <a:effectLst/>
                <a:latin typeface="Calibri" panose="020F0502020204030204" pitchFamily="34" charset="0"/>
                <a:ea typeface="宋体" panose="02010600030101010101" pitchFamily="2" charset="-122"/>
                <a:cs typeface="Calibri" panose="020F0502020204030204" pitchFamily="34" charset="0"/>
              </a:rPr>
              <a:t> = $(this).</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prevAll</a:t>
            </a:r>
            <a:r>
              <a:rPr lang="en-US" sz="1400" kern="100" dirty="0">
                <a:effectLst/>
                <a:latin typeface="Calibri" panose="020F0502020204030204" pitchFamily="34" charset="0"/>
                <a:ea typeface="宋体" panose="02010600030101010101" pitchFamily="2" charset="-122"/>
                <a:cs typeface="Calibri" panose="020F0502020204030204" pitchFamily="34" charset="0"/>
              </a:rPr>
              <a:t>().length; slide(</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i</a:t>
            </a:r>
            <a:r>
              <a:rPr lang="en-US" sz="1400" kern="100" dirty="0">
                <a:effectLst/>
                <a:latin typeface="Calibri" panose="020F0502020204030204" pitchFamily="34" charset="0"/>
                <a:ea typeface="宋体" panose="02010600030101010101" pitchFamily="2" charset="-122"/>
                <a:cs typeface="Calibri" panose="020F0502020204030204" pitchFamily="34" charset="0"/>
              </a:rPr>
              <a:t>); 	}</a:t>
            </a:r>
          </a:p>
          <a:p>
            <a:pPr algn="l">
              <a:lnSpc>
                <a:spcPct val="12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	},function(){timer =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window.setTimeout</a:t>
            </a:r>
            <a:r>
              <a:rPr lang="en-US" sz="1400" kern="100" dirty="0">
                <a:effectLst/>
                <a:latin typeface="Calibri" panose="020F0502020204030204" pitchFamily="34" charset="0"/>
                <a:ea typeface="宋体" panose="02010600030101010101" pitchFamily="2" charset="-122"/>
                <a:cs typeface="Calibri" panose="020F0502020204030204" pitchFamily="34" charset="0"/>
              </a:rPr>
              <a:t>(</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autoroll</a:t>
            </a:r>
            <a:r>
              <a:rPr lang="en-US" sz="1400" kern="100" dirty="0">
                <a:effectLst/>
                <a:latin typeface="Calibri" panose="020F0502020204030204" pitchFamily="34" charset="0"/>
                <a:ea typeface="宋体" panose="02010600030101010101" pitchFamily="2" charset="-122"/>
                <a:cs typeface="Calibri" panose="020F0502020204030204" pitchFamily="34" charset="0"/>
              </a:rPr>
              <a:t>, offset); </a:t>
            </a:r>
            <a:r>
              <a:rPr lang="en-US" sz="1400" kern="100" dirty="0" err="1">
                <a:effectLst/>
                <a:latin typeface="Calibri" panose="020F0502020204030204" pitchFamily="34" charset="0"/>
                <a:ea typeface="宋体" panose="02010600030101010101" pitchFamily="2" charset="-122"/>
                <a:cs typeface="Calibri" panose="020F0502020204030204" pitchFamily="34" charset="0"/>
              </a:rPr>
              <a:t>this.blur</a:t>
            </a:r>
            <a:r>
              <a:rPr lang="en-US" sz="1400" kern="100" dirty="0">
                <a:effectLst/>
                <a:latin typeface="Calibri" panose="020F0502020204030204" pitchFamily="34" charset="0"/>
                <a:ea typeface="宋体" panose="02010600030101010101" pitchFamily="2" charset="-122"/>
                <a:cs typeface="Calibri" panose="020F0502020204030204" pitchFamily="34" charset="0"/>
              </a:rPr>
              <a:t>();return false;}); </a:t>
            </a:r>
          </a:p>
          <a:p>
            <a:pPr algn="l">
              <a:lnSpc>
                <a:spcPct val="120000"/>
              </a:lnSpc>
            </a:pPr>
            <a:r>
              <a:rPr lang="en-US" sz="1400" kern="100" dirty="0">
                <a:effectLst/>
                <a:latin typeface="Calibri" panose="020F0502020204030204" pitchFamily="34" charset="0"/>
                <a:ea typeface="宋体" panose="02010600030101010101" pitchFamily="2" charset="-122"/>
                <a:cs typeface="Calibri" panose="020F0502020204030204" pitchFamily="34" charset="0"/>
              </a:rPr>
              <a:t>}</a:t>
            </a:r>
          </a:p>
        </p:txBody>
      </p:sp>
    </p:spTree>
    <p:extLst>
      <p:ext uri="{BB962C8B-B14F-4D97-AF65-F5344CB8AC3E}">
        <p14:creationId xmlns:p14="http://schemas.microsoft.com/office/powerpoint/2010/main" val="21924469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横向滚动产品推荐的制作</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8.5.3</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矩形: 对角圆角 5">
            <a:extLst>
              <a:ext uri="{FF2B5EF4-FFF2-40B4-BE49-F238E27FC236}">
                <a16:creationId xmlns:a16="http://schemas.microsoft.com/office/drawing/2014/main" id="{7BE0D5D5-ADE8-4EBA-87C3-C56439CE5210}"/>
              </a:ext>
            </a:extLst>
          </p:cNvPr>
          <p:cNvSpPr/>
          <p:nvPr/>
        </p:nvSpPr>
        <p:spPr>
          <a:xfrm>
            <a:off x="341780" y="1249738"/>
            <a:ext cx="1242874" cy="345057"/>
          </a:xfrm>
          <a:prstGeom prst="round2Diag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1600" b="1" dirty="0">
                <a:solidFill>
                  <a:schemeClr val="bg1"/>
                </a:solidFill>
                <a:effectLst>
                  <a:outerShdw blurRad="38100" dist="38100" dir="2700000" algn="tl">
                    <a:srgbClr val="000000">
                      <a:alpha val="43137"/>
                    </a:srgbClr>
                  </a:outerShdw>
                </a:effectLst>
              </a:rPr>
              <a:t>步骤</a:t>
            </a:r>
            <a:r>
              <a:rPr lang="en-US" altLang="zh-CN" sz="1600" b="1" dirty="0">
                <a:solidFill>
                  <a:schemeClr val="bg1"/>
                </a:solidFill>
                <a:effectLst>
                  <a:outerShdw blurRad="38100" dist="38100" dir="2700000" algn="tl">
                    <a:srgbClr val="000000">
                      <a:alpha val="43137"/>
                    </a:srgbClr>
                  </a:outerShdw>
                </a:effectLst>
              </a:rPr>
              <a:t>4</a:t>
            </a:r>
            <a:endParaRPr lang="zh-CN" altLang="en-US" sz="1600" b="1" dirty="0">
              <a:solidFill>
                <a:schemeClr val="bg1"/>
              </a:solidFill>
              <a:effectLst>
                <a:outerShdw blurRad="38100" dist="38100" dir="2700000" algn="tl">
                  <a:srgbClr val="000000">
                    <a:alpha val="43137"/>
                  </a:srgbClr>
                </a:outerShdw>
              </a:effectLst>
            </a:endParaRPr>
          </a:p>
        </p:txBody>
      </p:sp>
      <p:sp>
        <p:nvSpPr>
          <p:cNvPr id="7" name="矩形 6">
            <a:extLst>
              <a:ext uri="{FF2B5EF4-FFF2-40B4-BE49-F238E27FC236}">
                <a16:creationId xmlns:a16="http://schemas.microsoft.com/office/drawing/2014/main" id="{E0B2ED70-9405-4A93-9C40-187D117716E5}"/>
              </a:ext>
            </a:extLst>
          </p:cNvPr>
          <p:cNvSpPr/>
          <p:nvPr/>
        </p:nvSpPr>
        <p:spPr>
          <a:xfrm>
            <a:off x="1700074" y="1193667"/>
            <a:ext cx="9497683" cy="45720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nSpc>
                <a:spcPct val="150000"/>
              </a:lnSpc>
            </a:pPr>
            <a:r>
              <a:rPr lang="zh-CN" altLang="en-US" sz="1800" dirty="0">
                <a:effectLst/>
                <a:latin typeface="微软雅黑" panose="020B0503020204020204" pitchFamily="34" charset="-122"/>
                <a:ea typeface="微软雅黑" panose="020B0503020204020204" pitchFamily="34" charset="-122"/>
                <a:cs typeface="Times New Roman" panose="02020603050405020304" pitchFamily="18" charset="0"/>
              </a:rPr>
              <a:t>在浏览器中预览网页的效果，效果如图所示</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F24BF41B-68D4-4467-A010-39C4F5465C29}"/>
              </a:ext>
            </a:extLst>
          </p:cNvPr>
          <p:cNvPicPr>
            <a:picLocks noChangeAspect="1"/>
          </p:cNvPicPr>
          <p:nvPr/>
        </p:nvPicPr>
        <p:blipFill>
          <a:blip r:embed="rId2"/>
          <a:stretch>
            <a:fillRect/>
          </a:stretch>
        </p:blipFill>
        <p:spPr>
          <a:xfrm>
            <a:off x="1815493" y="2258377"/>
            <a:ext cx="6602055" cy="2142173"/>
          </a:xfrm>
          <a:prstGeom prst="rect">
            <a:avLst/>
          </a:prstGeom>
          <a:ln w="12700">
            <a:solidFill>
              <a:schemeClr val="tx1"/>
            </a:solidFill>
          </a:ln>
        </p:spPr>
      </p:pic>
    </p:spTree>
    <p:extLst>
      <p:ext uri="{BB962C8B-B14F-4D97-AF65-F5344CB8AC3E}">
        <p14:creationId xmlns:p14="http://schemas.microsoft.com/office/powerpoint/2010/main" val="41277784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dirty="0">
                <a:solidFill>
                  <a:srgbClr val="0070C0"/>
                </a:solidFill>
                <a:effectLst>
                  <a:outerShdw blurRad="38100" dist="38100" dir="2700000" algn="tl">
                    <a:srgbClr val="000000">
                      <a:alpha val="43137"/>
                    </a:srgbClr>
                  </a:outerShdw>
                </a:effectLst>
              </a:rPr>
              <a:t>JavaScript</a:t>
            </a:r>
            <a:r>
              <a:rPr lang="zh-CN" altLang="en-US" sz="2400" b="1" dirty="0">
                <a:solidFill>
                  <a:srgbClr val="0070C0"/>
                </a:solidFill>
                <a:effectLst>
                  <a:outerShdw blurRad="38100" dist="38100" dir="2700000" algn="tl">
                    <a:srgbClr val="000000">
                      <a:alpha val="43137"/>
                    </a:srgbClr>
                  </a:outerShdw>
                </a:effectLst>
              </a:rPr>
              <a:t>的函数</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8.2.2</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223D3D2B-08FA-4C22-872B-E48E08D1774A}"/>
              </a:ext>
            </a:extLst>
          </p:cNvPr>
          <p:cNvSpPr txBox="1"/>
          <p:nvPr/>
        </p:nvSpPr>
        <p:spPr>
          <a:xfrm>
            <a:off x="1342746" y="1154966"/>
            <a:ext cx="8609121" cy="338554"/>
          </a:xfrm>
          <a:prstGeom prst="rect">
            <a:avLst/>
          </a:prstGeom>
          <a:solidFill>
            <a:schemeClr val="bg1">
              <a:lumMod val="95000"/>
            </a:schemeClr>
          </a:solidFill>
        </p:spPr>
        <p:txBody>
          <a:bodyPr wrap="square">
            <a:spAutoFit/>
          </a:bodyPr>
          <a:lstStyle/>
          <a:p>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JavaScript </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函数语法是使用关键字</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function </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，函数内容写在大括号中</a:t>
            </a: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
        <p:nvSpPr>
          <p:cNvPr id="6" name="文本框 2">
            <a:extLst>
              <a:ext uri="{FF2B5EF4-FFF2-40B4-BE49-F238E27FC236}">
                <a16:creationId xmlns:a16="http://schemas.microsoft.com/office/drawing/2014/main" id="{4AF42978-410F-44D8-8721-1D7AC0D062F3}"/>
              </a:ext>
            </a:extLst>
          </p:cNvPr>
          <p:cNvSpPr txBox="1">
            <a:spLocks noChangeArrowheads="1"/>
          </p:cNvSpPr>
          <p:nvPr/>
        </p:nvSpPr>
        <p:spPr bwMode="auto">
          <a:xfrm>
            <a:off x="1342746" y="1714552"/>
            <a:ext cx="4676314" cy="1346907"/>
          </a:xfrm>
          <a:prstGeom prst="rect">
            <a:avLst/>
          </a:prstGeom>
          <a:solidFill>
            <a:schemeClr val="bg1"/>
          </a:solidFill>
          <a:ln w="9525">
            <a:noFill/>
            <a:miter lim="800000"/>
            <a:headEnd/>
            <a:tailEnd/>
          </a:ln>
          <a:effectLst>
            <a:glow rad="63500">
              <a:schemeClr val="accent1">
                <a:satMod val="175000"/>
                <a:alpha val="40000"/>
              </a:schemeClr>
            </a:glow>
          </a:effectLst>
        </p:spPr>
        <p:txBody>
          <a:bodyPr rot="0" vert="horz" wrap="square" lIns="91440" tIns="45720" rIns="91440" bIns="45720" anchor="t" anchorCtr="0">
            <a:spAutoFit/>
          </a:bodyPr>
          <a:lstStyle/>
          <a:p>
            <a:pPr indent="258445" algn="l">
              <a:lnSpc>
                <a:spcPct val="150000"/>
              </a:lnSpc>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function </a:t>
            </a:r>
            <a:r>
              <a:rPr lang="en-US"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functionname</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58445" algn="l">
              <a:lnSpc>
                <a:spcPct val="150000"/>
              </a:lnSpc>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58445" algn="l">
              <a:lnSpc>
                <a:spcPct val="150000"/>
              </a:lnSpc>
            </a:pPr>
            <a:r>
              <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这里是要执行的代码</a:t>
            </a:r>
          </a:p>
          <a:p>
            <a:pPr indent="258445" algn="l">
              <a:lnSpc>
                <a:spcPct val="150000"/>
              </a:lnSpc>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文本框 7">
            <a:extLst>
              <a:ext uri="{FF2B5EF4-FFF2-40B4-BE49-F238E27FC236}">
                <a16:creationId xmlns:a16="http://schemas.microsoft.com/office/drawing/2014/main" id="{F7D28E12-59B6-4900-9E64-6D411DB671DE}"/>
              </a:ext>
            </a:extLst>
          </p:cNvPr>
          <p:cNvSpPr txBox="1"/>
          <p:nvPr/>
        </p:nvSpPr>
        <p:spPr>
          <a:xfrm>
            <a:off x="1223651" y="3429000"/>
            <a:ext cx="8728216" cy="791627"/>
          </a:xfrm>
          <a:prstGeom prst="rect">
            <a:avLst/>
          </a:prstGeom>
          <a:solidFill>
            <a:schemeClr val="bg1">
              <a:lumMod val="95000"/>
            </a:schemeClr>
          </a:solidFill>
        </p:spPr>
        <p:txBody>
          <a:bodyPr wrap="square">
            <a:spAutoFit/>
          </a:bodyPr>
          <a:lstStyle/>
          <a:p>
            <a:pPr algn="l">
              <a:lnSpc>
                <a:spcPct val="150000"/>
              </a:lnSpc>
            </a:pPr>
            <a:r>
              <a:rPr lang="en-US" altLang="zh-CN" sz="1600" kern="100" dirty="0" err="1">
                <a:effectLst/>
                <a:latin typeface="微软雅黑" panose="020B0503020204020204" pitchFamily="34" charset="-122"/>
                <a:ea typeface="宋体" panose="02010600030101010101" pitchFamily="2" charset="-122"/>
                <a:cs typeface="Times New Roman" panose="02020603050405020304" pitchFamily="18" charset="0"/>
              </a:rPr>
              <a:t>functionname</a:t>
            </a: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是指函数的名称，当调用该函数时，会执行函数内的代码，函数名称由用户自定义，函数名需遵循的准则与变量的名称相同。</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1985146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FF868B6A-1947-40C1-8E81-06BD61BFEE17}"/>
              </a:ext>
            </a:extLst>
          </p:cNvPr>
          <p:cNvSpPr/>
          <p:nvPr/>
        </p:nvSpPr>
        <p:spPr>
          <a:xfrm>
            <a:off x="1431985" y="1880558"/>
            <a:ext cx="9704717" cy="3545457"/>
          </a:xfrm>
          <a:prstGeom prst="roundRect">
            <a:avLst>
              <a:gd name="adj" fmla="val 3285"/>
            </a:avLst>
          </a:prstGeom>
          <a:solidFill>
            <a:schemeClr val="bg1"/>
          </a:solidFill>
          <a:ln>
            <a:solidFill>
              <a:srgbClr val="7CB5FA"/>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目前在</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中实现网页特效的方式常用的是使用</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JavaScript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jQuery</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JavaScript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是一种基于对象和事件驱动的脚本语言，将</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JavaScript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与</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结合使用，通过浏览器工具的执行，可以实现网页与用户的交互，弥补</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的不足，使网页变得生动。</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jQuery</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是目前最受欢迎的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JavaScript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库，它使用</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选择器来访问和操作网页上的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元素，内容简单，易于使用。本章列举了常用的弹出对话框、确定按钮的制定、焦点图等常用的网页特效，通过具体的案例提供给读者学习，通过</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提供的行为和</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工具，实现卡式面板等网页特效，通过具体的企业网站的首页的案例，在网页中应用多种的网页特效，优化网页的效果，提高网页的趣味。</a:t>
            </a:r>
          </a:p>
        </p:txBody>
      </p:sp>
    </p:spTree>
    <p:extLst>
      <p:ext uri="{BB962C8B-B14F-4D97-AF65-F5344CB8AC3E}">
        <p14:creationId xmlns:p14="http://schemas.microsoft.com/office/powerpoint/2010/main" val="15081940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en-US" altLang="zh-CN" sz="2400" b="1" dirty="0">
                <a:solidFill>
                  <a:srgbClr val="0070C0"/>
                </a:solidFill>
                <a:effectLst>
                  <a:outerShdw blurRad="38100" dist="38100" dir="2700000" algn="tl">
                    <a:srgbClr val="000000">
                      <a:alpha val="43137"/>
                    </a:srgbClr>
                  </a:outerShdw>
                </a:effectLst>
              </a:rPr>
              <a:t>JavaScript</a:t>
            </a:r>
            <a:r>
              <a:rPr lang="zh-CN" altLang="en-US" sz="2400" b="1" dirty="0">
                <a:solidFill>
                  <a:srgbClr val="0070C0"/>
                </a:solidFill>
                <a:effectLst>
                  <a:outerShdw blurRad="38100" dist="38100" dir="2700000" algn="tl">
                    <a:srgbClr val="000000">
                      <a:alpha val="43137"/>
                    </a:srgbClr>
                  </a:outerShdw>
                </a:effectLst>
              </a:rPr>
              <a:t>的事件</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8.2.3</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5377305E-340F-4AA7-ABDB-77389787FC6A}"/>
              </a:ext>
            </a:extLst>
          </p:cNvPr>
          <p:cNvSpPr txBox="1"/>
          <p:nvPr/>
        </p:nvSpPr>
        <p:spPr>
          <a:xfrm>
            <a:off x="1028698" y="1051097"/>
            <a:ext cx="10194267" cy="792205"/>
          </a:xfrm>
          <a:prstGeom prst="rect">
            <a:avLst/>
          </a:prstGeom>
          <a:solidFill>
            <a:schemeClr val="bg1">
              <a:lumMod val="95000"/>
            </a:schemeClr>
          </a:solidFill>
        </p:spPr>
        <p:txBody>
          <a:bodyPr wrap="square">
            <a:spAutoFit/>
          </a:bodyPr>
          <a:lstStyle/>
          <a:p>
            <a:pPr>
              <a:lnSpc>
                <a:spcPct val="150000"/>
              </a:lnSpc>
            </a:pPr>
            <a:r>
              <a:rPr lang="en-US" altLang="zh-CN" sz="1600" dirty="0">
                <a:effectLst/>
                <a:latin typeface="微软雅黑" panose="020B0503020204020204" pitchFamily="34" charset="-122"/>
                <a:cs typeface="Times New Roman" panose="02020603050405020304" pitchFamily="18" charset="0"/>
              </a:rPr>
              <a:t>JavaScript</a:t>
            </a:r>
            <a:r>
              <a:rPr lang="zh-CN" altLang="zh-CN" sz="1600" dirty="0">
                <a:effectLst/>
                <a:ea typeface="微软雅黑" panose="020B0503020204020204" pitchFamily="34" charset="-122"/>
                <a:cs typeface="Times New Roman" panose="02020603050405020304" pitchFamily="18" charset="0"/>
              </a:rPr>
              <a:t>是基于对象的语言，采用事件驱动是基于对象的基本特征，通过鼠标或键盘的动作称为事件，由鼠标或键盘引发的一连口串程序的动作，称为事件驱动</a:t>
            </a:r>
            <a:r>
              <a:rPr lang="zh-CN" altLang="en-US" sz="1600" dirty="0">
                <a:effectLst/>
                <a:ea typeface="微软雅黑" panose="020B0503020204020204" pitchFamily="34" charset="-122"/>
                <a:cs typeface="Times New Roman" panose="02020603050405020304" pitchFamily="18" charset="0"/>
              </a:rPr>
              <a:t>。</a:t>
            </a:r>
            <a:endParaRPr lang="zh-CN" altLang="en-US" sz="1600" dirty="0"/>
          </a:p>
        </p:txBody>
      </p:sp>
      <p:graphicFrame>
        <p:nvGraphicFramePr>
          <p:cNvPr id="6" name="表格 5">
            <a:extLst>
              <a:ext uri="{FF2B5EF4-FFF2-40B4-BE49-F238E27FC236}">
                <a16:creationId xmlns:a16="http://schemas.microsoft.com/office/drawing/2014/main" id="{D192AAF7-70C6-4366-AE66-87086F0C6CE8}"/>
              </a:ext>
            </a:extLst>
          </p:cNvPr>
          <p:cNvGraphicFramePr>
            <a:graphicFrameLocks noGrp="1"/>
          </p:cNvGraphicFramePr>
          <p:nvPr>
            <p:extLst>
              <p:ext uri="{D42A27DB-BD31-4B8C-83A1-F6EECF244321}">
                <p14:modId xmlns:p14="http://schemas.microsoft.com/office/powerpoint/2010/main" val="454400373"/>
              </p:ext>
            </p:extLst>
          </p:nvPr>
        </p:nvGraphicFramePr>
        <p:xfrm>
          <a:off x="1356502" y="2533792"/>
          <a:ext cx="8348215" cy="2209419"/>
        </p:xfrm>
        <a:graphic>
          <a:graphicData uri="http://schemas.openxmlformats.org/drawingml/2006/table">
            <a:tbl>
              <a:tblPr firstRow="1" firstCol="1" bandRow="1">
                <a:tableStyleId>{8FD4443E-F989-4FC4-A0C8-D5A2AF1F390B}</a:tableStyleId>
              </a:tblPr>
              <a:tblGrid>
                <a:gridCol w="1135285">
                  <a:extLst>
                    <a:ext uri="{9D8B030D-6E8A-4147-A177-3AD203B41FA5}">
                      <a16:colId xmlns:a16="http://schemas.microsoft.com/office/drawing/2014/main" val="4141382128"/>
                    </a:ext>
                  </a:extLst>
                </a:gridCol>
                <a:gridCol w="2423416">
                  <a:extLst>
                    <a:ext uri="{9D8B030D-6E8A-4147-A177-3AD203B41FA5}">
                      <a16:colId xmlns:a16="http://schemas.microsoft.com/office/drawing/2014/main" val="2990394894"/>
                    </a:ext>
                  </a:extLst>
                </a:gridCol>
                <a:gridCol w="1572706">
                  <a:extLst>
                    <a:ext uri="{9D8B030D-6E8A-4147-A177-3AD203B41FA5}">
                      <a16:colId xmlns:a16="http://schemas.microsoft.com/office/drawing/2014/main" val="2340482325"/>
                    </a:ext>
                  </a:extLst>
                </a:gridCol>
                <a:gridCol w="3216808">
                  <a:extLst>
                    <a:ext uri="{9D8B030D-6E8A-4147-A177-3AD203B41FA5}">
                      <a16:colId xmlns:a16="http://schemas.microsoft.com/office/drawing/2014/main" val="446129035"/>
                    </a:ext>
                  </a:extLst>
                </a:gridCol>
              </a:tblGrid>
              <a:tr h="0">
                <a:tc>
                  <a:txBody>
                    <a:bodyPr/>
                    <a:lstStyle/>
                    <a:p>
                      <a:pPr algn="just">
                        <a:lnSpc>
                          <a:spcPct val="150000"/>
                        </a:lnSpc>
                      </a:pPr>
                      <a:r>
                        <a:rPr lang="zh-CN" sz="1200" kern="100" dirty="0">
                          <a:effectLst/>
                        </a:rPr>
                        <a:t>动作</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sz="1200" kern="100" dirty="0">
                          <a:effectLst/>
                        </a:rPr>
                        <a:t>作用</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sz="1200" kern="100">
                          <a:effectLst/>
                        </a:rPr>
                        <a:t>动作</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sz="1200" kern="100" dirty="0">
                          <a:effectLst/>
                        </a:rPr>
                        <a:t>作用</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val="3572988559"/>
                  </a:ext>
                </a:extLst>
              </a:tr>
              <a:tr h="0">
                <a:tc>
                  <a:txBody>
                    <a:bodyPr/>
                    <a:lstStyle/>
                    <a:p>
                      <a:pPr algn="just">
                        <a:lnSpc>
                          <a:spcPct val="150000"/>
                        </a:lnSpc>
                      </a:pPr>
                      <a:r>
                        <a:rPr lang="en-US" sz="1200" kern="100">
                          <a:effectLst/>
                        </a:rPr>
                        <a:t>onblur</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sz="1200" kern="100">
                          <a:effectLst/>
                        </a:rPr>
                        <a:t>表单元素失去光标指针</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en-US" sz="1200" kern="100" dirty="0" err="1">
                          <a:effectLst/>
                        </a:rPr>
                        <a:t>Onmouseover</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sz="1200" kern="100">
                          <a:effectLst/>
                        </a:rPr>
                        <a:t>鼠标在对象上经过或停留</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val="3811165559"/>
                  </a:ext>
                </a:extLst>
              </a:tr>
              <a:tr h="0">
                <a:tc>
                  <a:txBody>
                    <a:bodyPr/>
                    <a:lstStyle/>
                    <a:p>
                      <a:pPr algn="just">
                        <a:lnSpc>
                          <a:spcPct val="150000"/>
                        </a:lnSpc>
                      </a:pPr>
                      <a:r>
                        <a:rPr lang="en-US" sz="1200" kern="100">
                          <a:effectLst/>
                        </a:rPr>
                        <a:t>onclick</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sz="1200" kern="100">
                          <a:effectLst/>
                        </a:rPr>
                        <a:t>鼠标单击（单击）</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en-US" sz="1200" kern="100" dirty="0" err="1">
                          <a:effectLst/>
                        </a:rPr>
                        <a:t>Onmousemove</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sz="1200" kern="100">
                          <a:effectLst/>
                        </a:rPr>
                        <a:t>鼠标在对象上滑过</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val="387532629"/>
                  </a:ext>
                </a:extLst>
              </a:tr>
              <a:tr h="0">
                <a:tc>
                  <a:txBody>
                    <a:bodyPr/>
                    <a:lstStyle/>
                    <a:p>
                      <a:pPr algn="just">
                        <a:lnSpc>
                          <a:spcPct val="150000"/>
                        </a:lnSpc>
                      </a:pPr>
                      <a:r>
                        <a:rPr lang="en-US" sz="1200" kern="100">
                          <a:effectLst/>
                        </a:rPr>
                        <a:t>onfocus</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sz="1200" kern="100">
                          <a:effectLst/>
                        </a:rPr>
                        <a:t>表单元素获得光标指针</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en-US" sz="1200" kern="100" dirty="0" err="1">
                          <a:effectLst/>
                        </a:rPr>
                        <a:t>Onmouseup</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sz="1200" kern="100">
                          <a:effectLst/>
                        </a:rPr>
                        <a:t>释放鼠标左键</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val="139389286"/>
                  </a:ext>
                </a:extLst>
              </a:tr>
              <a:tr h="0">
                <a:tc>
                  <a:txBody>
                    <a:bodyPr/>
                    <a:lstStyle/>
                    <a:p>
                      <a:pPr algn="just">
                        <a:lnSpc>
                          <a:spcPct val="150000"/>
                        </a:lnSpc>
                      </a:pPr>
                      <a:r>
                        <a:rPr lang="en-US" sz="1200" kern="100">
                          <a:effectLst/>
                        </a:rPr>
                        <a:t>onload</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sz="1200" kern="100">
                          <a:effectLst/>
                        </a:rPr>
                        <a:t>网页被载入时</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en-US" sz="1200" kern="100">
                          <a:effectLst/>
                        </a:rPr>
                        <a:t>onmouseout</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sz="1200" kern="100" dirty="0">
                          <a:effectLst/>
                        </a:rPr>
                        <a:t>鼠标离开对象</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val="1945653349"/>
                  </a:ext>
                </a:extLst>
              </a:tr>
              <a:tr h="0">
                <a:tc>
                  <a:txBody>
                    <a:bodyPr/>
                    <a:lstStyle/>
                    <a:p>
                      <a:pPr algn="just">
                        <a:lnSpc>
                          <a:spcPct val="150000"/>
                        </a:lnSpc>
                      </a:pPr>
                      <a:r>
                        <a:rPr lang="en-US" sz="1200" kern="100">
                          <a:effectLst/>
                        </a:rPr>
                        <a:t>onunload</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sz="1200" kern="100">
                          <a:effectLst/>
                        </a:rPr>
                        <a:t>网页被关闭时</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en-US" sz="1200" kern="100">
                          <a:effectLst/>
                        </a:rPr>
                        <a:t>onmousedown</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sz="1200" kern="100" dirty="0">
                          <a:effectLst/>
                        </a:rPr>
                        <a:t>单击鼠标左键</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val="857754261"/>
                  </a:ext>
                </a:extLst>
              </a:tr>
              <a:tr h="0">
                <a:tc>
                  <a:txBody>
                    <a:bodyPr/>
                    <a:lstStyle/>
                    <a:p>
                      <a:pPr algn="just">
                        <a:lnSpc>
                          <a:spcPct val="150000"/>
                        </a:lnSpc>
                      </a:pPr>
                      <a:r>
                        <a:rPr lang="en-US" sz="1200" kern="100">
                          <a:effectLst/>
                        </a:rPr>
                        <a:t>ondbclick</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sz="1200" kern="100">
                          <a:effectLst/>
                        </a:rPr>
                        <a:t>鼠标双击对象</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en-US" sz="1200" kern="100">
                          <a:effectLst/>
                        </a:rPr>
                        <a:t>onchange</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sz="1200" kern="100" dirty="0">
                          <a:effectLst/>
                        </a:rPr>
                        <a:t>表单元素中的内容被修改时</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val="1525009447"/>
                  </a:ext>
                </a:extLst>
              </a:tr>
              <a:tr h="0">
                <a:tc>
                  <a:txBody>
                    <a:bodyPr/>
                    <a:lstStyle/>
                    <a:p>
                      <a:pPr algn="just">
                        <a:lnSpc>
                          <a:spcPct val="150000"/>
                        </a:lnSpc>
                      </a:pPr>
                      <a:r>
                        <a:rPr lang="en-US" sz="1200" kern="100">
                          <a:effectLst/>
                        </a:rPr>
                        <a:t>onreset</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sz="1200" kern="100">
                          <a:effectLst/>
                        </a:rPr>
                        <a:t>表单元素被重置</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en-US" sz="1200" kern="100">
                          <a:effectLst/>
                        </a:rPr>
                        <a:t>onkeydown</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sz="1200" kern="100" dirty="0">
                          <a:effectLst/>
                        </a:rPr>
                        <a:t>按某个按键</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val="264015878"/>
                  </a:ext>
                </a:extLst>
              </a:tr>
              <a:tr h="0">
                <a:tc>
                  <a:txBody>
                    <a:bodyPr/>
                    <a:lstStyle/>
                    <a:p>
                      <a:pPr algn="just">
                        <a:lnSpc>
                          <a:spcPct val="150000"/>
                        </a:lnSpc>
                      </a:pPr>
                      <a:r>
                        <a:rPr lang="en-US" sz="1200" kern="100">
                          <a:effectLst/>
                        </a:rPr>
                        <a:t>onsubmit</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sz="1200" kern="100">
                          <a:effectLst/>
                        </a:rPr>
                        <a:t>表单元素被提交</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en-US" sz="1200" kern="100">
                          <a:effectLst/>
                        </a:rPr>
                        <a:t>onkeyup</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just">
                        <a:lnSpc>
                          <a:spcPct val="150000"/>
                        </a:lnSpc>
                      </a:pPr>
                      <a:r>
                        <a:rPr lang="zh-CN" sz="1200" kern="100" dirty="0">
                          <a:effectLst/>
                        </a:rPr>
                        <a:t>释放某个按键</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val="1651435218"/>
                  </a:ext>
                </a:extLst>
              </a:tr>
            </a:tbl>
          </a:graphicData>
        </a:graphic>
      </p:graphicFrame>
      <p:sp>
        <p:nvSpPr>
          <p:cNvPr id="8" name="文本框 7">
            <a:extLst>
              <a:ext uri="{FF2B5EF4-FFF2-40B4-BE49-F238E27FC236}">
                <a16:creationId xmlns:a16="http://schemas.microsoft.com/office/drawing/2014/main" id="{6F9C133F-3353-4568-89EA-261594EE6EC3}"/>
              </a:ext>
            </a:extLst>
          </p:cNvPr>
          <p:cNvSpPr txBox="1"/>
          <p:nvPr/>
        </p:nvSpPr>
        <p:spPr>
          <a:xfrm>
            <a:off x="1615297" y="2075069"/>
            <a:ext cx="6163574" cy="369332"/>
          </a:xfrm>
          <a:prstGeom prst="rect">
            <a:avLst/>
          </a:prstGeom>
          <a:noFill/>
        </p:spPr>
        <p:txBody>
          <a:bodyPr wrap="square">
            <a:spAutoFit/>
          </a:bodyPr>
          <a:lstStyle/>
          <a:p>
            <a:pPr indent="394335" algn="ctr"/>
            <a:r>
              <a:rPr lang="zh-CN" altLang="zh-CN" sz="1800" kern="100" dirty="0">
                <a:effectLst/>
                <a:latin typeface="Calibri" panose="020F0502020204030204" pitchFamily="34" charset="0"/>
                <a:ea typeface="微软雅黑" panose="020B0503020204020204" pitchFamily="34" charset="-122"/>
                <a:cs typeface="Times New Roman" panose="02020603050405020304" pitchFamily="18" charset="0"/>
              </a:rPr>
              <a:t>表</a:t>
            </a:r>
            <a:r>
              <a:rPr lang="en-US" altLang="zh-CN" sz="1800" kern="100" dirty="0">
                <a:effectLst/>
                <a:latin typeface="Calibri" panose="020F0502020204030204" pitchFamily="34" charset="0"/>
                <a:ea typeface="微软雅黑" panose="020B0503020204020204" pitchFamily="34" charset="-122"/>
                <a:cs typeface="Times New Roman" panose="02020603050405020304" pitchFamily="18" charset="0"/>
              </a:rPr>
              <a:t> JavaScript</a:t>
            </a:r>
            <a:r>
              <a:rPr lang="zh-CN" altLang="zh-CN" sz="1800" kern="100" dirty="0">
                <a:effectLst/>
                <a:latin typeface="Calibri" panose="020F0502020204030204" pitchFamily="34" charset="0"/>
                <a:ea typeface="微软雅黑" panose="020B0503020204020204" pitchFamily="34" charset="-122"/>
                <a:cs typeface="Times New Roman" panose="02020603050405020304" pitchFamily="18" charset="0"/>
              </a:rPr>
              <a:t>的动作</a:t>
            </a:r>
            <a:endParaRPr lang="zh-CN" altLang="zh-CN" sz="11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644636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在网页中嵌入</a:t>
            </a:r>
            <a:r>
              <a:rPr lang="en-US" altLang="zh-CN" sz="2400" b="1" dirty="0">
                <a:solidFill>
                  <a:srgbClr val="0070C0"/>
                </a:solidFill>
                <a:effectLst>
                  <a:outerShdw blurRad="38100" dist="38100" dir="2700000" algn="tl">
                    <a:srgbClr val="000000">
                      <a:alpha val="43137"/>
                    </a:srgbClr>
                  </a:outerShdw>
                </a:effectLst>
              </a:rPr>
              <a:t>JavaScript</a:t>
            </a:r>
            <a:r>
              <a:rPr lang="zh-CN" altLang="en-US" sz="2400" b="1" dirty="0">
                <a:solidFill>
                  <a:srgbClr val="0070C0"/>
                </a:solidFill>
                <a:effectLst>
                  <a:outerShdw blurRad="38100" dist="38100" dir="2700000" algn="tl">
                    <a:srgbClr val="000000">
                      <a:alpha val="43137"/>
                    </a:srgbClr>
                  </a:outerShdw>
                </a:effectLst>
              </a:rPr>
              <a:t>代码的方法</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8.2.4</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836AE973-84D6-4B6B-A967-61993623C57C}"/>
              </a:ext>
            </a:extLst>
          </p:cNvPr>
          <p:cNvSpPr txBox="1"/>
          <p:nvPr/>
        </p:nvSpPr>
        <p:spPr>
          <a:xfrm>
            <a:off x="1194056" y="1120806"/>
            <a:ext cx="10063415" cy="1940916"/>
          </a:xfrm>
          <a:prstGeom prst="rect">
            <a:avLst/>
          </a:prstGeom>
          <a:solidFill>
            <a:schemeClr val="bg1">
              <a:lumMod val="95000"/>
            </a:schemeClr>
          </a:solidFill>
        </p:spPr>
        <p:txBody>
          <a:bodyPr wrap="square">
            <a:spAutoFit/>
          </a:bodyPr>
          <a:lstStyle/>
          <a:p>
            <a:pPr marL="285750" lvl="0" indent="-285750" algn="just">
              <a:lnSpc>
                <a:spcPct val="150000"/>
              </a:lnSpc>
              <a:buFont typeface="Arial" panose="020B0604020202020204" pitchFamily="34" charset="0"/>
              <a:buChar char="•"/>
            </a:pPr>
            <a:r>
              <a:rPr lang="zh-CN"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将代码添加在</a:t>
            </a:r>
            <a:r>
              <a:rPr lang="en-US"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&lt;head&gt;&lt;/head&gt;</a:t>
            </a:r>
            <a:r>
              <a:rPr lang="zh-CN"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中</a:t>
            </a:r>
          </a:p>
          <a:p>
            <a:pPr indent="361950" algn="just">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将</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JavaScript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添加在头部标签中，当网页打开时加载脚本，脚本的执行速度较快，并且容易维护，在 </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body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中直接调用头部的脚本执行或直接应用程序。</a:t>
            </a:r>
            <a:endPar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gn="just">
              <a:lnSpc>
                <a:spcPct val="150000"/>
              </a:lnSpc>
              <a:buFont typeface="Arial" panose="020B0604020202020204" pitchFamily="34" charset="0"/>
              <a:buChar char="•"/>
            </a:pPr>
            <a:r>
              <a:rPr lang="zh-CN" altLang="zh-CN" sz="1600" b="1" kern="100" dirty="0">
                <a:latin typeface="微软雅黑" panose="020B0503020204020204" pitchFamily="34" charset="-122"/>
                <a:ea typeface="微软雅黑" panose="020B0503020204020204" pitchFamily="34" charset="-122"/>
                <a:cs typeface="Times New Roman" panose="02020603050405020304" pitchFamily="18" charset="0"/>
              </a:rPr>
              <a:t>直接在</a:t>
            </a:r>
            <a:r>
              <a:rPr lang="en-US" altLang="zh-CN" sz="1600" b="1" kern="100" dirty="0">
                <a:latin typeface="微软雅黑" panose="020B0503020204020204" pitchFamily="34" charset="-122"/>
                <a:ea typeface="微软雅黑" panose="020B0503020204020204" pitchFamily="34" charset="-122"/>
                <a:cs typeface="Times New Roman" panose="02020603050405020304" pitchFamily="18" charset="0"/>
              </a:rPr>
              <a:t>&lt;body&gt; </a:t>
            </a:r>
            <a:r>
              <a:rPr lang="zh-CN" altLang="zh-CN" sz="1600" b="1" kern="100" dirty="0">
                <a:latin typeface="微软雅黑" panose="020B0503020204020204" pitchFamily="34" charset="-122"/>
                <a:ea typeface="微软雅黑" panose="020B0503020204020204" pitchFamily="34" charset="-122"/>
                <a:cs typeface="Times New Roman" panose="02020603050405020304" pitchFamily="18" charset="0"/>
              </a:rPr>
              <a:t>标签部分添加</a:t>
            </a:r>
            <a:r>
              <a:rPr lang="en-US" altLang="zh-CN" sz="1600" b="1" kern="100" dirty="0">
                <a:latin typeface="微软雅黑" panose="020B0503020204020204" pitchFamily="34" charset="-122"/>
                <a:ea typeface="微软雅黑" panose="020B0503020204020204" pitchFamily="34" charset="-122"/>
                <a:cs typeface="Times New Roman" panose="02020603050405020304" pitchFamily="18" charset="0"/>
              </a:rPr>
              <a:t>JavaScript</a:t>
            </a:r>
            <a:r>
              <a:rPr lang="zh-CN" altLang="zh-CN" sz="1600" b="1" kern="100" dirty="0">
                <a:latin typeface="微软雅黑" panose="020B0503020204020204" pitchFamily="34" charset="-122"/>
                <a:ea typeface="微软雅黑" panose="020B0503020204020204" pitchFamily="34" charset="-122"/>
                <a:cs typeface="Times New Roman" panose="02020603050405020304" pitchFamily="18" charset="0"/>
              </a:rPr>
              <a:t>的脚本</a:t>
            </a:r>
            <a:r>
              <a:rPr lang="zh-CN" altLang="en-US" sz="1600" b="1"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b="1"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61950" algn="just">
              <a:lnSpc>
                <a:spcPct val="150000"/>
              </a:lnSpc>
            </a:pP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有些脚本直接在</a:t>
            </a:r>
            <a:r>
              <a:rPr lang="en-US"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&lt;body&gt;</a:t>
            </a: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标签的特定位置响应效果，可以将</a:t>
            </a:r>
            <a:r>
              <a:rPr lang="en-US"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JavaScript</a:t>
            </a: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的脚本直接插入在标签中</a:t>
            </a:r>
            <a:r>
              <a:rPr lang="zh-CN" altLang="zh-CN" sz="1800" kern="100" dirty="0">
                <a:effectLst/>
                <a:latin typeface="Calibri" panose="020F0502020204030204" pitchFamily="34" charset="0"/>
                <a:ea typeface="微软雅黑" panose="020B0503020204020204" pitchFamily="34"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251755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使用</a:t>
            </a:r>
            <a:r>
              <a:rPr lang="en-US" altLang="zh-CN" sz="2400" b="1" dirty="0" err="1">
                <a:solidFill>
                  <a:srgbClr val="0070C0"/>
                </a:solidFill>
                <a:effectLst>
                  <a:outerShdw blurRad="38100" dist="38100" dir="2700000" algn="tl">
                    <a:srgbClr val="000000">
                      <a:alpha val="43137"/>
                    </a:srgbClr>
                  </a:outerShdw>
                </a:effectLst>
              </a:rPr>
              <a:t>Jquery</a:t>
            </a:r>
            <a:r>
              <a:rPr lang="zh-CN" altLang="en-US" sz="2400" b="1" dirty="0">
                <a:solidFill>
                  <a:srgbClr val="0070C0"/>
                </a:solidFill>
                <a:effectLst>
                  <a:outerShdw blurRad="38100" dist="38100" dir="2700000" algn="tl">
                    <a:srgbClr val="000000">
                      <a:alpha val="43137"/>
                    </a:srgbClr>
                  </a:outerShdw>
                </a:effectLst>
              </a:rPr>
              <a:t>库</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8.2.5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37FD21CB-1250-4900-A29B-D08CD1D4AA9E}"/>
              </a:ext>
            </a:extLst>
          </p:cNvPr>
          <p:cNvSpPr txBox="1"/>
          <p:nvPr/>
        </p:nvSpPr>
        <p:spPr>
          <a:xfrm>
            <a:off x="873424" y="1111702"/>
            <a:ext cx="10056244" cy="3742178"/>
          </a:xfrm>
          <a:prstGeom prst="rect">
            <a:avLst/>
          </a:prstGeom>
          <a:solidFill>
            <a:schemeClr val="bg1">
              <a:lumMod val="95000"/>
            </a:schemeClr>
          </a:solidFill>
        </p:spPr>
        <p:txBody>
          <a:bodyPr wrap="square">
            <a:spAutoFit/>
          </a:bodyPr>
          <a:lstStyle/>
          <a:p>
            <a:pPr marL="285750" indent="-285750">
              <a:lnSpc>
                <a:spcPct val="150000"/>
              </a:lnSpc>
              <a:buFont typeface="Arial" panose="020B0604020202020204" pitchFamily="34" charset="0"/>
              <a:buChar char="•"/>
            </a:pP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jQuery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是一个</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JavaScript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库，它是轻量级的</a:t>
            </a:r>
            <a:r>
              <a:rPr lang="en-US" altLang="zh-CN" sz="1600" dirty="0" err="1">
                <a:effectLst/>
                <a:latin typeface="微软雅黑" panose="020B0503020204020204" pitchFamily="34" charset="-122"/>
                <a:ea typeface="微软雅黑" panose="020B0503020204020204" pitchFamily="34" charset="-122"/>
                <a:cs typeface="Times New Roman" panose="02020603050405020304" pitchFamily="18" charset="0"/>
              </a:rPr>
              <a:t>js</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库，它兼容</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CSS3</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，还兼容各种浏览器，使用户能更方便地处理</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events</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、实现动画效果，并且方便地为网站提供</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AJAX</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交互。</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jQuery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还有一个比较大的优势是，它的文档说明很全，而且各种应用也说得很详细，同时还有许多成熟的插件可供选择。</a:t>
            </a:r>
            <a:endPar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nSpc>
                <a:spcPct val="150000"/>
              </a:lnSpc>
              <a:buFont typeface="Arial" panose="020B0604020202020204" pitchFamily="34" charset="0"/>
              <a:buChar char="•"/>
            </a:pP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jquery.min.js</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jquery.js</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的区别是：</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jquery.min.js</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是对</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jquery.js</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的代码进行精简处理后的文档，如变量的名称基本都写成一个字母，而且格式缩进都被删除了，所以文件容量比较小</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(min)</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，一般在网页中调用这个文件，</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jquery.js</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里的代码是没有进行处理的原代码，适合于人们阅读与研究。两个文件起的作用一样，</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jQuery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有不同的版本，如</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1.6</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1.7.2</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等，所以下载</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jQuery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时有带版本号的，如</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jquery-1.4.2.min.js</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等，版本号越高版本就越新。</a:t>
            </a:r>
            <a:endPar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nSpc>
                <a:spcPct val="150000"/>
              </a:lnSpc>
              <a:buFont typeface="Arial" panose="020B0604020202020204" pitchFamily="34" charset="0"/>
              <a:buChar char="•"/>
            </a:pP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可以通过下面的标记把</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 jQuery </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添加到网页中</a:t>
            </a: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&lt;script  </a:t>
            </a:r>
            <a:r>
              <a:rPr lang="en-US" altLang="zh-CN" sz="1600" kern="100" dirty="0" err="1">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typ</a:t>
            </a:r>
            <a:r>
              <a:rPr lang="en-US" altLang="zh-CN" sz="16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e=“text/</a:t>
            </a:r>
            <a:r>
              <a:rPr lang="en-US" altLang="zh-CN" sz="1600" kern="100" dirty="0" err="1">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javascript</a:t>
            </a:r>
            <a:r>
              <a:rPr lang="en-US" altLang="zh-CN" sz="16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err="1">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src</a:t>
            </a:r>
            <a:r>
              <a:rPr lang="en-US" altLang="zh-CN" sz="16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=“jquery.min.js”&gt;&lt;/script&gt;</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5853606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网页中的行为</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8.2.6</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84772839-CA1B-47C7-80F5-71C7C0688F74}"/>
              </a:ext>
            </a:extLst>
          </p:cNvPr>
          <p:cNvSpPr txBox="1"/>
          <p:nvPr/>
        </p:nvSpPr>
        <p:spPr>
          <a:xfrm>
            <a:off x="1356503" y="1051097"/>
            <a:ext cx="9883716" cy="1156855"/>
          </a:xfrm>
          <a:prstGeom prst="rect">
            <a:avLst/>
          </a:prstGeom>
          <a:solidFill>
            <a:schemeClr val="bg1">
              <a:lumMod val="95000"/>
            </a:schemeClr>
          </a:solidFill>
        </p:spPr>
        <p:txBody>
          <a:bodyPr wrap="square">
            <a:spAutoFit/>
          </a:bodyPr>
          <a:lstStyle/>
          <a:p>
            <a:pPr marL="285750" indent="-285750" algn="just">
              <a:lnSpc>
                <a:spcPct val="150000"/>
              </a:lnSpc>
              <a:buFont typeface="Arial" panose="020B0604020202020204" pitchFamily="34" charset="0"/>
              <a:buChar char="•"/>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行为是用来动态响应用户操作、改变当前页面效果或者是执行特定任务的一种方法，可以使用户与网页之间产生交互。</a:t>
            </a:r>
          </a:p>
          <a:p>
            <a:pPr marL="285750" indent="-285750">
              <a:lnSpc>
                <a:spcPct val="150000"/>
              </a:lnSpc>
              <a:buFont typeface="Arial" panose="020B0604020202020204" pitchFamily="34" charset="0"/>
              <a:buChar char="•"/>
            </a:pP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行为是由事件和触发事件的动作构成</a:t>
            </a: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47B400F3-EBB8-418D-AFFE-56A1A11281CD}"/>
              </a:ext>
            </a:extLst>
          </p:cNvPr>
          <p:cNvSpPr txBox="1"/>
          <p:nvPr/>
        </p:nvSpPr>
        <p:spPr>
          <a:xfrm>
            <a:off x="1356502" y="2325115"/>
            <a:ext cx="9883715" cy="1295163"/>
          </a:xfrm>
          <a:prstGeom prst="rect">
            <a:avLst/>
          </a:prstGeom>
          <a:noFill/>
          <a:ln>
            <a:solidFill>
              <a:srgbClr val="7CB5FA"/>
            </a:solidFill>
          </a:ln>
          <a:effectLst>
            <a:glow rad="63500">
              <a:schemeClr val="accent1">
                <a:satMod val="175000"/>
                <a:alpha val="40000"/>
              </a:schemeClr>
            </a:glow>
          </a:effectLst>
        </p:spPr>
        <p:txBody>
          <a:bodyPr wrap="square">
            <a:spAutoFit/>
          </a:bodyPr>
          <a:lstStyle/>
          <a:p>
            <a:pPr>
              <a:lnSpc>
                <a:spcPct val="150000"/>
              </a:lnSpc>
            </a:pPr>
            <a:r>
              <a:rPr lang="en-US" altLang="zh-CN" sz="1800" dirty="0">
                <a:effectLst/>
                <a:latin typeface="微软雅黑" panose="020B0503020204020204" pitchFamily="34" charset="-122"/>
                <a:cs typeface="Times New Roman" panose="02020603050405020304" pitchFamily="18" charset="0"/>
              </a:rPr>
              <a:t>1</a:t>
            </a:r>
            <a:r>
              <a:rPr lang="zh-CN" altLang="en-US" sz="1800" dirty="0">
                <a:effectLst/>
                <a:latin typeface="微软雅黑" panose="020B0503020204020204" pitchFamily="34" charset="-122"/>
                <a:cs typeface="Times New Roman" panose="02020603050405020304" pitchFamily="18" charset="0"/>
              </a:rPr>
              <a:t>、</a:t>
            </a:r>
            <a:r>
              <a:rPr lang="en-US" altLang="zh-CN" sz="1800" dirty="0">
                <a:effectLst/>
                <a:latin typeface="微软雅黑" panose="020B0503020204020204" pitchFamily="34" charset="-122"/>
                <a:cs typeface="Times New Roman" panose="02020603050405020304" pitchFamily="18" charset="0"/>
              </a:rPr>
              <a:t>Dreamweaver</a:t>
            </a:r>
            <a:r>
              <a:rPr lang="zh-CN" altLang="zh-CN" sz="1800" dirty="0">
                <a:effectLst/>
                <a:ea typeface="微软雅黑" panose="020B0503020204020204" pitchFamily="34" charset="-122"/>
                <a:cs typeface="Times New Roman" panose="02020603050405020304" pitchFamily="18" charset="0"/>
              </a:rPr>
              <a:t>中行为面板</a:t>
            </a:r>
            <a:r>
              <a:rPr lang="zh-CN" altLang="en-US" sz="1800" dirty="0">
                <a:effectLst/>
                <a:ea typeface="微软雅黑" panose="020B0503020204020204" pitchFamily="34" charset="-122"/>
                <a:cs typeface="Times New Roman" panose="02020603050405020304" pitchFamily="18" charset="0"/>
              </a:rPr>
              <a:t>：</a:t>
            </a:r>
            <a:r>
              <a:rPr lang="zh-CN" altLang="zh-CN" sz="1800" dirty="0">
                <a:effectLst/>
                <a:ea typeface="微软雅黑" panose="020B0503020204020204" pitchFamily="34" charset="-122"/>
                <a:cs typeface="Times New Roman" panose="02020603050405020304" pitchFamily="18" charset="0"/>
              </a:rPr>
              <a:t>在</a:t>
            </a:r>
            <a:r>
              <a:rPr lang="en-US" altLang="zh-CN" sz="1800" dirty="0">
                <a:effectLst/>
                <a:ea typeface="微软雅黑" panose="020B0503020204020204" pitchFamily="34" charset="-122"/>
                <a:cs typeface="Times New Roman" panose="02020603050405020304" pitchFamily="18" charset="0"/>
              </a:rPr>
              <a:t>Dreamweaver</a:t>
            </a:r>
            <a:r>
              <a:rPr lang="zh-CN" altLang="zh-CN" sz="1800" dirty="0">
                <a:effectLst/>
                <a:ea typeface="微软雅黑" panose="020B0503020204020204" pitchFamily="34" charset="-122"/>
                <a:cs typeface="Times New Roman" panose="02020603050405020304" pitchFamily="18" charset="0"/>
              </a:rPr>
              <a:t>中单击菜单栏中的【窗口】</a:t>
            </a:r>
            <a:r>
              <a:rPr lang="en-US" altLang="zh-CN" sz="18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800" dirty="0">
                <a:effectLst/>
                <a:ea typeface="微软雅黑" panose="020B0503020204020204" pitchFamily="34" charset="-122"/>
                <a:cs typeface="Times New Roman" panose="02020603050405020304" pitchFamily="18" charset="0"/>
              </a:rPr>
              <a:t>【行为】，打开【行为】面板</a:t>
            </a:r>
            <a:r>
              <a:rPr lang="zh-CN" altLang="en-US" sz="1800" dirty="0">
                <a:effectLst/>
                <a:ea typeface="微软雅黑" panose="020B0503020204020204" pitchFamily="34" charset="-122"/>
                <a:cs typeface="Times New Roman" panose="02020603050405020304" pitchFamily="18" charset="0"/>
              </a:rPr>
              <a:t>。</a:t>
            </a:r>
            <a:endParaRPr lang="en-US" altLang="zh-CN" sz="1800" dirty="0">
              <a:effectLst/>
              <a:ea typeface="微软雅黑" panose="020B0503020204020204" pitchFamily="34" charset="-122"/>
              <a:cs typeface="Times New Roman" panose="02020603050405020304" pitchFamily="18" charset="0"/>
            </a:endParaRPr>
          </a:p>
          <a:p>
            <a:pPr>
              <a:lnSpc>
                <a:spcPct val="150000"/>
              </a:lnSpc>
            </a:pPr>
            <a:r>
              <a:rPr lang="en-US" altLang="zh-CN" dirty="0"/>
              <a:t>2</a:t>
            </a:r>
            <a:r>
              <a:rPr lang="zh-CN" altLang="en-US" dirty="0"/>
              <a:t>、</a:t>
            </a:r>
            <a:r>
              <a:rPr lang="zh-CN" altLang="zh-CN" sz="1800" dirty="0">
                <a:effectLst/>
                <a:ea typeface="微软雅黑" panose="020B0503020204020204" pitchFamily="34" charset="-122"/>
                <a:cs typeface="Times New Roman" panose="02020603050405020304" pitchFamily="18" charset="0"/>
              </a:rPr>
              <a:t>在应用行为之前，需要选择应用的对象，如指定的图像、文本、</a:t>
            </a:r>
            <a:r>
              <a:rPr lang="en-US" altLang="zh-CN" sz="1800" dirty="0">
                <a:effectLst/>
                <a:ea typeface="微软雅黑" panose="020B0503020204020204" pitchFamily="34" charset="-122"/>
                <a:cs typeface="Times New Roman" panose="02020603050405020304" pitchFamily="18" charset="0"/>
              </a:rPr>
              <a:t>DIV</a:t>
            </a:r>
            <a:r>
              <a:rPr lang="zh-CN" altLang="zh-CN" sz="1800" dirty="0">
                <a:effectLst/>
                <a:ea typeface="微软雅黑" panose="020B0503020204020204" pitchFamily="34" charset="-122"/>
                <a:cs typeface="Times New Roman" panose="02020603050405020304" pitchFamily="18" charset="0"/>
              </a:rPr>
              <a:t>标签等网页的元素</a:t>
            </a:r>
            <a:r>
              <a:rPr lang="zh-CN" altLang="en-US" sz="1800" dirty="0">
                <a:effectLst/>
                <a:ea typeface="微软雅黑" panose="020B0503020204020204" pitchFamily="34" charset="-122"/>
                <a:cs typeface="Times New Roman" panose="02020603050405020304" pitchFamily="18" charset="0"/>
              </a:rPr>
              <a:t>。</a:t>
            </a:r>
            <a:endParaRPr lang="zh-CN" altLang="en-US" dirty="0"/>
          </a:p>
        </p:txBody>
      </p:sp>
      <p:pic>
        <p:nvPicPr>
          <p:cNvPr id="8" name="图片 7">
            <a:extLst>
              <a:ext uri="{FF2B5EF4-FFF2-40B4-BE49-F238E27FC236}">
                <a16:creationId xmlns:a16="http://schemas.microsoft.com/office/drawing/2014/main" id="{85081B80-BC56-426A-B10A-AEB7FE9FA47D}"/>
              </a:ext>
            </a:extLst>
          </p:cNvPr>
          <p:cNvPicPr/>
          <p:nvPr/>
        </p:nvPicPr>
        <p:blipFill>
          <a:blip r:embed="rId2">
            <a:extLst>
              <a:ext uri="{28A0092B-C50C-407E-A947-70E740481C1C}">
                <a14:useLocalDpi xmlns:a14="http://schemas.microsoft.com/office/drawing/2010/main" val="0"/>
              </a:ext>
            </a:extLst>
          </a:blip>
          <a:stretch>
            <a:fillRect/>
          </a:stretch>
        </p:blipFill>
        <p:spPr>
          <a:xfrm>
            <a:off x="1356502" y="3737441"/>
            <a:ext cx="1496295" cy="2917972"/>
          </a:xfrm>
          <a:prstGeom prst="rect">
            <a:avLst/>
          </a:prstGeom>
          <a:ln w="12700">
            <a:solidFill>
              <a:schemeClr val="tx1"/>
            </a:solidFill>
          </a:ln>
        </p:spPr>
      </p:pic>
      <p:pic>
        <p:nvPicPr>
          <p:cNvPr id="9" name="图片 8">
            <a:extLst>
              <a:ext uri="{FF2B5EF4-FFF2-40B4-BE49-F238E27FC236}">
                <a16:creationId xmlns:a16="http://schemas.microsoft.com/office/drawing/2014/main" id="{D97BAFDA-873C-448C-B428-3D4E12E9C2F8}"/>
              </a:ext>
            </a:extLst>
          </p:cNvPr>
          <p:cNvPicPr/>
          <p:nvPr/>
        </p:nvPicPr>
        <p:blipFill rotWithShape="1">
          <a:blip r:embed="rId3"/>
          <a:srcRect r="85202"/>
          <a:stretch/>
        </p:blipFill>
        <p:spPr bwMode="auto">
          <a:xfrm>
            <a:off x="3115166" y="3737441"/>
            <a:ext cx="921996" cy="2961394"/>
          </a:xfrm>
          <a:prstGeom prst="rect">
            <a:avLst/>
          </a:prstGeom>
          <a:ln w="12700">
            <a:solidFill>
              <a:schemeClr val="tx1"/>
            </a:solidFill>
          </a:ln>
          <a:extLst>
            <a:ext uri="{53640926-AAD7-44D8-BBD7-CCE9431645EC}">
              <a14:shadowObscured xmlns:a14="http://schemas.microsoft.com/office/drawing/2010/main"/>
            </a:ext>
          </a:extLst>
        </p:spPr>
      </p:pic>
      <p:pic>
        <p:nvPicPr>
          <p:cNvPr id="10" name="图片 9">
            <a:extLst>
              <a:ext uri="{FF2B5EF4-FFF2-40B4-BE49-F238E27FC236}">
                <a16:creationId xmlns:a16="http://schemas.microsoft.com/office/drawing/2014/main" id="{C7446AE4-355E-4F58-A15B-FEC8F6F5C9BF}"/>
              </a:ext>
            </a:extLst>
          </p:cNvPr>
          <p:cNvPicPr/>
          <p:nvPr/>
        </p:nvPicPr>
        <p:blipFill>
          <a:blip r:embed="rId4"/>
          <a:stretch>
            <a:fillRect/>
          </a:stretch>
        </p:blipFill>
        <p:spPr>
          <a:xfrm>
            <a:off x="4299531" y="3737441"/>
            <a:ext cx="1290386" cy="2932193"/>
          </a:xfrm>
          <a:prstGeom prst="rect">
            <a:avLst/>
          </a:prstGeom>
          <a:ln w="12700">
            <a:solidFill>
              <a:schemeClr val="tx1"/>
            </a:solidFill>
          </a:ln>
        </p:spPr>
      </p:pic>
      <p:pic>
        <p:nvPicPr>
          <p:cNvPr id="11" name="图片 10">
            <a:extLst>
              <a:ext uri="{FF2B5EF4-FFF2-40B4-BE49-F238E27FC236}">
                <a16:creationId xmlns:a16="http://schemas.microsoft.com/office/drawing/2014/main" id="{74FEEE8A-4FE9-4D3C-9E05-3C681CF9415C}"/>
              </a:ext>
            </a:extLst>
          </p:cNvPr>
          <p:cNvPicPr/>
          <p:nvPr/>
        </p:nvPicPr>
        <p:blipFill>
          <a:blip r:embed="rId5"/>
          <a:stretch>
            <a:fillRect/>
          </a:stretch>
        </p:blipFill>
        <p:spPr>
          <a:xfrm>
            <a:off x="5837927" y="3737441"/>
            <a:ext cx="1865462" cy="3037921"/>
          </a:xfrm>
          <a:prstGeom prst="rect">
            <a:avLst/>
          </a:prstGeom>
          <a:ln w="12700">
            <a:solidFill>
              <a:schemeClr val="tx1"/>
            </a:solidFill>
          </a:ln>
        </p:spPr>
      </p:pic>
    </p:spTree>
    <p:extLst>
      <p:ext uri="{BB962C8B-B14F-4D97-AF65-F5344CB8AC3E}">
        <p14:creationId xmlns:p14="http://schemas.microsoft.com/office/powerpoint/2010/main" val="2491320898"/>
      </p:ext>
    </p:extLst>
  </p:cSld>
  <p:clrMapOvr>
    <a:masterClrMapping/>
  </p:clrMapOvr>
</p:sld>
</file>

<file path=ppt/theme/theme1.xml><?xml version="1.0" encoding="utf-8"?>
<a:theme xmlns:a="http://schemas.openxmlformats.org/drawingml/2006/main" name="主题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2" id="{88C32B2F-FC00-4C6E-9E4F-FF688E02CA48}" vid="{27E4A111-2E56-49BA-86A8-E0438571D4B2}"/>
    </a:ext>
  </a:extLst>
</a:theme>
</file>

<file path=docProps/app.xml><?xml version="1.0" encoding="utf-8"?>
<Properties xmlns="http://schemas.openxmlformats.org/officeDocument/2006/extended-properties" xmlns:vt="http://schemas.openxmlformats.org/officeDocument/2006/docPropsVTypes">
  <Template/>
  <TotalTime>711</TotalTime>
  <Words>6315</Words>
  <Application>Microsoft Office PowerPoint</Application>
  <PresentationFormat>宽屏</PresentationFormat>
  <Paragraphs>428</Paragraphs>
  <Slides>50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50</vt:i4>
      </vt:variant>
    </vt:vector>
  </HeadingPairs>
  <TitlesOfParts>
    <vt:vector size="58" baseType="lpstr">
      <vt:lpstr>Gulim</vt:lpstr>
      <vt:lpstr>等线</vt:lpstr>
      <vt:lpstr>微软雅黑</vt:lpstr>
      <vt:lpstr>字体圈欣意冠黑体</vt:lpstr>
      <vt:lpstr>Arial</vt:lpstr>
      <vt:lpstr>Calibri</vt:lpstr>
      <vt:lpstr>Wingdings</vt:lpstr>
      <vt:lpstr>主题2</vt:lpstr>
      <vt:lpstr>PowerPoint 演示文稿</vt:lpstr>
      <vt:lpstr>课堂案例：在企业网站首页中添加网页特效</vt:lpstr>
      <vt:lpstr>准备知识：JavaScript网页特效</vt:lpstr>
      <vt:lpstr>PowerPoint 演示文稿</vt:lpstr>
      <vt:lpstr>PowerPoint 演示文稿</vt:lpstr>
      <vt:lpstr>PowerPoint 演示文稿</vt:lpstr>
      <vt:lpstr>PowerPoint 演示文稿</vt:lpstr>
      <vt:lpstr>PowerPoint 演示文稿</vt:lpstr>
      <vt:lpstr>PowerPoint 演示文稿</vt:lpstr>
      <vt:lpstr>准备知识：Dreamweaver中的行为脚本</vt:lpstr>
      <vt:lpstr>准备知识：Dreamweaver中的行为脚本</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准备知识：Dreamweaver中的Spry框架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案例实施过程：在企业网站首页中添加网页特效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wang hai</dc:creator>
  <cp:lastModifiedBy>wang hai</cp:lastModifiedBy>
  <cp:revision>78</cp:revision>
  <dcterms:created xsi:type="dcterms:W3CDTF">2021-08-05T00:51:54Z</dcterms:created>
  <dcterms:modified xsi:type="dcterms:W3CDTF">2021-12-06T13:54:14Z</dcterms:modified>
</cp:coreProperties>
</file>