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5">
  <p:sldMasterIdLst>
    <p:sldMasterId id="2147483660" r:id="rId1"/>
  </p:sldMasterIdLst>
  <p:sldIdLst>
    <p:sldId id="256" r:id="rId2"/>
    <p:sldId id="257" r:id="rId3"/>
    <p:sldId id="331" r:id="rId4"/>
    <p:sldId id="335" r:id="rId5"/>
    <p:sldId id="349" r:id="rId6"/>
    <p:sldId id="336" r:id="rId7"/>
    <p:sldId id="350" r:id="rId8"/>
    <p:sldId id="347" r:id="rId9"/>
    <p:sldId id="346" r:id="rId10"/>
    <p:sldId id="348" r:id="rId11"/>
    <p:sldId id="332" r:id="rId12"/>
    <p:sldId id="351" r:id="rId13"/>
    <p:sldId id="352" r:id="rId14"/>
    <p:sldId id="353" r:id="rId15"/>
    <p:sldId id="354" r:id="rId16"/>
    <p:sldId id="355" r:id="rId17"/>
    <p:sldId id="356" r:id="rId18"/>
    <p:sldId id="357" r:id="rId19"/>
    <p:sldId id="358" r:id="rId20"/>
    <p:sldId id="359" r:id="rId21"/>
    <p:sldId id="334" r:id="rId22"/>
    <p:sldId id="341" r:id="rId23"/>
    <p:sldId id="342" r:id="rId24"/>
    <p:sldId id="360" r:id="rId25"/>
    <p:sldId id="361" r:id="rId26"/>
    <p:sldId id="363" r:id="rId27"/>
    <p:sldId id="362" r:id="rId28"/>
    <p:sldId id="343" r:id="rId29"/>
    <p:sldId id="365" r:id="rId30"/>
    <p:sldId id="366" r:id="rId31"/>
    <p:sldId id="367" r:id="rId32"/>
    <p:sldId id="344" r:id="rId33"/>
    <p:sldId id="368" r:id="rId34"/>
    <p:sldId id="369" r:id="rId35"/>
    <p:sldId id="370" r:id="rId36"/>
    <p:sldId id="371" r:id="rId37"/>
    <p:sldId id="372" r:id="rId38"/>
    <p:sldId id="345" r:id="rId3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6FC"/>
    <a:srgbClr val="B0CBF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08" d="100"/>
          <a:sy n="108" d="100"/>
        </p:scale>
        <p:origin x="576" y="108"/>
      </p:cViewPr>
      <p:guideLst/>
    </p:cSldViewPr>
  </p:slideViewPr>
  <p:notesTextViewPr>
    <p:cViewPr>
      <p:scale>
        <a:sx n="1" d="1"/>
        <a:sy n="1" d="1"/>
      </p:scale>
      <p:origin x="0" y="0"/>
    </p:cViewPr>
  </p:notesTextViewPr>
  <p:sorterViewPr>
    <p:cViewPr>
      <p:scale>
        <a:sx n="100" d="100"/>
        <a:sy n="100" d="100"/>
      </p:scale>
      <p:origin x="0" y="-564"/>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标题幻灯片">
    <p:spTree>
      <p:nvGrpSpPr>
        <p:cNvPr id="1" name=""/>
        <p:cNvGrpSpPr/>
        <p:nvPr/>
      </p:nvGrpSpPr>
      <p:grpSpPr>
        <a:xfrm>
          <a:off x="0" y="0"/>
          <a:ext cx="0" cy="0"/>
          <a:chOff x="0" y="0"/>
          <a:chExt cx="0" cy="0"/>
        </a:xfrm>
      </p:grpSpPr>
      <p:pic>
        <p:nvPicPr>
          <p:cNvPr id="17" name="图片 16">
            <a:extLst>
              <a:ext uri="{FF2B5EF4-FFF2-40B4-BE49-F238E27FC236}">
                <a16:creationId xmlns:a16="http://schemas.microsoft.com/office/drawing/2014/main" id="{038430C3-5E01-4055-99EB-8637FF4E9E6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388" cy="6858000"/>
          </a:xfrm>
          <a:prstGeom prst="rect">
            <a:avLst/>
          </a:prstGeom>
        </p:spPr>
      </p:pic>
      <p:sp>
        <p:nvSpPr>
          <p:cNvPr id="4" name="日期占位符 3">
            <a:extLst>
              <a:ext uri="{FF2B5EF4-FFF2-40B4-BE49-F238E27FC236}">
                <a16:creationId xmlns:a16="http://schemas.microsoft.com/office/drawing/2014/main" id="{97A2C3DA-204C-4C23-BA12-FCACFBDDFB93}"/>
              </a:ext>
            </a:extLst>
          </p:cNvPr>
          <p:cNvSpPr>
            <a:spLocks noGrp="1"/>
          </p:cNvSpPr>
          <p:nvPr>
            <p:ph type="dt" sz="half" idx="10"/>
          </p:nvPr>
        </p:nvSpPr>
        <p:spPr/>
        <p:txBody>
          <a:bodyPr/>
          <a:lstStyle/>
          <a:p>
            <a:fld id="{47321F20-91B6-4DF6-83ED-82F6281FD441}" type="datetimeFigureOut">
              <a:rPr lang="zh-CN" altLang="en-US" smtClean="0"/>
              <a:t>2021/9/3</a:t>
            </a:fld>
            <a:endParaRPr lang="zh-CN" altLang="en-US"/>
          </a:p>
        </p:txBody>
      </p:sp>
      <p:sp>
        <p:nvSpPr>
          <p:cNvPr id="5" name="页脚占位符 4">
            <a:extLst>
              <a:ext uri="{FF2B5EF4-FFF2-40B4-BE49-F238E27FC236}">
                <a16:creationId xmlns:a16="http://schemas.microsoft.com/office/drawing/2014/main" id="{0D19A53D-BDEC-43E6-906C-8C487309681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FAFE403-31EF-4ECC-AE6D-7064F4BBADE4}"/>
              </a:ext>
            </a:extLst>
          </p:cNvPr>
          <p:cNvSpPr>
            <a:spLocks noGrp="1"/>
          </p:cNvSpPr>
          <p:nvPr>
            <p:ph type="sldNum" sz="quarter" idx="12"/>
          </p:nvPr>
        </p:nvSpPr>
        <p:spPr/>
        <p:txBody>
          <a:bodyPr/>
          <a:lstStyle/>
          <a:p>
            <a:fld id="{620BC2FD-AFF6-4D3C-8961-972A6F4A83DA}" type="slidenum">
              <a:rPr lang="zh-CN" altLang="en-US" smtClean="0"/>
              <a:t>‹#›</a:t>
            </a:fld>
            <a:endParaRPr lang="zh-CN" altLang="en-US"/>
          </a:p>
        </p:txBody>
      </p:sp>
      <p:sp>
        <p:nvSpPr>
          <p:cNvPr id="21" name="等腰三角形 20">
            <a:extLst>
              <a:ext uri="{FF2B5EF4-FFF2-40B4-BE49-F238E27FC236}">
                <a16:creationId xmlns:a16="http://schemas.microsoft.com/office/drawing/2014/main" id="{F199C3D3-6201-4D7A-A702-91D889DA2A1A}"/>
              </a:ext>
            </a:extLst>
          </p:cNvPr>
          <p:cNvSpPr/>
          <p:nvPr/>
        </p:nvSpPr>
        <p:spPr>
          <a:xfrm>
            <a:off x="0" y="-747629"/>
            <a:ext cx="8363712" cy="8171061"/>
          </a:xfrm>
          <a:prstGeom prst="triangle">
            <a:avLst>
              <a:gd name="adj" fmla="val 0"/>
            </a:avLst>
          </a:prstGeom>
          <a:solidFill>
            <a:schemeClr val="accent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等腰三角形 21">
            <a:extLst>
              <a:ext uri="{FF2B5EF4-FFF2-40B4-BE49-F238E27FC236}">
                <a16:creationId xmlns:a16="http://schemas.microsoft.com/office/drawing/2014/main" id="{6DABE92F-B0C8-472B-AD2D-956CFBCFE494}"/>
              </a:ext>
            </a:extLst>
          </p:cNvPr>
          <p:cNvSpPr/>
          <p:nvPr/>
        </p:nvSpPr>
        <p:spPr>
          <a:xfrm rot="8819023">
            <a:off x="-545604" y="768655"/>
            <a:ext cx="11094140" cy="6243716"/>
          </a:xfrm>
          <a:prstGeom prst="triangle">
            <a:avLst>
              <a:gd name="adj" fmla="val 38152"/>
            </a:avLst>
          </a:prstGeom>
          <a:solidFill>
            <a:srgbClr val="0096FC">
              <a:alpha val="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矩形: 圆角 17">
            <a:extLst>
              <a:ext uri="{FF2B5EF4-FFF2-40B4-BE49-F238E27FC236}">
                <a16:creationId xmlns:a16="http://schemas.microsoft.com/office/drawing/2014/main" id="{0A2DD5C0-C59D-4C97-8C2C-5A003832355E}"/>
              </a:ext>
            </a:extLst>
          </p:cNvPr>
          <p:cNvSpPr/>
          <p:nvPr/>
        </p:nvSpPr>
        <p:spPr bwMode="auto">
          <a:xfrm>
            <a:off x="1376515" y="2741423"/>
            <a:ext cx="9625782" cy="1068403"/>
          </a:xfrm>
          <a:prstGeom prst="roundRect">
            <a:avLst/>
          </a:prstGeom>
          <a:solidFill>
            <a:schemeClr val="bg1"/>
          </a:solidFill>
          <a:ln w="28575" cap="flat" cmpd="sng" algn="ctr">
            <a:noFill/>
            <a:prstDash val="solid"/>
            <a:round/>
            <a:headEnd type="none" w="med" len="med"/>
            <a:tailEnd type="none" w="med" len="med"/>
          </a:ln>
          <a:effectLst>
            <a:glow rad="139700">
              <a:schemeClr val="accent5">
                <a:satMod val="175000"/>
                <a:alpha val="40000"/>
              </a:schemeClr>
            </a:glow>
          </a:effectLst>
        </p:spPr>
        <p:txBody>
          <a:bodyPr/>
          <a:lstStyle/>
          <a:p>
            <a:pPr algn="ctr" eaLnBrk="1" hangingPunct="1">
              <a:lnSpc>
                <a:spcPct val="150000"/>
              </a:lnSpc>
              <a:spcBef>
                <a:spcPts val="2000"/>
              </a:spcBef>
              <a:buFont typeface="Arial" pitchFamily="34" charset="0"/>
              <a:buNone/>
              <a:defRPr/>
            </a:pPr>
            <a:endPar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29" name="图形 28" descr="铅笔">
            <a:extLst>
              <a:ext uri="{FF2B5EF4-FFF2-40B4-BE49-F238E27FC236}">
                <a16:creationId xmlns:a16="http://schemas.microsoft.com/office/drawing/2014/main" id="{FAF9EC75-3FB3-41D8-912F-2A7D50E1934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570917" y="1558436"/>
            <a:ext cx="914400" cy="914400"/>
          </a:xfrm>
          <a:prstGeom prst="rect">
            <a:avLst/>
          </a:prstGeom>
          <a:effectLst/>
        </p:spPr>
      </p:pic>
      <p:pic>
        <p:nvPicPr>
          <p:cNvPr id="31" name="图形 30" descr="监视器">
            <a:extLst>
              <a:ext uri="{FF2B5EF4-FFF2-40B4-BE49-F238E27FC236}">
                <a16:creationId xmlns:a16="http://schemas.microsoft.com/office/drawing/2014/main" id="{83AB8688-8BED-4AEC-8DC6-B90659AA9AA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761038" y="1908343"/>
            <a:ext cx="914400" cy="914400"/>
          </a:xfrm>
          <a:prstGeom prst="rect">
            <a:avLst/>
          </a:prstGeom>
        </p:spPr>
      </p:pic>
    </p:spTree>
    <p:extLst>
      <p:ext uri="{BB962C8B-B14F-4D97-AF65-F5344CB8AC3E}">
        <p14:creationId xmlns:p14="http://schemas.microsoft.com/office/powerpoint/2010/main" val="29771835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F9E2EA29-6849-4042-81ED-3F637DFF3EAD}"/>
              </a:ext>
            </a:extLst>
          </p:cNvPr>
          <p:cNvSpPr>
            <a:spLocks noGrp="1"/>
          </p:cNvSpPr>
          <p:nvPr>
            <p:ph type="dt" sz="half" idx="10"/>
          </p:nvPr>
        </p:nvSpPr>
        <p:spPr/>
        <p:txBody>
          <a:bodyPr/>
          <a:lstStyle/>
          <a:p>
            <a:fld id="{47321F20-91B6-4DF6-83ED-82F6281FD441}" type="datetimeFigureOut">
              <a:rPr lang="zh-CN" altLang="en-US" smtClean="0"/>
              <a:t>2021/9/3</a:t>
            </a:fld>
            <a:endParaRPr lang="zh-CN" altLang="en-US"/>
          </a:p>
        </p:txBody>
      </p:sp>
      <p:sp>
        <p:nvSpPr>
          <p:cNvPr id="3" name="页脚占位符 2">
            <a:extLst>
              <a:ext uri="{FF2B5EF4-FFF2-40B4-BE49-F238E27FC236}">
                <a16:creationId xmlns:a16="http://schemas.microsoft.com/office/drawing/2014/main" id="{D0965B5B-4A7F-4539-95AD-8FD55A2901FF}"/>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AFD0F731-D78C-4903-952E-17D49807CFFD}"/>
              </a:ext>
            </a:extLst>
          </p:cNvPr>
          <p:cNvSpPr>
            <a:spLocks noGrp="1"/>
          </p:cNvSpPr>
          <p:nvPr>
            <p:ph type="sldNum" sz="quarter" idx="12"/>
          </p:nvPr>
        </p:nvSpPr>
        <p:spPr/>
        <p:txBody>
          <a:bodyPr/>
          <a:lstStyle/>
          <a:p>
            <a:fld id="{620BC2FD-AFF6-4D3C-8961-972A6F4A83DA}" type="slidenum">
              <a:rPr lang="zh-CN" altLang="en-US" smtClean="0"/>
              <a:t>‹#›</a:t>
            </a:fld>
            <a:endParaRPr lang="zh-CN" altLang="en-US"/>
          </a:p>
        </p:txBody>
      </p:sp>
      <p:sp>
        <p:nvSpPr>
          <p:cNvPr id="5" name="矩形 4">
            <a:extLst>
              <a:ext uri="{FF2B5EF4-FFF2-40B4-BE49-F238E27FC236}">
                <a16:creationId xmlns:a16="http://schemas.microsoft.com/office/drawing/2014/main" id="{FB445AEA-0061-4462-AF9A-75F46F3B453A}"/>
              </a:ext>
            </a:extLst>
          </p:cNvPr>
          <p:cNvSpPr/>
          <p:nvPr/>
        </p:nvSpPr>
        <p:spPr>
          <a:xfrm>
            <a:off x="0" y="0"/>
            <a:ext cx="12192000" cy="609600"/>
          </a:xfrm>
          <a:prstGeom prst="rect">
            <a:avLst/>
          </a:prstGeom>
          <a:solidFill>
            <a:srgbClr val="0096FC"/>
          </a:solidFill>
          <a:ln>
            <a:no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a16="http://schemas.microsoft.com/office/drawing/2014/main" id="{2B445EA8-2772-43BD-A69C-0805417C6706}"/>
              </a:ext>
            </a:extLst>
          </p:cNvPr>
          <p:cNvGrpSpPr/>
          <p:nvPr/>
        </p:nvGrpSpPr>
        <p:grpSpPr>
          <a:xfrm>
            <a:off x="157316" y="82609"/>
            <a:ext cx="393290" cy="844242"/>
            <a:chOff x="10960510" y="835742"/>
            <a:chExt cx="393290" cy="844242"/>
          </a:xfrm>
        </p:grpSpPr>
        <p:sp>
          <p:nvSpPr>
            <p:cNvPr id="6" name="等腰三角形 5">
              <a:extLst>
                <a:ext uri="{FF2B5EF4-FFF2-40B4-BE49-F238E27FC236}">
                  <a16:creationId xmlns:a16="http://schemas.microsoft.com/office/drawing/2014/main" id="{0D60E038-4EFC-4874-9D88-FEF45C95206A}"/>
                </a:ext>
              </a:extLst>
            </p:cNvPr>
            <p:cNvSpPr/>
            <p:nvPr/>
          </p:nvSpPr>
          <p:spPr>
            <a:xfrm rot="10800000">
              <a:off x="10960510" y="1366684"/>
              <a:ext cx="393290" cy="313300"/>
            </a:xfrm>
            <a:prstGeom prst="triangle">
              <a:avLst/>
            </a:prstGeom>
            <a:solidFill>
              <a:srgbClr val="0096FC"/>
            </a:solidFill>
            <a:ln>
              <a:no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1EF2F4B5-E091-4382-8F3E-FC5D3B953F33}"/>
                </a:ext>
              </a:extLst>
            </p:cNvPr>
            <p:cNvSpPr/>
            <p:nvPr/>
          </p:nvSpPr>
          <p:spPr>
            <a:xfrm flipV="1">
              <a:off x="10960510" y="835742"/>
              <a:ext cx="393290" cy="530942"/>
            </a:xfrm>
            <a:prstGeom prst="rect">
              <a:avLst/>
            </a:prstGeom>
            <a:solidFill>
              <a:srgbClr val="0096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文本框 12">
            <a:extLst>
              <a:ext uri="{FF2B5EF4-FFF2-40B4-BE49-F238E27FC236}">
                <a16:creationId xmlns:a16="http://schemas.microsoft.com/office/drawing/2014/main" id="{5EC710C9-8637-4EA3-9745-8C2D68862E52}"/>
              </a:ext>
            </a:extLst>
          </p:cNvPr>
          <p:cNvSpPr txBox="1"/>
          <p:nvPr/>
        </p:nvSpPr>
        <p:spPr>
          <a:xfrm>
            <a:off x="46702" y="135398"/>
            <a:ext cx="5606845" cy="64633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b="1" kern="100" dirty="0">
                <a:solidFill>
                  <a:schemeClr val="bg1"/>
                </a:solidFill>
                <a:effectLst>
                  <a:outerShdw blurRad="38100" dist="38100" dir="2700000" algn="tl">
                    <a:srgbClr val="000000">
                      <a:alpha val="43137"/>
                    </a:srgbClr>
                  </a:outerShdw>
                </a:effectLst>
                <a:cs typeface="Times New Roman" panose="02020603050405020304" pitchFamily="18" charset="0"/>
              </a:rPr>
              <a:t>7.4.4 </a:t>
            </a:r>
            <a:r>
              <a:rPr lang="zh-CN" altLang="en-US" sz="1800" b="1" kern="100" dirty="0">
                <a:solidFill>
                  <a:schemeClr val="bg1"/>
                </a:solidFill>
                <a:effectLst>
                  <a:outerShdw blurRad="38100" dist="38100" dir="2700000" algn="tl">
                    <a:srgbClr val="000000">
                      <a:alpha val="43137"/>
                    </a:srgbClr>
                  </a:outerShdw>
                </a:effectLst>
                <a:latin typeface="+mn-lt"/>
                <a:ea typeface="+mn-ea"/>
                <a:cs typeface="Times New Roman" panose="02020603050405020304" pitchFamily="18" charset="0"/>
              </a:rPr>
              <a:t>课堂练习二：网站后台管理页</a:t>
            </a:r>
          </a:p>
          <a:p>
            <a:endParaRPr lang="zh-CN" altLang="en-US" sz="1800" b="1" kern="100" dirty="0">
              <a:solidFill>
                <a:schemeClr val="bg1"/>
              </a:solidFill>
              <a:effectLst>
                <a:outerShdw blurRad="38100" dist="38100" dir="2700000" algn="tl">
                  <a:srgbClr val="000000">
                    <a:alpha val="43137"/>
                  </a:srgbClr>
                </a:outerShdw>
              </a:effectLst>
              <a:latin typeface="+mn-lt"/>
              <a:ea typeface="+mn-ea"/>
              <a:cs typeface="Times New Roman" panose="02020603050405020304" pitchFamily="18" charset="0"/>
            </a:endParaRPr>
          </a:p>
        </p:txBody>
      </p:sp>
    </p:spTree>
    <p:extLst>
      <p:ext uri="{BB962C8B-B14F-4D97-AF65-F5344CB8AC3E}">
        <p14:creationId xmlns:p14="http://schemas.microsoft.com/office/powerpoint/2010/main" val="31637929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F9E2EA29-6849-4042-81ED-3F637DFF3EAD}"/>
              </a:ext>
            </a:extLst>
          </p:cNvPr>
          <p:cNvSpPr>
            <a:spLocks noGrp="1"/>
          </p:cNvSpPr>
          <p:nvPr>
            <p:ph type="dt" sz="half" idx="10"/>
          </p:nvPr>
        </p:nvSpPr>
        <p:spPr/>
        <p:txBody>
          <a:bodyPr/>
          <a:lstStyle/>
          <a:p>
            <a:fld id="{47321F20-91B6-4DF6-83ED-82F6281FD441}" type="datetimeFigureOut">
              <a:rPr lang="zh-CN" altLang="en-US" smtClean="0"/>
              <a:t>2021/9/3</a:t>
            </a:fld>
            <a:endParaRPr lang="zh-CN" altLang="en-US"/>
          </a:p>
        </p:txBody>
      </p:sp>
      <p:sp>
        <p:nvSpPr>
          <p:cNvPr id="3" name="页脚占位符 2">
            <a:extLst>
              <a:ext uri="{FF2B5EF4-FFF2-40B4-BE49-F238E27FC236}">
                <a16:creationId xmlns:a16="http://schemas.microsoft.com/office/drawing/2014/main" id="{D0965B5B-4A7F-4539-95AD-8FD55A2901FF}"/>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AFD0F731-D78C-4903-952E-17D49807CFFD}"/>
              </a:ext>
            </a:extLst>
          </p:cNvPr>
          <p:cNvSpPr>
            <a:spLocks noGrp="1"/>
          </p:cNvSpPr>
          <p:nvPr>
            <p:ph type="sldNum" sz="quarter" idx="12"/>
          </p:nvPr>
        </p:nvSpPr>
        <p:spPr/>
        <p:txBody>
          <a:bodyPr/>
          <a:lstStyle/>
          <a:p>
            <a:fld id="{620BC2FD-AFF6-4D3C-8961-972A6F4A83DA}" type="slidenum">
              <a:rPr lang="zh-CN" altLang="en-US" smtClean="0"/>
              <a:t>‹#›</a:t>
            </a:fld>
            <a:endParaRPr lang="zh-CN" altLang="en-US"/>
          </a:p>
        </p:txBody>
      </p:sp>
      <p:sp>
        <p:nvSpPr>
          <p:cNvPr id="5" name="矩形 4">
            <a:extLst>
              <a:ext uri="{FF2B5EF4-FFF2-40B4-BE49-F238E27FC236}">
                <a16:creationId xmlns:a16="http://schemas.microsoft.com/office/drawing/2014/main" id="{FB445AEA-0061-4462-AF9A-75F46F3B453A}"/>
              </a:ext>
            </a:extLst>
          </p:cNvPr>
          <p:cNvSpPr/>
          <p:nvPr/>
        </p:nvSpPr>
        <p:spPr>
          <a:xfrm>
            <a:off x="0" y="0"/>
            <a:ext cx="12192000" cy="609600"/>
          </a:xfrm>
          <a:prstGeom prst="rect">
            <a:avLst/>
          </a:prstGeom>
          <a:solidFill>
            <a:srgbClr val="0096FC"/>
          </a:solidFill>
          <a:ln>
            <a:no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a16="http://schemas.microsoft.com/office/drawing/2014/main" id="{2B445EA8-2772-43BD-A69C-0805417C6706}"/>
              </a:ext>
            </a:extLst>
          </p:cNvPr>
          <p:cNvGrpSpPr/>
          <p:nvPr/>
        </p:nvGrpSpPr>
        <p:grpSpPr>
          <a:xfrm>
            <a:off x="157316" y="82609"/>
            <a:ext cx="393290" cy="844242"/>
            <a:chOff x="10960510" y="835742"/>
            <a:chExt cx="393290" cy="844242"/>
          </a:xfrm>
        </p:grpSpPr>
        <p:sp>
          <p:nvSpPr>
            <p:cNvPr id="6" name="等腰三角形 5">
              <a:extLst>
                <a:ext uri="{FF2B5EF4-FFF2-40B4-BE49-F238E27FC236}">
                  <a16:creationId xmlns:a16="http://schemas.microsoft.com/office/drawing/2014/main" id="{0D60E038-4EFC-4874-9D88-FEF45C95206A}"/>
                </a:ext>
              </a:extLst>
            </p:cNvPr>
            <p:cNvSpPr/>
            <p:nvPr/>
          </p:nvSpPr>
          <p:spPr>
            <a:xfrm rot="10800000">
              <a:off x="10960510" y="1366684"/>
              <a:ext cx="393290" cy="313300"/>
            </a:xfrm>
            <a:prstGeom prst="triangle">
              <a:avLst/>
            </a:prstGeom>
            <a:solidFill>
              <a:srgbClr val="0096FC"/>
            </a:solidFill>
            <a:ln>
              <a:no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1EF2F4B5-E091-4382-8F3E-FC5D3B953F33}"/>
                </a:ext>
              </a:extLst>
            </p:cNvPr>
            <p:cNvSpPr/>
            <p:nvPr/>
          </p:nvSpPr>
          <p:spPr>
            <a:xfrm flipV="1">
              <a:off x="10960510" y="835742"/>
              <a:ext cx="393290" cy="530942"/>
            </a:xfrm>
            <a:prstGeom prst="rect">
              <a:avLst/>
            </a:prstGeom>
            <a:solidFill>
              <a:srgbClr val="0096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文本框 12">
            <a:extLst>
              <a:ext uri="{FF2B5EF4-FFF2-40B4-BE49-F238E27FC236}">
                <a16:creationId xmlns:a16="http://schemas.microsoft.com/office/drawing/2014/main" id="{5EC710C9-8637-4EA3-9745-8C2D68862E52}"/>
              </a:ext>
            </a:extLst>
          </p:cNvPr>
          <p:cNvSpPr txBox="1"/>
          <p:nvPr/>
        </p:nvSpPr>
        <p:spPr>
          <a:xfrm>
            <a:off x="46702" y="135398"/>
            <a:ext cx="5606845" cy="64633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b="1" kern="100" dirty="0">
                <a:solidFill>
                  <a:schemeClr val="bg1"/>
                </a:solidFill>
                <a:effectLst>
                  <a:outerShdw blurRad="38100" dist="38100" dir="2700000" algn="tl">
                    <a:srgbClr val="000000">
                      <a:alpha val="43137"/>
                    </a:srgbClr>
                  </a:outerShdw>
                </a:effectLst>
                <a:cs typeface="Times New Roman" panose="02020603050405020304" pitchFamily="18" charset="0"/>
              </a:rPr>
              <a:t>3.7.5 </a:t>
            </a:r>
            <a:r>
              <a:rPr lang="zh-CN" altLang="en-US" sz="1800" b="1" kern="100" dirty="0">
                <a:solidFill>
                  <a:schemeClr val="bg1"/>
                </a:solidFill>
                <a:effectLst>
                  <a:outerShdw blurRad="38100" dist="38100" dir="2700000" algn="tl">
                    <a:srgbClr val="000000">
                      <a:alpha val="43137"/>
                    </a:srgbClr>
                  </a:outerShdw>
                </a:effectLst>
                <a:latin typeface="+mn-lt"/>
                <a:ea typeface="+mn-ea"/>
                <a:cs typeface="Times New Roman" panose="02020603050405020304" pitchFamily="18" charset="0"/>
              </a:rPr>
              <a:t>课堂练习：制作电影播放网页</a:t>
            </a:r>
          </a:p>
          <a:p>
            <a:endParaRPr lang="zh-CN" altLang="en-US" sz="1800" b="1" kern="100" dirty="0">
              <a:solidFill>
                <a:schemeClr val="bg1"/>
              </a:solidFill>
              <a:effectLst>
                <a:outerShdw blurRad="38100" dist="38100" dir="2700000" algn="tl">
                  <a:srgbClr val="000000">
                    <a:alpha val="43137"/>
                  </a:srgbClr>
                </a:outerShdw>
              </a:effectLst>
              <a:latin typeface="+mn-lt"/>
              <a:ea typeface="+mn-ea"/>
              <a:cs typeface="Times New Roman" panose="02020603050405020304" pitchFamily="18" charset="0"/>
            </a:endParaRPr>
          </a:p>
        </p:txBody>
      </p:sp>
    </p:spTree>
    <p:extLst>
      <p:ext uri="{BB962C8B-B14F-4D97-AF65-F5344CB8AC3E}">
        <p14:creationId xmlns:p14="http://schemas.microsoft.com/office/powerpoint/2010/main" val="132807350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5974280-95E5-44B2-9C52-0CAA6851A91A}"/>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64D65C13-0BA2-4055-9E3C-7A23C571B8F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8AD4D0DD-4E92-4C99-B650-07ADD8814C8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F9E2ED9C-1D77-4C61-9FFB-36DA1B2F6267}"/>
              </a:ext>
            </a:extLst>
          </p:cNvPr>
          <p:cNvSpPr>
            <a:spLocks noGrp="1"/>
          </p:cNvSpPr>
          <p:nvPr>
            <p:ph type="dt" sz="half" idx="10"/>
          </p:nvPr>
        </p:nvSpPr>
        <p:spPr/>
        <p:txBody>
          <a:bodyPr/>
          <a:lstStyle/>
          <a:p>
            <a:fld id="{47321F20-91B6-4DF6-83ED-82F6281FD441}" type="datetimeFigureOut">
              <a:rPr lang="zh-CN" altLang="en-US" smtClean="0"/>
              <a:t>2021/9/3</a:t>
            </a:fld>
            <a:endParaRPr lang="zh-CN" altLang="en-US"/>
          </a:p>
        </p:txBody>
      </p:sp>
      <p:sp>
        <p:nvSpPr>
          <p:cNvPr id="6" name="页脚占位符 5">
            <a:extLst>
              <a:ext uri="{FF2B5EF4-FFF2-40B4-BE49-F238E27FC236}">
                <a16:creationId xmlns:a16="http://schemas.microsoft.com/office/drawing/2014/main" id="{824DF6C8-1E5F-4F1C-A5D7-7BF84C54F26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68817195-B85A-40E5-91B7-AF747EC70B97}"/>
              </a:ext>
            </a:extLst>
          </p:cNvPr>
          <p:cNvSpPr>
            <a:spLocks noGrp="1"/>
          </p:cNvSpPr>
          <p:nvPr>
            <p:ph type="sldNum" sz="quarter" idx="12"/>
          </p:nvPr>
        </p:nvSpPr>
        <p:spPr/>
        <p:txBody>
          <a:bodyPr/>
          <a:lstStyle/>
          <a:p>
            <a:fld id="{620BC2FD-AFF6-4D3C-8961-972A6F4A83DA}" type="slidenum">
              <a:rPr lang="zh-CN" altLang="en-US" smtClean="0"/>
              <a:t>‹#›</a:t>
            </a:fld>
            <a:endParaRPr lang="zh-CN" altLang="en-US"/>
          </a:p>
        </p:txBody>
      </p:sp>
    </p:spTree>
    <p:extLst>
      <p:ext uri="{BB962C8B-B14F-4D97-AF65-F5344CB8AC3E}">
        <p14:creationId xmlns:p14="http://schemas.microsoft.com/office/powerpoint/2010/main" val="21473964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02051EC-8D7B-4548-BA94-69354B65A096}"/>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3E0013C5-EC7B-4910-B17E-FDE1570645C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p>
        </p:txBody>
      </p:sp>
      <p:sp>
        <p:nvSpPr>
          <p:cNvPr id="4" name="文本占位符 3">
            <a:extLst>
              <a:ext uri="{FF2B5EF4-FFF2-40B4-BE49-F238E27FC236}">
                <a16:creationId xmlns:a16="http://schemas.microsoft.com/office/drawing/2014/main" id="{EBAB8C01-A35B-464A-9E83-D0618968D94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F2715236-FE60-43E0-A017-D2F909FD8611}"/>
              </a:ext>
            </a:extLst>
          </p:cNvPr>
          <p:cNvSpPr>
            <a:spLocks noGrp="1"/>
          </p:cNvSpPr>
          <p:nvPr>
            <p:ph type="dt" sz="half" idx="10"/>
          </p:nvPr>
        </p:nvSpPr>
        <p:spPr/>
        <p:txBody>
          <a:bodyPr/>
          <a:lstStyle/>
          <a:p>
            <a:fld id="{47321F20-91B6-4DF6-83ED-82F6281FD441}" type="datetimeFigureOut">
              <a:rPr lang="zh-CN" altLang="en-US" smtClean="0"/>
              <a:t>2021/9/3</a:t>
            </a:fld>
            <a:endParaRPr lang="zh-CN" altLang="en-US"/>
          </a:p>
        </p:txBody>
      </p:sp>
      <p:sp>
        <p:nvSpPr>
          <p:cNvPr id="6" name="页脚占位符 5">
            <a:extLst>
              <a:ext uri="{FF2B5EF4-FFF2-40B4-BE49-F238E27FC236}">
                <a16:creationId xmlns:a16="http://schemas.microsoft.com/office/drawing/2014/main" id="{B4AB4660-73F4-4B9D-8536-C009D7D6F76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E697ABA0-E0BC-4E06-A0F9-8C3F5641A188}"/>
              </a:ext>
            </a:extLst>
          </p:cNvPr>
          <p:cNvSpPr>
            <a:spLocks noGrp="1"/>
          </p:cNvSpPr>
          <p:nvPr>
            <p:ph type="sldNum" sz="quarter" idx="12"/>
          </p:nvPr>
        </p:nvSpPr>
        <p:spPr/>
        <p:txBody>
          <a:bodyPr/>
          <a:lstStyle/>
          <a:p>
            <a:fld id="{620BC2FD-AFF6-4D3C-8961-972A6F4A83DA}" type="slidenum">
              <a:rPr lang="zh-CN" altLang="en-US" smtClean="0"/>
              <a:t>‹#›</a:t>
            </a:fld>
            <a:endParaRPr lang="zh-CN" altLang="en-US"/>
          </a:p>
        </p:txBody>
      </p:sp>
    </p:spTree>
    <p:extLst>
      <p:ext uri="{BB962C8B-B14F-4D97-AF65-F5344CB8AC3E}">
        <p14:creationId xmlns:p14="http://schemas.microsoft.com/office/powerpoint/2010/main" val="339581509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A0505DB-CA57-4787-BB52-C003B52B6160}"/>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6FAD537D-1639-43C8-A35B-751A982F4B50}"/>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B8AF765D-93A0-4121-A866-545D2A70F0D8}"/>
              </a:ext>
            </a:extLst>
          </p:cNvPr>
          <p:cNvSpPr>
            <a:spLocks noGrp="1"/>
          </p:cNvSpPr>
          <p:nvPr>
            <p:ph type="dt" sz="half" idx="10"/>
          </p:nvPr>
        </p:nvSpPr>
        <p:spPr/>
        <p:txBody>
          <a:bodyPr/>
          <a:lstStyle/>
          <a:p>
            <a:fld id="{47321F20-91B6-4DF6-83ED-82F6281FD441}" type="datetimeFigureOut">
              <a:rPr lang="zh-CN" altLang="en-US" smtClean="0"/>
              <a:t>2021/9/3</a:t>
            </a:fld>
            <a:endParaRPr lang="zh-CN" altLang="en-US"/>
          </a:p>
        </p:txBody>
      </p:sp>
      <p:sp>
        <p:nvSpPr>
          <p:cNvPr id="5" name="页脚占位符 4">
            <a:extLst>
              <a:ext uri="{FF2B5EF4-FFF2-40B4-BE49-F238E27FC236}">
                <a16:creationId xmlns:a16="http://schemas.microsoft.com/office/drawing/2014/main" id="{9400C844-52CE-4E0E-8C8F-483FECF1D9D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EA3790F-BA86-4B0C-9060-F67CE63EA02B}"/>
              </a:ext>
            </a:extLst>
          </p:cNvPr>
          <p:cNvSpPr>
            <a:spLocks noGrp="1"/>
          </p:cNvSpPr>
          <p:nvPr>
            <p:ph type="sldNum" sz="quarter" idx="12"/>
          </p:nvPr>
        </p:nvSpPr>
        <p:spPr/>
        <p:txBody>
          <a:bodyPr/>
          <a:lstStyle/>
          <a:p>
            <a:fld id="{620BC2FD-AFF6-4D3C-8961-972A6F4A83DA}" type="slidenum">
              <a:rPr lang="zh-CN" altLang="en-US" smtClean="0"/>
              <a:t>‹#›</a:t>
            </a:fld>
            <a:endParaRPr lang="zh-CN" altLang="en-US"/>
          </a:p>
        </p:txBody>
      </p:sp>
    </p:spTree>
    <p:extLst>
      <p:ext uri="{BB962C8B-B14F-4D97-AF65-F5344CB8AC3E}">
        <p14:creationId xmlns:p14="http://schemas.microsoft.com/office/powerpoint/2010/main" val="319150934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8658C17A-C75E-4F82-8097-5BCC003EFAAE}"/>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DCEE157B-DA0D-4A9D-BE34-57E077850BA9}"/>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FA388568-B52B-488F-A70E-17CBC99EAA03}"/>
              </a:ext>
            </a:extLst>
          </p:cNvPr>
          <p:cNvSpPr>
            <a:spLocks noGrp="1"/>
          </p:cNvSpPr>
          <p:nvPr>
            <p:ph type="dt" sz="half" idx="10"/>
          </p:nvPr>
        </p:nvSpPr>
        <p:spPr/>
        <p:txBody>
          <a:bodyPr/>
          <a:lstStyle/>
          <a:p>
            <a:fld id="{47321F20-91B6-4DF6-83ED-82F6281FD441}" type="datetimeFigureOut">
              <a:rPr lang="zh-CN" altLang="en-US" smtClean="0"/>
              <a:t>2021/9/3</a:t>
            </a:fld>
            <a:endParaRPr lang="zh-CN" altLang="en-US"/>
          </a:p>
        </p:txBody>
      </p:sp>
      <p:sp>
        <p:nvSpPr>
          <p:cNvPr id="5" name="页脚占位符 4">
            <a:extLst>
              <a:ext uri="{FF2B5EF4-FFF2-40B4-BE49-F238E27FC236}">
                <a16:creationId xmlns:a16="http://schemas.microsoft.com/office/drawing/2014/main" id="{AEF60746-E7F9-4B28-8669-1CCEF97CF0F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E4F6A55-1BF5-4E8B-9DBF-59E16586EB66}"/>
              </a:ext>
            </a:extLst>
          </p:cNvPr>
          <p:cNvSpPr>
            <a:spLocks noGrp="1"/>
          </p:cNvSpPr>
          <p:nvPr>
            <p:ph type="sldNum" sz="quarter" idx="12"/>
          </p:nvPr>
        </p:nvSpPr>
        <p:spPr/>
        <p:txBody>
          <a:bodyPr/>
          <a:lstStyle/>
          <a:p>
            <a:fld id="{620BC2FD-AFF6-4D3C-8961-972A6F4A83DA}" type="slidenum">
              <a:rPr lang="zh-CN" altLang="en-US" smtClean="0"/>
              <a:t>‹#›</a:t>
            </a:fld>
            <a:endParaRPr lang="zh-CN" altLang="en-US"/>
          </a:p>
        </p:txBody>
      </p:sp>
    </p:spTree>
    <p:extLst>
      <p:ext uri="{BB962C8B-B14F-4D97-AF65-F5344CB8AC3E}">
        <p14:creationId xmlns:p14="http://schemas.microsoft.com/office/powerpoint/2010/main" val="252189944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1_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DA44EE9-FC12-490A-BE72-3F0C2849C031}"/>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9AFF2B2D-677F-4745-A065-57EE48470F2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DAE83117-A3B3-436B-B301-1A82620B0375}"/>
              </a:ext>
            </a:extLst>
          </p:cNvPr>
          <p:cNvSpPr>
            <a:spLocks noGrp="1"/>
          </p:cNvSpPr>
          <p:nvPr>
            <p:ph type="dt" sz="half" idx="10"/>
          </p:nvPr>
        </p:nvSpPr>
        <p:spPr/>
        <p:txBody>
          <a:bodyPr/>
          <a:lstStyle/>
          <a:p>
            <a:fld id="{47321F20-91B6-4DF6-83ED-82F6281FD441}" type="datetimeFigureOut">
              <a:rPr lang="zh-CN" altLang="en-US" smtClean="0"/>
              <a:t>2021/9/3</a:t>
            </a:fld>
            <a:endParaRPr lang="zh-CN" altLang="en-US"/>
          </a:p>
        </p:txBody>
      </p:sp>
      <p:sp>
        <p:nvSpPr>
          <p:cNvPr id="5" name="页脚占位符 4">
            <a:extLst>
              <a:ext uri="{FF2B5EF4-FFF2-40B4-BE49-F238E27FC236}">
                <a16:creationId xmlns:a16="http://schemas.microsoft.com/office/drawing/2014/main" id="{4FB4CEA4-77FD-49A4-BA19-A9808CF17E2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D0A6250-6E8B-4844-AB27-75EEEEB95007}"/>
              </a:ext>
            </a:extLst>
          </p:cNvPr>
          <p:cNvSpPr>
            <a:spLocks noGrp="1"/>
          </p:cNvSpPr>
          <p:nvPr>
            <p:ph type="sldNum" sz="quarter" idx="12"/>
          </p:nvPr>
        </p:nvSpPr>
        <p:spPr/>
        <p:txBody>
          <a:bodyPr/>
          <a:lstStyle/>
          <a:p>
            <a:fld id="{620BC2FD-AFF6-4D3C-8961-972A6F4A83DA}" type="slidenum">
              <a:rPr lang="zh-CN" altLang="en-US" smtClean="0"/>
              <a:t>‹#›</a:t>
            </a:fld>
            <a:endParaRPr lang="zh-CN" altLang="en-US"/>
          </a:p>
        </p:txBody>
      </p:sp>
    </p:spTree>
    <p:extLst>
      <p:ext uri="{BB962C8B-B14F-4D97-AF65-F5344CB8AC3E}">
        <p14:creationId xmlns:p14="http://schemas.microsoft.com/office/powerpoint/2010/main" val="21582491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F6C33EF9-283B-4200-A098-6D05F556A028}"/>
              </a:ext>
            </a:extLst>
          </p:cNvPr>
          <p:cNvSpPr>
            <a:spLocks noGrp="1"/>
          </p:cNvSpPr>
          <p:nvPr>
            <p:ph idx="1"/>
          </p:nvPr>
        </p:nvSpPr>
        <p:spPr>
          <a:xfrm>
            <a:off x="838200" y="1061884"/>
            <a:ext cx="10515600" cy="511508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zh-CN" altLang="en-US" dirty="0"/>
          </a:p>
        </p:txBody>
      </p:sp>
      <p:sp>
        <p:nvSpPr>
          <p:cNvPr id="4" name="日期占位符 3">
            <a:extLst>
              <a:ext uri="{FF2B5EF4-FFF2-40B4-BE49-F238E27FC236}">
                <a16:creationId xmlns:a16="http://schemas.microsoft.com/office/drawing/2014/main" id="{21B3F427-9802-45E0-A6E1-527C31261E16}"/>
              </a:ext>
            </a:extLst>
          </p:cNvPr>
          <p:cNvSpPr>
            <a:spLocks noGrp="1"/>
          </p:cNvSpPr>
          <p:nvPr>
            <p:ph type="dt" sz="half" idx="10"/>
          </p:nvPr>
        </p:nvSpPr>
        <p:spPr/>
        <p:txBody>
          <a:bodyPr/>
          <a:lstStyle/>
          <a:p>
            <a:fld id="{47321F20-91B6-4DF6-83ED-82F6281FD441}" type="datetimeFigureOut">
              <a:rPr lang="zh-CN" altLang="en-US" smtClean="0"/>
              <a:t>2021/9/3</a:t>
            </a:fld>
            <a:endParaRPr lang="zh-CN" altLang="en-US"/>
          </a:p>
        </p:txBody>
      </p:sp>
      <p:sp>
        <p:nvSpPr>
          <p:cNvPr id="5" name="页脚占位符 4">
            <a:extLst>
              <a:ext uri="{FF2B5EF4-FFF2-40B4-BE49-F238E27FC236}">
                <a16:creationId xmlns:a16="http://schemas.microsoft.com/office/drawing/2014/main" id="{53D6A738-19D0-49D7-8246-36743F1CDF4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D70EEAF-9B0B-439D-8768-E7653623AC4A}"/>
              </a:ext>
            </a:extLst>
          </p:cNvPr>
          <p:cNvSpPr>
            <a:spLocks noGrp="1"/>
          </p:cNvSpPr>
          <p:nvPr>
            <p:ph type="sldNum" sz="quarter" idx="12"/>
          </p:nvPr>
        </p:nvSpPr>
        <p:spPr/>
        <p:txBody>
          <a:bodyPr/>
          <a:lstStyle/>
          <a:p>
            <a:fld id="{620BC2FD-AFF6-4D3C-8961-972A6F4A83DA}" type="slidenum">
              <a:rPr lang="zh-CN" altLang="en-US" smtClean="0"/>
              <a:t>‹#›</a:t>
            </a:fld>
            <a:endParaRPr lang="zh-CN" altLang="en-US"/>
          </a:p>
        </p:txBody>
      </p:sp>
      <p:sp>
        <p:nvSpPr>
          <p:cNvPr id="7" name="圆角矩形 47">
            <a:extLst>
              <a:ext uri="{FF2B5EF4-FFF2-40B4-BE49-F238E27FC236}">
                <a16:creationId xmlns:a16="http://schemas.microsoft.com/office/drawing/2014/main" id="{2564D59E-51FC-4828-A779-D7F8686BAE20}"/>
              </a:ext>
            </a:extLst>
          </p:cNvPr>
          <p:cNvSpPr/>
          <p:nvPr/>
        </p:nvSpPr>
        <p:spPr>
          <a:xfrm>
            <a:off x="838200" y="206637"/>
            <a:ext cx="8294781" cy="716522"/>
          </a:xfrm>
          <a:prstGeom prst="roundRect">
            <a:avLst>
              <a:gd name="adj" fmla="val 50000"/>
            </a:avLst>
          </a:prstGeom>
          <a:gradFill>
            <a:gsLst>
              <a:gs pos="0">
                <a:schemeClr val="accent1">
                  <a:lumMod val="5000"/>
                  <a:lumOff val="95000"/>
                  <a:alpha val="0"/>
                </a:schemeClr>
              </a:gs>
              <a:gs pos="53000">
                <a:srgbClr val="0096FC"/>
              </a:gs>
            </a:gsLst>
            <a:lin ang="10800000" scaled="1"/>
          </a:gradFill>
          <a:ln w="38100">
            <a:gradFill flip="none" rotWithShape="1">
              <a:gsLst>
                <a:gs pos="19000">
                  <a:schemeClr val="accent1">
                    <a:lumMod val="5000"/>
                    <a:lumOff val="95000"/>
                    <a:alpha val="0"/>
                  </a:schemeClr>
                </a:gs>
                <a:gs pos="100000">
                  <a:schemeClr val="bg1"/>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a:extLst>
              <a:ext uri="{FF2B5EF4-FFF2-40B4-BE49-F238E27FC236}">
                <a16:creationId xmlns:a16="http://schemas.microsoft.com/office/drawing/2014/main" id="{DA577C8A-1C57-42C3-A4B5-E053DF49EACD}"/>
              </a:ext>
            </a:extLst>
          </p:cNvPr>
          <p:cNvSpPr>
            <a:spLocks noGrp="1"/>
          </p:cNvSpPr>
          <p:nvPr>
            <p:ph type="title"/>
          </p:nvPr>
        </p:nvSpPr>
        <p:spPr>
          <a:xfrm>
            <a:off x="984180" y="373761"/>
            <a:ext cx="10515600" cy="449267"/>
          </a:xfrm>
        </p:spPr>
        <p:txBody>
          <a:bodyPr>
            <a:noAutofit/>
          </a:bodyPr>
          <a:lstStyle>
            <a:lvl1pPr>
              <a:defRPr sz="2800"/>
            </a:lvl1pPr>
          </a:lstStyle>
          <a:p>
            <a:r>
              <a:rPr lang="zh-CN" altLang="en-US"/>
              <a:t>单击此处编辑母版标题样式</a:t>
            </a:r>
            <a:endParaRPr lang="zh-CN" altLang="en-US" dirty="0"/>
          </a:p>
        </p:txBody>
      </p:sp>
      <p:sp>
        <p:nvSpPr>
          <p:cNvPr id="8" name="平行四边形 7">
            <a:extLst>
              <a:ext uri="{FF2B5EF4-FFF2-40B4-BE49-F238E27FC236}">
                <a16:creationId xmlns:a16="http://schemas.microsoft.com/office/drawing/2014/main" id="{0F5EB082-D04C-4457-AB17-3ECA41995678}"/>
              </a:ext>
            </a:extLst>
          </p:cNvPr>
          <p:cNvSpPr/>
          <p:nvPr/>
        </p:nvSpPr>
        <p:spPr>
          <a:xfrm>
            <a:off x="158408" y="296732"/>
            <a:ext cx="679792" cy="496958"/>
          </a:xfrm>
          <a:prstGeom prst="parallelogram">
            <a:avLst>
              <a:gd name="adj" fmla="val 25141"/>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字体圈欣意冠黑体" panose="00000500000000000000" pitchFamily="2" charset="-122"/>
              <a:ea typeface="字体圈欣意冠黑体" panose="00000500000000000000" pitchFamily="2" charset="-122"/>
              <a:cs typeface="+mn-ea"/>
              <a:sym typeface="+mn-lt"/>
            </a:endParaRPr>
          </a:p>
        </p:txBody>
      </p:sp>
      <p:sp>
        <p:nvSpPr>
          <p:cNvPr id="9" name="平行四边形 8">
            <a:extLst>
              <a:ext uri="{FF2B5EF4-FFF2-40B4-BE49-F238E27FC236}">
                <a16:creationId xmlns:a16="http://schemas.microsoft.com/office/drawing/2014/main" id="{41223414-30AC-4EC7-A86B-FE48F1397093}"/>
              </a:ext>
            </a:extLst>
          </p:cNvPr>
          <p:cNvSpPr/>
          <p:nvPr/>
        </p:nvSpPr>
        <p:spPr>
          <a:xfrm>
            <a:off x="12428" y="95308"/>
            <a:ext cx="291961" cy="222659"/>
          </a:xfrm>
          <a:prstGeom prst="parallelogram">
            <a:avLst>
              <a:gd name="adj" fmla="val 25141"/>
            </a:avLst>
          </a:prstGeom>
          <a:solidFill>
            <a:srgbClr val="00B0F0">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字体圈欣意冠黑体" panose="00000500000000000000" pitchFamily="2" charset="-122"/>
              <a:ea typeface="字体圈欣意冠黑体" panose="00000500000000000000" pitchFamily="2" charset="-122"/>
              <a:cs typeface="+mn-ea"/>
              <a:sym typeface="+mn-lt"/>
            </a:endParaRPr>
          </a:p>
        </p:txBody>
      </p:sp>
      <p:sp>
        <p:nvSpPr>
          <p:cNvPr id="13" name="五边形 12">
            <a:extLst>
              <a:ext uri="{FF2B5EF4-FFF2-40B4-BE49-F238E27FC236}">
                <a16:creationId xmlns:a16="http://schemas.microsoft.com/office/drawing/2014/main" id="{704D6575-9D88-46F3-815B-F0B74D131A41}"/>
              </a:ext>
            </a:extLst>
          </p:cNvPr>
          <p:cNvSpPr/>
          <p:nvPr/>
        </p:nvSpPr>
        <p:spPr>
          <a:xfrm>
            <a:off x="11353801" y="6011238"/>
            <a:ext cx="468036" cy="445749"/>
          </a:xfrm>
          <a:prstGeom prst="pentagon">
            <a:avLst/>
          </a:prstGeom>
          <a:solidFill>
            <a:srgbClr val="87DA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五边形 13">
            <a:extLst>
              <a:ext uri="{FF2B5EF4-FFF2-40B4-BE49-F238E27FC236}">
                <a16:creationId xmlns:a16="http://schemas.microsoft.com/office/drawing/2014/main" id="{A1991EC4-1E07-42BA-B639-6C1ABF7BBE3F}"/>
              </a:ext>
            </a:extLst>
          </p:cNvPr>
          <p:cNvSpPr/>
          <p:nvPr/>
        </p:nvSpPr>
        <p:spPr>
          <a:xfrm rot="19299594">
            <a:off x="11636228" y="5642704"/>
            <a:ext cx="468036" cy="445749"/>
          </a:xfrm>
          <a:prstGeom prst="pentag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noFill/>
              </a:ln>
            </a:endParaRPr>
          </a:p>
        </p:txBody>
      </p:sp>
      <p:sp>
        <p:nvSpPr>
          <p:cNvPr id="15" name="五边形 14">
            <a:extLst>
              <a:ext uri="{FF2B5EF4-FFF2-40B4-BE49-F238E27FC236}">
                <a16:creationId xmlns:a16="http://schemas.microsoft.com/office/drawing/2014/main" id="{6C8D9DAF-FA13-45C2-9111-78AC67E0DDBD}"/>
              </a:ext>
            </a:extLst>
          </p:cNvPr>
          <p:cNvSpPr/>
          <p:nvPr/>
        </p:nvSpPr>
        <p:spPr>
          <a:xfrm rot="6566174">
            <a:off x="11828561" y="6133475"/>
            <a:ext cx="468036" cy="445749"/>
          </a:xfrm>
          <a:prstGeom prst="pentagon">
            <a:avLst/>
          </a:prstGeom>
          <a:solidFill>
            <a:srgbClr val="D1F1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200723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节标题">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52B2EF62-3370-4F35-83FA-FF73CEA6027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388" cy="6858000"/>
          </a:xfrm>
          <a:prstGeom prst="rect">
            <a:avLst/>
          </a:prstGeom>
        </p:spPr>
      </p:pic>
      <p:sp>
        <p:nvSpPr>
          <p:cNvPr id="8" name="矩形: 圆角 7">
            <a:extLst>
              <a:ext uri="{FF2B5EF4-FFF2-40B4-BE49-F238E27FC236}">
                <a16:creationId xmlns:a16="http://schemas.microsoft.com/office/drawing/2014/main" id="{EFDB9268-7235-497D-9F3E-D99802E88223}"/>
              </a:ext>
            </a:extLst>
          </p:cNvPr>
          <p:cNvSpPr/>
          <p:nvPr/>
        </p:nvSpPr>
        <p:spPr bwMode="auto">
          <a:xfrm>
            <a:off x="1445526" y="683231"/>
            <a:ext cx="9625782" cy="1068403"/>
          </a:xfrm>
          <a:prstGeom prst="roundRect">
            <a:avLst/>
          </a:prstGeom>
          <a:solidFill>
            <a:schemeClr val="bg1"/>
          </a:solidFill>
          <a:ln w="28575" cap="flat" cmpd="sng" algn="ctr">
            <a:noFill/>
            <a:prstDash val="solid"/>
            <a:round/>
            <a:headEnd type="none" w="med" len="med"/>
            <a:tailEnd type="none" w="med" len="med"/>
          </a:ln>
          <a:effectLst>
            <a:glow rad="139700">
              <a:schemeClr val="accent5">
                <a:satMod val="175000"/>
                <a:alpha val="40000"/>
              </a:schemeClr>
            </a:glow>
          </a:effectLst>
        </p:spPr>
        <p:txBody>
          <a:bodyPr/>
          <a:lstStyle/>
          <a:p>
            <a:pPr algn="ctr" eaLnBrk="1" hangingPunct="1">
              <a:lnSpc>
                <a:spcPct val="150000"/>
              </a:lnSpc>
              <a:spcBef>
                <a:spcPts val="2000"/>
              </a:spcBef>
              <a:buFont typeface="Arial" pitchFamily="34" charset="0"/>
              <a:buNone/>
              <a:defRPr/>
            </a:pPr>
            <a:r>
              <a:rPr lang="zh-CN" altLang="en-US" sz="3600" b="1" dirty="0">
                <a:solidFill>
                  <a:srgbClr val="0099FF"/>
                </a:solidFill>
                <a:effectLst>
                  <a:glow rad="101600">
                    <a:schemeClr val="accent5">
                      <a:satMod val="175000"/>
                      <a:alpha val="40000"/>
                    </a:schemeClr>
                  </a:glow>
                </a:effectLst>
                <a:latin typeface="微软雅黑" panose="020B0503020204020204" pitchFamily="34" charset="-122"/>
                <a:ea typeface="微软雅黑" panose="020B0503020204020204" pitchFamily="34" charset="-122"/>
              </a:rPr>
              <a:t>本章小结</a:t>
            </a:r>
          </a:p>
        </p:txBody>
      </p:sp>
    </p:spTree>
    <p:extLst>
      <p:ext uri="{BB962C8B-B14F-4D97-AF65-F5344CB8AC3E}">
        <p14:creationId xmlns:p14="http://schemas.microsoft.com/office/powerpoint/2010/main" val="11970971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0A3578A-E744-4102-82EF-E939AFF6FFE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5AE1E0DB-446D-41CB-9303-5735E4440D4E}"/>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47D0027D-1D45-44BC-B2B3-2A258DA14C13}"/>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84B9886E-9F4C-44A4-83F6-8C45F5334A5D}"/>
              </a:ext>
            </a:extLst>
          </p:cNvPr>
          <p:cNvSpPr>
            <a:spLocks noGrp="1"/>
          </p:cNvSpPr>
          <p:nvPr>
            <p:ph type="dt" sz="half" idx="10"/>
          </p:nvPr>
        </p:nvSpPr>
        <p:spPr/>
        <p:txBody>
          <a:bodyPr/>
          <a:lstStyle/>
          <a:p>
            <a:fld id="{47321F20-91B6-4DF6-83ED-82F6281FD441}" type="datetimeFigureOut">
              <a:rPr lang="zh-CN" altLang="en-US" smtClean="0"/>
              <a:t>2021/9/3</a:t>
            </a:fld>
            <a:endParaRPr lang="zh-CN" altLang="en-US"/>
          </a:p>
        </p:txBody>
      </p:sp>
      <p:sp>
        <p:nvSpPr>
          <p:cNvPr id="6" name="页脚占位符 5">
            <a:extLst>
              <a:ext uri="{FF2B5EF4-FFF2-40B4-BE49-F238E27FC236}">
                <a16:creationId xmlns:a16="http://schemas.microsoft.com/office/drawing/2014/main" id="{3799FB6E-D5CA-4047-A020-5A3DA5803FB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8837FEBA-D48C-482D-9EF2-E2C9AA04CFE5}"/>
              </a:ext>
            </a:extLst>
          </p:cNvPr>
          <p:cNvSpPr>
            <a:spLocks noGrp="1"/>
          </p:cNvSpPr>
          <p:nvPr>
            <p:ph type="sldNum" sz="quarter" idx="12"/>
          </p:nvPr>
        </p:nvSpPr>
        <p:spPr/>
        <p:txBody>
          <a:bodyPr/>
          <a:lstStyle/>
          <a:p>
            <a:fld id="{620BC2FD-AFF6-4D3C-8961-972A6F4A83DA}" type="slidenum">
              <a:rPr lang="zh-CN" altLang="en-US" smtClean="0"/>
              <a:t>‹#›</a:t>
            </a:fld>
            <a:endParaRPr lang="zh-CN" altLang="en-US"/>
          </a:p>
        </p:txBody>
      </p:sp>
      <p:sp>
        <p:nvSpPr>
          <p:cNvPr id="8" name="圆角矩形 47">
            <a:extLst>
              <a:ext uri="{FF2B5EF4-FFF2-40B4-BE49-F238E27FC236}">
                <a16:creationId xmlns:a16="http://schemas.microsoft.com/office/drawing/2014/main" id="{65C7C64B-BE6A-41D1-917F-BE28CB6B8631}"/>
              </a:ext>
            </a:extLst>
          </p:cNvPr>
          <p:cNvSpPr/>
          <p:nvPr/>
        </p:nvSpPr>
        <p:spPr>
          <a:xfrm>
            <a:off x="763114" y="145957"/>
            <a:ext cx="8294781" cy="535080"/>
          </a:xfrm>
          <a:prstGeom prst="roundRect">
            <a:avLst>
              <a:gd name="adj" fmla="val 50000"/>
            </a:avLst>
          </a:prstGeom>
          <a:gradFill>
            <a:gsLst>
              <a:gs pos="0">
                <a:schemeClr val="accent1">
                  <a:lumMod val="5000"/>
                  <a:lumOff val="95000"/>
                  <a:alpha val="0"/>
                </a:schemeClr>
              </a:gs>
              <a:gs pos="53000">
                <a:srgbClr val="0096FC"/>
              </a:gs>
            </a:gsLst>
            <a:lin ang="10800000" scaled="1"/>
          </a:gradFill>
          <a:ln w="38100">
            <a:gradFill flip="none" rotWithShape="1">
              <a:gsLst>
                <a:gs pos="19000">
                  <a:schemeClr val="accent1">
                    <a:lumMod val="5000"/>
                    <a:lumOff val="95000"/>
                    <a:alpha val="0"/>
                  </a:schemeClr>
                </a:gs>
                <a:gs pos="100000">
                  <a:schemeClr val="bg1"/>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31304091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39A9168-311F-4E92-B32C-551254EE55FD}"/>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1FBC21F2-1FC8-416B-B586-E34F168A070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9B72F935-883F-42D7-BC00-ECF284CEB0FD}"/>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D0FE9778-8FDB-470A-8EE1-6C5DBA04431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F79829AE-1513-443D-B32E-045DACEAD165}"/>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58EE571B-C52E-4DC5-9434-763DD0FD9FF2}"/>
              </a:ext>
            </a:extLst>
          </p:cNvPr>
          <p:cNvSpPr>
            <a:spLocks noGrp="1"/>
          </p:cNvSpPr>
          <p:nvPr>
            <p:ph type="dt" sz="half" idx="10"/>
          </p:nvPr>
        </p:nvSpPr>
        <p:spPr/>
        <p:txBody>
          <a:bodyPr/>
          <a:lstStyle/>
          <a:p>
            <a:fld id="{47321F20-91B6-4DF6-83ED-82F6281FD441}" type="datetimeFigureOut">
              <a:rPr lang="zh-CN" altLang="en-US" smtClean="0"/>
              <a:t>2021/9/3</a:t>
            </a:fld>
            <a:endParaRPr lang="zh-CN" altLang="en-US"/>
          </a:p>
        </p:txBody>
      </p:sp>
      <p:sp>
        <p:nvSpPr>
          <p:cNvPr id="8" name="页脚占位符 7">
            <a:extLst>
              <a:ext uri="{FF2B5EF4-FFF2-40B4-BE49-F238E27FC236}">
                <a16:creationId xmlns:a16="http://schemas.microsoft.com/office/drawing/2014/main" id="{1FB57460-6208-44D9-AA7E-3006BEFDB576}"/>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4ED9925A-F0D9-4B21-A48B-17A8D5AB6AFC}"/>
              </a:ext>
            </a:extLst>
          </p:cNvPr>
          <p:cNvSpPr>
            <a:spLocks noGrp="1"/>
          </p:cNvSpPr>
          <p:nvPr>
            <p:ph type="sldNum" sz="quarter" idx="12"/>
          </p:nvPr>
        </p:nvSpPr>
        <p:spPr/>
        <p:txBody>
          <a:bodyPr/>
          <a:lstStyle/>
          <a:p>
            <a:fld id="{620BC2FD-AFF6-4D3C-8961-972A6F4A83DA}" type="slidenum">
              <a:rPr lang="zh-CN" altLang="en-US" smtClean="0"/>
              <a:t>‹#›</a:t>
            </a:fld>
            <a:endParaRPr lang="zh-CN" altLang="en-US"/>
          </a:p>
        </p:txBody>
      </p:sp>
    </p:spTree>
    <p:extLst>
      <p:ext uri="{BB962C8B-B14F-4D97-AF65-F5344CB8AC3E}">
        <p14:creationId xmlns:p14="http://schemas.microsoft.com/office/powerpoint/2010/main" val="21359277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419408C-6638-4DED-B664-F7290753D1BC}"/>
              </a:ext>
            </a:extLst>
          </p:cNvPr>
          <p:cNvSpPr>
            <a:spLocks noGrp="1"/>
          </p:cNvSpPr>
          <p:nvPr>
            <p:ph type="title"/>
          </p:nvPr>
        </p:nvSpPr>
        <p:spPr>
          <a:xfrm>
            <a:off x="2028058" y="157905"/>
            <a:ext cx="8996518" cy="695990"/>
          </a:xfrm>
          <a:noFill/>
          <a:ln>
            <a:noFill/>
          </a:ln>
        </p:spPr>
        <p:txBody>
          <a:bodyPr/>
          <a:lstStyle>
            <a:lvl1pPr>
              <a:defRPr>
                <a:solidFill>
                  <a:schemeClr val="tx1">
                    <a:lumMod val="85000"/>
                    <a:lumOff val="15000"/>
                  </a:schemeClr>
                </a:solidFill>
              </a:defRPr>
            </a:lvl1pPr>
          </a:lstStyle>
          <a:p>
            <a:r>
              <a:rPr lang="zh-CN" altLang="en-US"/>
              <a:t>单击此处编辑母版标题样式</a:t>
            </a:r>
            <a:endParaRPr lang="zh-CN" altLang="en-US" dirty="0"/>
          </a:p>
        </p:txBody>
      </p:sp>
      <p:sp>
        <p:nvSpPr>
          <p:cNvPr id="3" name="日期占位符 2">
            <a:extLst>
              <a:ext uri="{FF2B5EF4-FFF2-40B4-BE49-F238E27FC236}">
                <a16:creationId xmlns:a16="http://schemas.microsoft.com/office/drawing/2014/main" id="{0DCFB888-41AD-492F-AB05-2397CFF8F14D}"/>
              </a:ext>
            </a:extLst>
          </p:cNvPr>
          <p:cNvSpPr>
            <a:spLocks noGrp="1"/>
          </p:cNvSpPr>
          <p:nvPr>
            <p:ph type="dt" sz="half" idx="10"/>
          </p:nvPr>
        </p:nvSpPr>
        <p:spPr/>
        <p:txBody>
          <a:bodyPr/>
          <a:lstStyle/>
          <a:p>
            <a:fld id="{47321F20-91B6-4DF6-83ED-82F6281FD441}" type="datetimeFigureOut">
              <a:rPr lang="zh-CN" altLang="en-US" smtClean="0"/>
              <a:t>2021/9/3</a:t>
            </a:fld>
            <a:endParaRPr lang="zh-CN" altLang="en-US"/>
          </a:p>
        </p:txBody>
      </p:sp>
      <p:sp>
        <p:nvSpPr>
          <p:cNvPr id="4" name="页脚占位符 3">
            <a:extLst>
              <a:ext uri="{FF2B5EF4-FFF2-40B4-BE49-F238E27FC236}">
                <a16:creationId xmlns:a16="http://schemas.microsoft.com/office/drawing/2014/main" id="{91CC389E-0608-42B5-A832-E627E6B22905}"/>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C41CC741-CAAD-404E-A9E7-8A610D37A1A7}"/>
              </a:ext>
            </a:extLst>
          </p:cNvPr>
          <p:cNvSpPr>
            <a:spLocks noGrp="1"/>
          </p:cNvSpPr>
          <p:nvPr>
            <p:ph type="sldNum" sz="quarter" idx="12"/>
          </p:nvPr>
        </p:nvSpPr>
        <p:spPr/>
        <p:txBody>
          <a:bodyPr/>
          <a:lstStyle/>
          <a:p>
            <a:fld id="{620BC2FD-AFF6-4D3C-8961-972A6F4A83DA}" type="slidenum">
              <a:rPr lang="zh-CN" altLang="en-US" smtClean="0"/>
              <a:t>‹#›</a:t>
            </a:fld>
            <a:endParaRPr lang="zh-CN" altLang="en-US"/>
          </a:p>
        </p:txBody>
      </p:sp>
      <p:sp>
        <p:nvSpPr>
          <p:cNvPr id="6" name="矩形 5">
            <a:extLst>
              <a:ext uri="{FF2B5EF4-FFF2-40B4-BE49-F238E27FC236}">
                <a16:creationId xmlns:a16="http://schemas.microsoft.com/office/drawing/2014/main" id="{E690FB4D-D905-4E02-AF71-1F776579CE11}"/>
              </a:ext>
            </a:extLst>
          </p:cNvPr>
          <p:cNvSpPr/>
          <p:nvPr/>
        </p:nvSpPr>
        <p:spPr bwMode="auto">
          <a:xfrm>
            <a:off x="9526" y="141288"/>
            <a:ext cx="1868436" cy="849312"/>
          </a:xfrm>
          <a:prstGeom prst="rect">
            <a:avLst/>
          </a:prstGeom>
          <a:solidFill>
            <a:srgbClr val="0096FC"/>
          </a:solidFill>
          <a:ln w="28575" cap="flat" cmpd="sng" algn="ctr">
            <a:noFill/>
            <a:prstDash val="solid"/>
            <a:round/>
            <a:headEnd type="none" w="med" len="med"/>
            <a:tailEnd type="none" w="med" len="med"/>
          </a:ln>
          <a:effectLst/>
        </p:spPr>
        <p:txBody>
          <a:bodyPr/>
          <a:lstStyle/>
          <a:p>
            <a:pPr eaLnBrk="1" hangingPunct="1">
              <a:buFont typeface="Arial" pitchFamily="34" charset="0"/>
              <a:buNone/>
              <a:defRPr/>
            </a:pPr>
            <a:endParaRPr lang="zh-CN" altLang="en-US"/>
          </a:p>
        </p:txBody>
      </p:sp>
      <p:sp>
        <p:nvSpPr>
          <p:cNvPr id="7" name="矩形 6">
            <a:extLst>
              <a:ext uri="{FF2B5EF4-FFF2-40B4-BE49-F238E27FC236}">
                <a16:creationId xmlns:a16="http://schemas.microsoft.com/office/drawing/2014/main" id="{478B89FF-6C82-4A21-81F0-DC198B15F0D7}"/>
              </a:ext>
            </a:extLst>
          </p:cNvPr>
          <p:cNvSpPr/>
          <p:nvPr/>
        </p:nvSpPr>
        <p:spPr bwMode="auto">
          <a:xfrm>
            <a:off x="9526" y="1"/>
            <a:ext cx="1868436" cy="188912"/>
          </a:xfrm>
          <a:prstGeom prst="rect">
            <a:avLst/>
          </a:prstGeom>
          <a:solidFill>
            <a:schemeClr val="accent1">
              <a:lumMod val="50000"/>
            </a:schemeClr>
          </a:solidFill>
          <a:ln w="28575" cap="flat" cmpd="sng" algn="ctr">
            <a:noFill/>
            <a:prstDash val="solid"/>
            <a:round/>
            <a:headEnd type="none" w="med" len="med"/>
            <a:tailEnd type="none" w="med" len="med"/>
          </a:ln>
          <a:effectLst/>
        </p:spPr>
        <p:txBody>
          <a:bodyPr/>
          <a:lstStyle/>
          <a:p>
            <a:pPr eaLnBrk="1" hangingPunct="1">
              <a:buFont typeface="Arial" pitchFamily="34" charset="0"/>
              <a:buNone/>
              <a:defRPr/>
            </a:pPr>
            <a:endParaRPr lang="zh-CN" altLang="en-US"/>
          </a:p>
        </p:txBody>
      </p:sp>
      <p:cxnSp>
        <p:nvCxnSpPr>
          <p:cNvPr id="13" name="直接连接符 12">
            <a:extLst>
              <a:ext uri="{FF2B5EF4-FFF2-40B4-BE49-F238E27FC236}">
                <a16:creationId xmlns:a16="http://schemas.microsoft.com/office/drawing/2014/main" id="{7010683C-3EB8-4AFB-9ED6-9B930308C245}"/>
              </a:ext>
            </a:extLst>
          </p:cNvPr>
          <p:cNvCxnSpPr>
            <a:cxnSpLocks/>
          </p:cNvCxnSpPr>
          <p:nvPr/>
        </p:nvCxnSpPr>
        <p:spPr>
          <a:xfrm>
            <a:off x="2028058" y="990600"/>
            <a:ext cx="9200996" cy="0"/>
          </a:xfrm>
          <a:prstGeom prst="line">
            <a:avLst/>
          </a:prstGeom>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pic>
        <p:nvPicPr>
          <p:cNvPr id="16" name="图形 15" descr="灯泡">
            <a:extLst>
              <a:ext uri="{FF2B5EF4-FFF2-40B4-BE49-F238E27FC236}">
                <a16:creationId xmlns:a16="http://schemas.microsoft.com/office/drawing/2014/main" id="{F3BEE2FB-04B5-4525-BA1A-858E56571FD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40570" y="181718"/>
            <a:ext cx="816077" cy="816077"/>
          </a:xfrm>
          <a:prstGeom prst="rect">
            <a:avLst/>
          </a:prstGeom>
        </p:spPr>
      </p:pic>
    </p:spTree>
    <p:extLst>
      <p:ext uri="{BB962C8B-B14F-4D97-AF65-F5344CB8AC3E}">
        <p14:creationId xmlns:p14="http://schemas.microsoft.com/office/powerpoint/2010/main" val="19693088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F9E2EA29-6849-4042-81ED-3F637DFF3EAD}"/>
              </a:ext>
            </a:extLst>
          </p:cNvPr>
          <p:cNvSpPr>
            <a:spLocks noGrp="1"/>
          </p:cNvSpPr>
          <p:nvPr>
            <p:ph type="dt" sz="half" idx="10"/>
          </p:nvPr>
        </p:nvSpPr>
        <p:spPr/>
        <p:txBody>
          <a:bodyPr/>
          <a:lstStyle/>
          <a:p>
            <a:fld id="{47321F20-91B6-4DF6-83ED-82F6281FD441}" type="datetimeFigureOut">
              <a:rPr lang="zh-CN" altLang="en-US" smtClean="0"/>
              <a:t>2021/9/3</a:t>
            </a:fld>
            <a:endParaRPr lang="zh-CN" altLang="en-US"/>
          </a:p>
        </p:txBody>
      </p:sp>
      <p:sp>
        <p:nvSpPr>
          <p:cNvPr id="3" name="页脚占位符 2">
            <a:extLst>
              <a:ext uri="{FF2B5EF4-FFF2-40B4-BE49-F238E27FC236}">
                <a16:creationId xmlns:a16="http://schemas.microsoft.com/office/drawing/2014/main" id="{D0965B5B-4A7F-4539-95AD-8FD55A2901FF}"/>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AFD0F731-D78C-4903-952E-17D49807CFFD}"/>
              </a:ext>
            </a:extLst>
          </p:cNvPr>
          <p:cNvSpPr>
            <a:spLocks noGrp="1"/>
          </p:cNvSpPr>
          <p:nvPr>
            <p:ph type="sldNum" sz="quarter" idx="12"/>
          </p:nvPr>
        </p:nvSpPr>
        <p:spPr/>
        <p:txBody>
          <a:bodyPr/>
          <a:lstStyle/>
          <a:p>
            <a:fld id="{620BC2FD-AFF6-4D3C-8961-972A6F4A83DA}" type="slidenum">
              <a:rPr lang="zh-CN" altLang="en-US" smtClean="0"/>
              <a:t>‹#›</a:t>
            </a:fld>
            <a:endParaRPr lang="zh-CN" altLang="en-US"/>
          </a:p>
        </p:txBody>
      </p:sp>
      <p:grpSp>
        <p:nvGrpSpPr>
          <p:cNvPr id="11" name="组合 10">
            <a:extLst>
              <a:ext uri="{FF2B5EF4-FFF2-40B4-BE49-F238E27FC236}">
                <a16:creationId xmlns:a16="http://schemas.microsoft.com/office/drawing/2014/main" id="{A7A6478A-3FE5-4923-9CDA-467D4FDDEFED}"/>
              </a:ext>
            </a:extLst>
          </p:cNvPr>
          <p:cNvGrpSpPr/>
          <p:nvPr/>
        </p:nvGrpSpPr>
        <p:grpSpPr>
          <a:xfrm>
            <a:off x="0" y="0"/>
            <a:ext cx="12192000" cy="913069"/>
            <a:chOff x="0" y="0"/>
            <a:chExt cx="12192000" cy="913069"/>
          </a:xfrm>
        </p:grpSpPr>
        <p:sp>
          <p:nvSpPr>
            <p:cNvPr id="5" name="矩形 4">
              <a:extLst>
                <a:ext uri="{FF2B5EF4-FFF2-40B4-BE49-F238E27FC236}">
                  <a16:creationId xmlns:a16="http://schemas.microsoft.com/office/drawing/2014/main" id="{FB445AEA-0061-4462-AF9A-75F46F3B453A}"/>
                </a:ext>
              </a:extLst>
            </p:cNvPr>
            <p:cNvSpPr/>
            <p:nvPr/>
          </p:nvSpPr>
          <p:spPr>
            <a:xfrm>
              <a:off x="0" y="0"/>
              <a:ext cx="12192000" cy="609600"/>
            </a:xfrm>
            <a:prstGeom prst="rect">
              <a:avLst/>
            </a:prstGeom>
            <a:solidFill>
              <a:srgbClr val="0096FC"/>
            </a:solidFill>
            <a:ln>
              <a:no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a16="http://schemas.microsoft.com/office/drawing/2014/main" id="{2B445EA8-2772-43BD-A69C-0805417C6706}"/>
                </a:ext>
              </a:extLst>
            </p:cNvPr>
            <p:cNvGrpSpPr/>
            <p:nvPr/>
          </p:nvGrpSpPr>
          <p:grpSpPr>
            <a:xfrm>
              <a:off x="11560277" y="68827"/>
              <a:ext cx="393290" cy="844242"/>
              <a:chOff x="10960510" y="835742"/>
              <a:chExt cx="393290" cy="844242"/>
            </a:xfrm>
          </p:grpSpPr>
          <p:sp>
            <p:nvSpPr>
              <p:cNvPr id="6" name="等腰三角形 5">
                <a:extLst>
                  <a:ext uri="{FF2B5EF4-FFF2-40B4-BE49-F238E27FC236}">
                    <a16:creationId xmlns:a16="http://schemas.microsoft.com/office/drawing/2014/main" id="{0D60E038-4EFC-4874-9D88-FEF45C95206A}"/>
                  </a:ext>
                </a:extLst>
              </p:cNvPr>
              <p:cNvSpPr/>
              <p:nvPr/>
            </p:nvSpPr>
            <p:spPr>
              <a:xfrm rot="10800000">
                <a:off x="10960510" y="1366684"/>
                <a:ext cx="393290" cy="313300"/>
              </a:xfrm>
              <a:prstGeom prst="triangle">
                <a:avLst/>
              </a:prstGeom>
              <a:solidFill>
                <a:srgbClr val="0096FC"/>
              </a:solidFill>
              <a:ln>
                <a:no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1EF2F4B5-E091-4382-8F3E-FC5D3B953F33}"/>
                  </a:ext>
                </a:extLst>
              </p:cNvPr>
              <p:cNvSpPr/>
              <p:nvPr/>
            </p:nvSpPr>
            <p:spPr>
              <a:xfrm flipV="1">
                <a:off x="10960510" y="835742"/>
                <a:ext cx="393290" cy="530942"/>
              </a:xfrm>
              <a:prstGeom prst="rect">
                <a:avLst/>
              </a:prstGeom>
              <a:solidFill>
                <a:srgbClr val="0096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文本框 12">
            <a:extLst>
              <a:ext uri="{FF2B5EF4-FFF2-40B4-BE49-F238E27FC236}">
                <a16:creationId xmlns:a16="http://schemas.microsoft.com/office/drawing/2014/main" id="{5EC710C9-8637-4EA3-9745-8C2D68862E52}"/>
              </a:ext>
            </a:extLst>
          </p:cNvPr>
          <p:cNvSpPr txBox="1"/>
          <p:nvPr/>
        </p:nvSpPr>
        <p:spPr>
          <a:xfrm>
            <a:off x="46702" y="135398"/>
            <a:ext cx="4766837" cy="369332"/>
          </a:xfrm>
          <a:prstGeom prst="rect">
            <a:avLst/>
          </a:prstGeom>
          <a:noFill/>
        </p:spPr>
        <p:txBody>
          <a:bodyPr wrap="square">
            <a:spAutoFit/>
          </a:bodyPr>
          <a:lstStyle/>
          <a:p>
            <a:r>
              <a:rPr lang="en-US" altLang="zh-CN" sz="1800" b="1" kern="100" dirty="0">
                <a:solidFill>
                  <a:schemeClr val="bg1"/>
                </a:solidFill>
                <a:effectLst>
                  <a:outerShdw blurRad="38100" dist="38100" dir="2700000" algn="tl">
                    <a:srgbClr val="000000">
                      <a:alpha val="43137"/>
                    </a:srgbClr>
                  </a:outerShdw>
                </a:effectLst>
                <a:cs typeface="Times New Roman" panose="02020603050405020304" pitchFamily="18" charset="0"/>
              </a:rPr>
              <a:t>7.3 </a:t>
            </a:r>
            <a:r>
              <a:rPr lang="zh-CN" altLang="en-US" sz="1800" b="1" kern="100" dirty="0">
                <a:solidFill>
                  <a:schemeClr val="bg1"/>
                </a:solidFill>
                <a:effectLst>
                  <a:outerShdw blurRad="38100" dist="38100" dir="2700000" algn="tl">
                    <a:srgbClr val="000000">
                      <a:alpha val="43137"/>
                    </a:srgbClr>
                  </a:outerShdw>
                </a:effectLst>
                <a:cs typeface="Times New Roman" panose="02020603050405020304" pitchFamily="18" charset="0"/>
              </a:rPr>
              <a:t>案例实施过程：</a:t>
            </a:r>
            <a:r>
              <a:rPr lang="zh-CN" altLang="en-US" sz="1800" b="1" kern="100" dirty="0">
                <a:solidFill>
                  <a:schemeClr val="bg1"/>
                </a:solidFill>
                <a:effectLst>
                  <a:outerShdw blurRad="38100" dist="38100" dir="2700000" algn="tl">
                    <a:srgbClr val="000000">
                      <a:alpha val="43137"/>
                    </a:srgbClr>
                  </a:outerShdw>
                </a:effectLst>
                <a:latin typeface="+mn-lt"/>
                <a:ea typeface="+mn-ea"/>
                <a:cs typeface="Times New Roman" panose="02020603050405020304" pitchFamily="18" charset="0"/>
              </a:rPr>
              <a:t>企业邮箱网页的制作</a:t>
            </a:r>
          </a:p>
        </p:txBody>
      </p:sp>
    </p:spTree>
    <p:extLst>
      <p:ext uri="{BB962C8B-B14F-4D97-AF65-F5344CB8AC3E}">
        <p14:creationId xmlns:p14="http://schemas.microsoft.com/office/powerpoint/2010/main" val="41407590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F9E2EA29-6849-4042-81ED-3F637DFF3EAD}"/>
              </a:ext>
            </a:extLst>
          </p:cNvPr>
          <p:cNvSpPr>
            <a:spLocks noGrp="1"/>
          </p:cNvSpPr>
          <p:nvPr>
            <p:ph type="dt" sz="half" idx="10"/>
          </p:nvPr>
        </p:nvSpPr>
        <p:spPr/>
        <p:txBody>
          <a:bodyPr/>
          <a:lstStyle/>
          <a:p>
            <a:fld id="{47321F20-91B6-4DF6-83ED-82F6281FD441}" type="datetimeFigureOut">
              <a:rPr lang="zh-CN" altLang="en-US" smtClean="0"/>
              <a:t>2021/9/3</a:t>
            </a:fld>
            <a:endParaRPr lang="zh-CN" altLang="en-US"/>
          </a:p>
        </p:txBody>
      </p:sp>
      <p:sp>
        <p:nvSpPr>
          <p:cNvPr id="3" name="页脚占位符 2">
            <a:extLst>
              <a:ext uri="{FF2B5EF4-FFF2-40B4-BE49-F238E27FC236}">
                <a16:creationId xmlns:a16="http://schemas.microsoft.com/office/drawing/2014/main" id="{D0965B5B-4A7F-4539-95AD-8FD55A2901FF}"/>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AFD0F731-D78C-4903-952E-17D49807CFFD}"/>
              </a:ext>
            </a:extLst>
          </p:cNvPr>
          <p:cNvSpPr>
            <a:spLocks noGrp="1"/>
          </p:cNvSpPr>
          <p:nvPr>
            <p:ph type="sldNum" sz="quarter" idx="12"/>
          </p:nvPr>
        </p:nvSpPr>
        <p:spPr/>
        <p:txBody>
          <a:bodyPr/>
          <a:lstStyle/>
          <a:p>
            <a:fld id="{620BC2FD-AFF6-4D3C-8961-972A6F4A83DA}" type="slidenum">
              <a:rPr lang="zh-CN" altLang="en-US" smtClean="0"/>
              <a:t>‹#›</a:t>
            </a:fld>
            <a:endParaRPr lang="zh-CN" altLang="en-US"/>
          </a:p>
        </p:txBody>
      </p:sp>
      <p:grpSp>
        <p:nvGrpSpPr>
          <p:cNvPr id="11" name="组合 10">
            <a:extLst>
              <a:ext uri="{FF2B5EF4-FFF2-40B4-BE49-F238E27FC236}">
                <a16:creationId xmlns:a16="http://schemas.microsoft.com/office/drawing/2014/main" id="{A7A6478A-3FE5-4923-9CDA-467D4FDDEFED}"/>
              </a:ext>
            </a:extLst>
          </p:cNvPr>
          <p:cNvGrpSpPr/>
          <p:nvPr/>
        </p:nvGrpSpPr>
        <p:grpSpPr>
          <a:xfrm>
            <a:off x="0" y="0"/>
            <a:ext cx="12192000" cy="913069"/>
            <a:chOff x="0" y="0"/>
            <a:chExt cx="12192000" cy="913069"/>
          </a:xfrm>
        </p:grpSpPr>
        <p:sp>
          <p:nvSpPr>
            <p:cNvPr id="5" name="矩形 4">
              <a:extLst>
                <a:ext uri="{FF2B5EF4-FFF2-40B4-BE49-F238E27FC236}">
                  <a16:creationId xmlns:a16="http://schemas.microsoft.com/office/drawing/2014/main" id="{FB445AEA-0061-4462-AF9A-75F46F3B453A}"/>
                </a:ext>
              </a:extLst>
            </p:cNvPr>
            <p:cNvSpPr/>
            <p:nvPr/>
          </p:nvSpPr>
          <p:spPr>
            <a:xfrm>
              <a:off x="0" y="0"/>
              <a:ext cx="12192000" cy="609600"/>
            </a:xfrm>
            <a:prstGeom prst="rect">
              <a:avLst/>
            </a:prstGeom>
            <a:solidFill>
              <a:srgbClr val="0096FC"/>
            </a:solidFill>
            <a:ln>
              <a:no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a16="http://schemas.microsoft.com/office/drawing/2014/main" id="{2B445EA8-2772-43BD-A69C-0805417C6706}"/>
                </a:ext>
              </a:extLst>
            </p:cNvPr>
            <p:cNvGrpSpPr/>
            <p:nvPr/>
          </p:nvGrpSpPr>
          <p:grpSpPr>
            <a:xfrm>
              <a:off x="11560277" y="68827"/>
              <a:ext cx="393290" cy="844242"/>
              <a:chOff x="10960510" y="835742"/>
              <a:chExt cx="393290" cy="844242"/>
            </a:xfrm>
          </p:grpSpPr>
          <p:sp>
            <p:nvSpPr>
              <p:cNvPr id="6" name="等腰三角形 5">
                <a:extLst>
                  <a:ext uri="{FF2B5EF4-FFF2-40B4-BE49-F238E27FC236}">
                    <a16:creationId xmlns:a16="http://schemas.microsoft.com/office/drawing/2014/main" id="{0D60E038-4EFC-4874-9D88-FEF45C95206A}"/>
                  </a:ext>
                </a:extLst>
              </p:cNvPr>
              <p:cNvSpPr/>
              <p:nvPr/>
            </p:nvSpPr>
            <p:spPr>
              <a:xfrm rot="10800000">
                <a:off x="10960510" y="1366684"/>
                <a:ext cx="393290" cy="313300"/>
              </a:xfrm>
              <a:prstGeom prst="triangle">
                <a:avLst/>
              </a:prstGeom>
              <a:solidFill>
                <a:srgbClr val="0096FC"/>
              </a:solidFill>
              <a:ln>
                <a:no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1EF2F4B5-E091-4382-8F3E-FC5D3B953F33}"/>
                  </a:ext>
                </a:extLst>
              </p:cNvPr>
              <p:cNvSpPr/>
              <p:nvPr/>
            </p:nvSpPr>
            <p:spPr>
              <a:xfrm flipV="1">
                <a:off x="10960510" y="835742"/>
                <a:ext cx="393290" cy="530942"/>
              </a:xfrm>
              <a:prstGeom prst="rect">
                <a:avLst/>
              </a:prstGeom>
              <a:solidFill>
                <a:srgbClr val="0096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2" name="文本框 11">
            <a:extLst>
              <a:ext uri="{FF2B5EF4-FFF2-40B4-BE49-F238E27FC236}">
                <a16:creationId xmlns:a16="http://schemas.microsoft.com/office/drawing/2014/main" id="{5B29317C-179B-420D-B639-B1F23D5FD6AA}"/>
              </a:ext>
            </a:extLst>
          </p:cNvPr>
          <p:cNvSpPr txBox="1"/>
          <p:nvPr userDrawn="1"/>
        </p:nvSpPr>
        <p:spPr>
          <a:xfrm>
            <a:off x="46702" y="135398"/>
            <a:ext cx="4766837" cy="369332"/>
          </a:xfrm>
          <a:prstGeom prst="rect">
            <a:avLst/>
          </a:prstGeom>
          <a:noFill/>
        </p:spPr>
        <p:txBody>
          <a:bodyPr wrap="square">
            <a:spAutoFit/>
          </a:bodyPr>
          <a:lstStyle/>
          <a:p>
            <a:r>
              <a:rPr lang="en-US" altLang="zh-CN" sz="1800" b="1" kern="100" dirty="0">
                <a:solidFill>
                  <a:schemeClr val="bg1"/>
                </a:solidFill>
                <a:effectLst>
                  <a:outerShdw blurRad="38100" dist="38100" dir="2700000" algn="tl">
                    <a:srgbClr val="000000">
                      <a:alpha val="43137"/>
                    </a:srgbClr>
                  </a:outerShdw>
                </a:effectLst>
                <a:cs typeface="Times New Roman" panose="02020603050405020304" pitchFamily="18" charset="0"/>
              </a:rPr>
              <a:t>7.4.2 </a:t>
            </a:r>
            <a:r>
              <a:rPr lang="zh-CN" altLang="en-US" sz="1800" b="1" kern="100" dirty="0">
                <a:solidFill>
                  <a:schemeClr val="bg1"/>
                </a:solidFill>
                <a:effectLst>
                  <a:outerShdw blurRad="38100" dist="38100" dir="2700000" algn="tl">
                    <a:srgbClr val="000000">
                      <a:alpha val="43137"/>
                    </a:srgbClr>
                  </a:outerShdw>
                </a:effectLst>
                <a:cs typeface="Times New Roman" panose="02020603050405020304" pitchFamily="18" charset="0"/>
              </a:rPr>
              <a:t>案例实施过程：</a:t>
            </a:r>
            <a:r>
              <a:rPr lang="zh-CN" altLang="en-US" sz="1800" b="1" kern="100" dirty="0">
                <a:solidFill>
                  <a:schemeClr val="bg1"/>
                </a:solidFill>
                <a:effectLst>
                  <a:outerShdw blurRad="38100" dist="38100" dir="2700000" algn="tl">
                    <a:srgbClr val="000000">
                      <a:alpha val="43137"/>
                    </a:srgbClr>
                  </a:outerShdw>
                </a:effectLst>
                <a:latin typeface="+mn-lt"/>
                <a:ea typeface="+mn-ea"/>
                <a:cs typeface="Times New Roman" panose="02020603050405020304" pitchFamily="18" charset="0"/>
              </a:rPr>
              <a:t>企业网站产品页制作</a:t>
            </a:r>
          </a:p>
        </p:txBody>
      </p:sp>
    </p:spTree>
    <p:extLst>
      <p:ext uri="{BB962C8B-B14F-4D97-AF65-F5344CB8AC3E}">
        <p14:creationId xmlns:p14="http://schemas.microsoft.com/office/powerpoint/2010/main" val="8708524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F9E2EA29-6849-4042-81ED-3F637DFF3EAD}"/>
              </a:ext>
            </a:extLst>
          </p:cNvPr>
          <p:cNvSpPr>
            <a:spLocks noGrp="1"/>
          </p:cNvSpPr>
          <p:nvPr>
            <p:ph type="dt" sz="half" idx="10"/>
          </p:nvPr>
        </p:nvSpPr>
        <p:spPr/>
        <p:txBody>
          <a:bodyPr/>
          <a:lstStyle/>
          <a:p>
            <a:fld id="{47321F20-91B6-4DF6-83ED-82F6281FD441}" type="datetimeFigureOut">
              <a:rPr lang="zh-CN" altLang="en-US" smtClean="0"/>
              <a:t>2021/9/3</a:t>
            </a:fld>
            <a:endParaRPr lang="zh-CN" altLang="en-US"/>
          </a:p>
        </p:txBody>
      </p:sp>
      <p:sp>
        <p:nvSpPr>
          <p:cNvPr id="3" name="页脚占位符 2">
            <a:extLst>
              <a:ext uri="{FF2B5EF4-FFF2-40B4-BE49-F238E27FC236}">
                <a16:creationId xmlns:a16="http://schemas.microsoft.com/office/drawing/2014/main" id="{D0965B5B-4A7F-4539-95AD-8FD55A2901FF}"/>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AFD0F731-D78C-4903-952E-17D49807CFFD}"/>
              </a:ext>
            </a:extLst>
          </p:cNvPr>
          <p:cNvSpPr>
            <a:spLocks noGrp="1"/>
          </p:cNvSpPr>
          <p:nvPr>
            <p:ph type="sldNum" sz="quarter" idx="12"/>
          </p:nvPr>
        </p:nvSpPr>
        <p:spPr/>
        <p:txBody>
          <a:bodyPr/>
          <a:lstStyle/>
          <a:p>
            <a:fld id="{620BC2FD-AFF6-4D3C-8961-972A6F4A83DA}" type="slidenum">
              <a:rPr lang="zh-CN" altLang="en-US" smtClean="0"/>
              <a:t>‹#›</a:t>
            </a:fld>
            <a:endParaRPr lang="zh-CN" altLang="en-US"/>
          </a:p>
        </p:txBody>
      </p:sp>
      <p:grpSp>
        <p:nvGrpSpPr>
          <p:cNvPr id="11" name="组合 10">
            <a:extLst>
              <a:ext uri="{FF2B5EF4-FFF2-40B4-BE49-F238E27FC236}">
                <a16:creationId xmlns:a16="http://schemas.microsoft.com/office/drawing/2014/main" id="{A7A6478A-3FE5-4923-9CDA-467D4FDDEFED}"/>
              </a:ext>
            </a:extLst>
          </p:cNvPr>
          <p:cNvGrpSpPr/>
          <p:nvPr/>
        </p:nvGrpSpPr>
        <p:grpSpPr>
          <a:xfrm>
            <a:off x="0" y="0"/>
            <a:ext cx="12192000" cy="913069"/>
            <a:chOff x="0" y="0"/>
            <a:chExt cx="12192000" cy="913069"/>
          </a:xfrm>
        </p:grpSpPr>
        <p:sp>
          <p:nvSpPr>
            <p:cNvPr id="5" name="矩形 4">
              <a:extLst>
                <a:ext uri="{FF2B5EF4-FFF2-40B4-BE49-F238E27FC236}">
                  <a16:creationId xmlns:a16="http://schemas.microsoft.com/office/drawing/2014/main" id="{FB445AEA-0061-4462-AF9A-75F46F3B453A}"/>
                </a:ext>
              </a:extLst>
            </p:cNvPr>
            <p:cNvSpPr/>
            <p:nvPr/>
          </p:nvSpPr>
          <p:spPr>
            <a:xfrm>
              <a:off x="0" y="0"/>
              <a:ext cx="12192000" cy="609600"/>
            </a:xfrm>
            <a:prstGeom prst="rect">
              <a:avLst/>
            </a:prstGeom>
            <a:solidFill>
              <a:srgbClr val="0096FC"/>
            </a:solidFill>
            <a:ln>
              <a:no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a16="http://schemas.microsoft.com/office/drawing/2014/main" id="{2B445EA8-2772-43BD-A69C-0805417C6706}"/>
                </a:ext>
              </a:extLst>
            </p:cNvPr>
            <p:cNvGrpSpPr/>
            <p:nvPr/>
          </p:nvGrpSpPr>
          <p:grpSpPr>
            <a:xfrm>
              <a:off x="11560277" y="68827"/>
              <a:ext cx="393290" cy="844242"/>
              <a:chOff x="10960510" y="835742"/>
              <a:chExt cx="393290" cy="844242"/>
            </a:xfrm>
          </p:grpSpPr>
          <p:sp>
            <p:nvSpPr>
              <p:cNvPr id="6" name="等腰三角形 5">
                <a:extLst>
                  <a:ext uri="{FF2B5EF4-FFF2-40B4-BE49-F238E27FC236}">
                    <a16:creationId xmlns:a16="http://schemas.microsoft.com/office/drawing/2014/main" id="{0D60E038-4EFC-4874-9D88-FEF45C95206A}"/>
                  </a:ext>
                </a:extLst>
              </p:cNvPr>
              <p:cNvSpPr/>
              <p:nvPr/>
            </p:nvSpPr>
            <p:spPr>
              <a:xfrm rot="10800000">
                <a:off x="10960510" y="1366684"/>
                <a:ext cx="393290" cy="313300"/>
              </a:xfrm>
              <a:prstGeom prst="triangle">
                <a:avLst/>
              </a:prstGeom>
              <a:solidFill>
                <a:srgbClr val="0096FC"/>
              </a:solidFill>
              <a:ln>
                <a:no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1EF2F4B5-E091-4382-8F3E-FC5D3B953F33}"/>
                  </a:ext>
                </a:extLst>
              </p:cNvPr>
              <p:cNvSpPr/>
              <p:nvPr/>
            </p:nvSpPr>
            <p:spPr>
              <a:xfrm flipV="1">
                <a:off x="10960510" y="835742"/>
                <a:ext cx="393290" cy="530942"/>
              </a:xfrm>
              <a:prstGeom prst="rect">
                <a:avLst/>
              </a:prstGeom>
              <a:solidFill>
                <a:srgbClr val="0096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文本框 12">
            <a:extLst>
              <a:ext uri="{FF2B5EF4-FFF2-40B4-BE49-F238E27FC236}">
                <a16:creationId xmlns:a16="http://schemas.microsoft.com/office/drawing/2014/main" id="{5EC710C9-8637-4EA3-9745-8C2D68862E52}"/>
              </a:ext>
            </a:extLst>
          </p:cNvPr>
          <p:cNvSpPr txBox="1"/>
          <p:nvPr/>
        </p:nvSpPr>
        <p:spPr>
          <a:xfrm>
            <a:off x="46703" y="135398"/>
            <a:ext cx="4314282" cy="369332"/>
          </a:xfrm>
          <a:prstGeom prst="rect">
            <a:avLst/>
          </a:prstGeom>
          <a:noFill/>
        </p:spPr>
        <p:txBody>
          <a:bodyPr wrap="square">
            <a:spAutoFit/>
          </a:bodyPr>
          <a:lstStyle/>
          <a:p>
            <a:r>
              <a:rPr lang="en-US" altLang="zh-CN" sz="1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7.4.3 </a:t>
            </a:r>
            <a:r>
              <a:rPr lang="zh-CN" altLang="en-US" sz="1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课堂练习一：玫瑰分类介绍网页</a:t>
            </a:r>
          </a:p>
        </p:txBody>
      </p:sp>
    </p:spTree>
    <p:extLst>
      <p:ext uri="{BB962C8B-B14F-4D97-AF65-F5344CB8AC3E}">
        <p14:creationId xmlns:p14="http://schemas.microsoft.com/office/powerpoint/2010/main" val="33917406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58455C39-C6BB-49DE-817B-665A28D224D4}"/>
              </a:ext>
            </a:extLst>
          </p:cNvPr>
          <p:cNvSpPr>
            <a:spLocks noGrp="1"/>
          </p:cNvSpPr>
          <p:nvPr>
            <p:ph type="body" idx="1"/>
          </p:nvPr>
        </p:nvSpPr>
        <p:spPr>
          <a:xfrm>
            <a:off x="838200" y="1333659"/>
            <a:ext cx="10515600" cy="4843304"/>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a:extLst>
              <a:ext uri="{FF2B5EF4-FFF2-40B4-BE49-F238E27FC236}">
                <a16:creationId xmlns:a16="http://schemas.microsoft.com/office/drawing/2014/main" id="{372D04B3-9647-439D-82F1-439C89E57F4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7321F20-91B6-4DF6-83ED-82F6281FD441}" type="datetimeFigureOut">
              <a:rPr lang="zh-CN" altLang="en-US" smtClean="0"/>
              <a:t>2021/9/3</a:t>
            </a:fld>
            <a:endParaRPr lang="zh-CN" altLang="en-US"/>
          </a:p>
        </p:txBody>
      </p:sp>
      <p:sp>
        <p:nvSpPr>
          <p:cNvPr id="5" name="页脚占位符 4">
            <a:extLst>
              <a:ext uri="{FF2B5EF4-FFF2-40B4-BE49-F238E27FC236}">
                <a16:creationId xmlns:a16="http://schemas.microsoft.com/office/drawing/2014/main" id="{04CB1CBE-EF49-4C96-B744-2EEA01096FF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915E1DFE-9105-4AB9-BF6C-DBA17764FF0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20BC2FD-AFF6-4D3C-8961-972A6F4A83DA}" type="slidenum">
              <a:rPr lang="zh-CN" altLang="en-US" smtClean="0"/>
              <a:t>‹#›</a:t>
            </a:fld>
            <a:endParaRPr lang="zh-CN" altLang="en-US"/>
          </a:p>
        </p:txBody>
      </p:sp>
      <p:grpSp>
        <p:nvGrpSpPr>
          <p:cNvPr id="12" name="组合 11">
            <a:extLst>
              <a:ext uri="{FF2B5EF4-FFF2-40B4-BE49-F238E27FC236}">
                <a16:creationId xmlns:a16="http://schemas.microsoft.com/office/drawing/2014/main" id="{6AEC1C20-1CAB-4612-A051-C03CFA2F8DE9}"/>
              </a:ext>
            </a:extLst>
          </p:cNvPr>
          <p:cNvGrpSpPr/>
          <p:nvPr/>
        </p:nvGrpSpPr>
        <p:grpSpPr>
          <a:xfrm flipH="1">
            <a:off x="0" y="5730240"/>
            <a:ext cx="12192000" cy="1127762"/>
            <a:chOff x="0" y="3414951"/>
            <a:chExt cx="12192000" cy="3443051"/>
          </a:xfrm>
        </p:grpSpPr>
        <p:grpSp>
          <p:nvGrpSpPr>
            <p:cNvPr id="13" name="组合 12">
              <a:extLst>
                <a:ext uri="{FF2B5EF4-FFF2-40B4-BE49-F238E27FC236}">
                  <a16:creationId xmlns:a16="http://schemas.microsoft.com/office/drawing/2014/main" id="{1909A747-3313-4232-9E57-76B61324575F}"/>
                </a:ext>
              </a:extLst>
            </p:cNvPr>
            <p:cNvGrpSpPr/>
            <p:nvPr/>
          </p:nvGrpSpPr>
          <p:grpSpPr>
            <a:xfrm>
              <a:off x="0" y="3414951"/>
              <a:ext cx="12192000" cy="3443051"/>
              <a:chOff x="0" y="3414951"/>
              <a:chExt cx="12192000" cy="3443051"/>
            </a:xfrm>
          </p:grpSpPr>
          <p:sp>
            <p:nvSpPr>
              <p:cNvPr id="15" name="任意多边形 22">
                <a:extLst>
                  <a:ext uri="{FF2B5EF4-FFF2-40B4-BE49-F238E27FC236}">
                    <a16:creationId xmlns:a16="http://schemas.microsoft.com/office/drawing/2014/main" id="{73E521B5-5620-4548-A154-2D9A38123090}"/>
                  </a:ext>
                </a:extLst>
              </p:cNvPr>
              <p:cNvSpPr/>
              <p:nvPr/>
            </p:nvSpPr>
            <p:spPr>
              <a:xfrm rot="10800000">
                <a:off x="0" y="3414951"/>
                <a:ext cx="12192000" cy="3168728"/>
              </a:xfrm>
              <a:custGeom>
                <a:avLst/>
                <a:gdLst>
                  <a:gd name="connsiteX0" fmla="*/ 12192000 w 12192000"/>
                  <a:gd name="connsiteY0" fmla="*/ 3168728 h 3168728"/>
                  <a:gd name="connsiteX1" fmla="*/ 12139251 w 12192000"/>
                  <a:gd name="connsiteY1" fmla="*/ 3104319 h 3168728"/>
                  <a:gd name="connsiteX2" fmla="*/ 4599122 w 12192000"/>
                  <a:gd name="connsiteY2" fmla="*/ 928175 h 3168728"/>
                  <a:gd name="connsiteX3" fmla="*/ 111028 w 12192000"/>
                  <a:gd name="connsiteY3" fmla="*/ 1494573 h 3168728"/>
                  <a:gd name="connsiteX4" fmla="*/ 0 w 12192000"/>
                  <a:gd name="connsiteY4" fmla="*/ 1527193 h 3168728"/>
                  <a:gd name="connsiteX5" fmla="*/ 0 w 12192000"/>
                  <a:gd name="connsiteY5" fmla="*/ 0 h 3168728"/>
                  <a:gd name="connsiteX6" fmla="*/ 12192000 w 12192000"/>
                  <a:gd name="connsiteY6" fmla="*/ 0 h 3168728"/>
                  <a:gd name="connsiteX7" fmla="*/ 12192000 w 12192000"/>
                  <a:gd name="connsiteY7" fmla="*/ 3168728 h 3168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168728">
                    <a:moveTo>
                      <a:pt x="12192000" y="3168728"/>
                    </a:moveTo>
                    <a:lnTo>
                      <a:pt x="12139251" y="3104319"/>
                    </a:lnTo>
                    <a:cubicBezTo>
                      <a:pt x="11013838" y="1834441"/>
                      <a:pt x="8062646" y="928175"/>
                      <a:pt x="4599122" y="928175"/>
                    </a:cubicBezTo>
                    <a:cubicBezTo>
                      <a:pt x="2936631" y="928175"/>
                      <a:pt x="1392180" y="1136979"/>
                      <a:pt x="111028" y="1494573"/>
                    </a:cubicBezTo>
                    <a:lnTo>
                      <a:pt x="0" y="1527193"/>
                    </a:lnTo>
                    <a:lnTo>
                      <a:pt x="0" y="0"/>
                    </a:lnTo>
                    <a:lnTo>
                      <a:pt x="12192000" y="0"/>
                    </a:lnTo>
                    <a:lnTo>
                      <a:pt x="12192000" y="3168728"/>
                    </a:lnTo>
                    <a:close/>
                  </a:path>
                </a:pathLst>
              </a:custGeom>
              <a:solidFill>
                <a:srgbClr val="CAD9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23">
                <a:extLst>
                  <a:ext uri="{FF2B5EF4-FFF2-40B4-BE49-F238E27FC236}">
                    <a16:creationId xmlns:a16="http://schemas.microsoft.com/office/drawing/2014/main" id="{5A0E041C-3A0A-4E59-905E-FC5B55A1D092}"/>
                  </a:ext>
                </a:extLst>
              </p:cNvPr>
              <p:cNvSpPr/>
              <p:nvPr/>
            </p:nvSpPr>
            <p:spPr>
              <a:xfrm>
                <a:off x="0" y="4453009"/>
                <a:ext cx="12192000" cy="2404993"/>
              </a:xfrm>
              <a:custGeom>
                <a:avLst/>
                <a:gdLst>
                  <a:gd name="connsiteX0" fmla="*/ 0 w 12192000"/>
                  <a:gd name="connsiteY0" fmla="*/ 0 h 2404993"/>
                  <a:gd name="connsiteX1" fmla="*/ 159343 w 12192000"/>
                  <a:gd name="connsiteY1" fmla="*/ 102689 h 2404993"/>
                  <a:gd name="connsiteX2" fmla="*/ 6815638 w 12192000"/>
                  <a:gd name="connsiteY2" fmla="*/ 1564881 h 2404993"/>
                  <a:gd name="connsiteX3" fmla="*/ 11921694 w 12192000"/>
                  <a:gd name="connsiteY3" fmla="*/ 807565 h 2404993"/>
                  <a:gd name="connsiteX4" fmla="*/ 12192000 w 12192000"/>
                  <a:gd name="connsiteY4" fmla="*/ 710828 h 2404993"/>
                  <a:gd name="connsiteX5" fmla="*/ 12192000 w 12192000"/>
                  <a:gd name="connsiteY5" fmla="*/ 2404993 h 2404993"/>
                  <a:gd name="connsiteX6" fmla="*/ 0 w 12192000"/>
                  <a:gd name="connsiteY6" fmla="*/ 2404993 h 2404993"/>
                  <a:gd name="connsiteX7" fmla="*/ 0 w 12192000"/>
                  <a:gd name="connsiteY7" fmla="*/ 0 h 2404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2404993">
                    <a:moveTo>
                      <a:pt x="0" y="0"/>
                    </a:moveTo>
                    <a:lnTo>
                      <a:pt x="159343" y="102689"/>
                    </a:lnTo>
                    <a:cubicBezTo>
                      <a:pt x="1601892" y="984871"/>
                      <a:pt x="4044819" y="1564881"/>
                      <a:pt x="6815638" y="1564881"/>
                    </a:cubicBezTo>
                    <a:cubicBezTo>
                      <a:pt x="8755211" y="1564881"/>
                      <a:pt x="10534117" y="1280676"/>
                      <a:pt x="11921694" y="807565"/>
                    </a:cubicBezTo>
                    <a:lnTo>
                      <a:pt x="12192000" y="710828"/>
                    </a:lnTo>
                    <a:lnTo>
                      <a:pt x="12192000" y="2404993"/>
                    </a:lnTo>
                    <a:lnTo>
                      <a:pt x="0" y="2404993"/>
                    </a:lnTo>
                    <a:lnTo>
                      <a:pt x="0" y="0"/>
                    </a:lnTo>
                    <a:close/>
                  </a:path>
                </a:pathLst>
              </a:custGeom>
              <a:solidFill>
                <a:srgbClr val="8FAE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任意多边形 21">
              <a:extLst>
                <a:ext uri="{FF2B5EF4-FFF2-40B4-BE49-F238E27FC236}">
                  <a16:creationId xmlns:a16="http://schemas.microsoft.com/office/drawing/2014/main" id="{FEF7450D-C613-4DF8-9248-884A16D25B79}"/>
                </a:ext>
              </a:extLst>
            </p:cNvPr>
            <p:cNvSpPr/>
            <p:nvPr/>
          </p:nvSpPr>
          <p:spPr>
            <a:xfrm rot="10800000">
              <a:off x="0" y="4968239"/>
              <a:ext cx="12192000" cy="1889760"/>
            </a:xfrm>
            <a:custGeom>
              <a:avLst/>
              <a:gdLst>
                <a:gd name="connsiteX0" fmla="*/ 0 w 12192000"/>
                <a:gd name="connsiteY0" fmla="*/ 0 h 1943717"/>
                <a:gd name="connsiteX1" fmla="*/ 12192000 w 12192000"/>
                <a:gd name="connsiteY1" fmla="*/ 0 h 1943717"/>
                <a:gd name="connsiteX2" fmla="*/ 12192000 w 12192000"/>
                <a:gd name="connsiteY2" fmla="*/ 1943717 h 1943717"/>
                <a:gd name="connsiteX3" fmla="*/ 12111010 w 12192000"/>
                <a:gd name="connsiteY3" fmla="*/ 1889803 h 1943717"/>
                <a:gd name="connsiteX4" fmla="*/ 6096000 w 12192000"/>
                <a:gd name="connsiteY4" fmla="*/ 669216 h 1943717"/>
                <a:gd name="connsiteX5" fmla="*/ 80990 w 12192000"/>
                <a:gd name="connsiteY5" fmla="*/ 1889803 h 1943717"/>
                <a:gd name="connsiteX6" fmla="*/ 0 w 12192000"/>
                <a:gd name="connsiteY6" fmla="*/ 1943717 h 1943717"/>
                <a:gd name="connsiteX7" fmla="*/ 0 w 12192000"/>
                <a:gd name="connsiteY7" fmla="*/ 0 h 1943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1943717">
                  <a:moveTo>
                    <a:pt x="0" y="0"/>
                  </a:moveTo>
                  <a:lnTo>
                    <a:pt x="12192000" y="0"/>
                  </a:lnTo>
                  <a:lnTo>
                    <a:pt x="12192000" y="1943717"/>
                  </a:lnTo>
                  <a:lnTo>
                    <a:pt x="12111010" y="1889803"/>
                  </a:lnTo>
                  <a:cubicBezTo>
                    <a:pt x="10952621" y="1162767"/>
                    <a:pt x="8693361" y="669216"/>
                    <a:pt x="6096000" y="669216"/>
                  </a:cubicBezTo>
                  <a:cubicBezTo>
                    <a:pt x="3498639" y="669216"/>
                    <a:pt x="1239379" y="1162767"/>
                    <a:pt x="80990" y="1889803"/>
                  </a:cubicBezTo>
                  <a:lnTo>
                    <a:pt x="0" y="1943717"/>
                  </a:lnTo>
                  <a:lnTo>
                    <a:pt x="0" y="0"/>
                  </a:lnTo>
                  <a:close/>
                </a:path>
              </a:pathLst>
            </a:custGeom>
            <a:solidFill>
              <a:srgbClr val="0096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 name="标题占位符 1">
            <a:extLst>
              <a:ext uri="{FF2B5EF4-FFF2-40B4-BE49-F238E27FC236}">
                <a16:creationId xmlns:a16="http://schemas.microsoft.com/office/drawing/2014/main" id="{B54A7977-4324-4716-AA7E-67CF49BCFCB3}"/>
              </a:ext>
            </a:extLst>
          </p:cNvPr>
          <p:cNvSpPr>
            <a:spLocks noGrp="1"/>
          </p:cNvSpPr>
          <p:nvPr>
            <p:ph type="title"/>
          </p:nvPr>
        </p:nvSpPr>
        <p:spPr>
          <a:xfrm>
            <a:off x="838200" y="330055"/>
            <a:ext cx="10515600" cy="886269"/>
          </a:xfrm>
          <a:prstGeom prst="rect">
            <a:avLst/>
          </a:prstGeom>
        </p:spPr>
        <p:txBody>
          <a:bodyPr vert="horz" lIns="91440" tIns="45720" rIns="91440" bIns="45720" rtlCol="0" anchor="ctr">
            <a:normAutofit/>
          </a:bodyPr>
          <a:lstStyle/>
          <a:p>
            <a:r>
              <a:rPr lang="zh-CN" altLang="en-US" dirty="0"/>
              <a:t>单击此处编辑母版标题样式</a:t>
            </a:r>
          </a:p>
        </p:txBody>
      </p:sp>
    </p:spTree>
    <p:extLst>
      <p:ext uri="{BB962C8B-B14F-4D97-AF65-F5344CB8AC3E}">
        <p14:creationId xmlns:p14="http://schemas.microsoft.com/office/powerpoint/2010/main" val="283599491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914400" rtl="0" eaLnBrk="1" latinLnBrk="0" hangingPunct="1">
        <a:lnSpc>
          <a:spcPct val="90000"/>
        </a:lnSpc>
        <a:spcBef>
          <a:spcPct val="0"/>
        </a:spcBef>
        <a:buNone/>
        <a:defRPr sz="3600" kern="1200">
          <a:solidFill>
            <a:schemeClr val="bg1"/>
          </a:solidFill>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1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7.xml"/><Relationship Id="rId5" Type="http://schemas.openxmlformats.org/officeDocument/2006/relationships/image" Target="../media/image31.png"/><Relationship Id="rId4" Type="http://schemas.openxmlformats.org/officeDocument/2006/relationships/image" Target="../media/image30.png"/></Relationships>
</file>

<file path=ppt/slides/_rels/slide1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7.xml"/><Relationship Id="rId5" Type="http://schemas.openxmlformats.org/officeDocument/2006/relationships/image" Target="../media/image35.png"/><Relationship Id="rId4" Type="http://schemas.openxmlformats.org/officeDocument/2006/relationships/image" Target="../media/image34.png"/></Relationships>
</file>

<file path=ppt/slides/_rels/slide1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7.xml"/><Relationship Id="rId4" Type="http://schemas.openxmlformats.org/officeDocument/2006/relationships/image" Target="../media/image38.png"/></Relationships>
</file>

<file path=ppt/slides/_rels/slide1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7.xml"/><Relationship Id="rId4" Type="http://schemas.openxmlformats.org/officeDocument/2006/relationships/image" Target="../media/image43.png"/></Relationships>
</file>

<file path=ppt/slides/_rels/slide1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7.xml"/><Relationship Id="rId4" Type="http://schemas.openxmlformats.org/officeDocument/2006/relationships/image" Target="../media/image46.png"/></Relationships>
</file>

<file path=ppt/slides/_rels/slide1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0.svg"/></Relationships>
</file>

<file path=ppt/slides/_rels/slide20.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6.xml"/><Relationship Id="rId4" Type="http://schemas.openxmlformats.org/officeDocument/2006/relationships/image" Target="../media/image54.png"/></Relationships>
</file>

<file path=ppt/slides/_rels/slide24.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8.xml"/><Relationship Id="rId5" Type="http://schemas.openxmlformats.org/officeDocument/2006/relationships/image" Target="../media/image59.png"/><Relationship Id="rId4" Type="http://schemas.openxmlformats.org/officeDocument/2006/relationships/image" Target="../media/image58.png"/></Relationships>
</file>

<file path=ppt/slides/_rels/slide26.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6.xml"/><Relationship Id="rId4" Type="http://schemas.openxmlformats.org/officeDocument/2006/relationships/image" Target="../media/image64.png"/></Relationships>
</file>

<file path=ppt/slides/_rels/slide29.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slideLayout" Target="../slideLayouts/slideLayout10.xml"/><Relationship Id="rId5" Type="http://schemas.openxmlformats.org/officeDocument/2006/relationships/image" Target="../media/image77.png"/><Relationship Id="rId4" Type="http://schemas.openxmlformats.org/officeDocument/2006/relationships/image" Target="../media/image76.png"/></Relationships>
</file>

<file path=ppt/slides/_rels/slide37.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6.xml"/><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6.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5BDDE2CF-E1EA-4FE9-AD7C-FE1DD2FA3BF7}"/>
              </a:ext>
            </a:extLst>
          </p:cNvPr>
          <p:cNvSpPr txBox="1"/>
          <p:nvPr/>
        </p:nvSpPr>
        <p:spPr>
          <a:xfrm>
            <a:off x="1065322" y="2918081"/>
            <a:ext cx="10227074" cy="707886"/>
          </a:xfrm>
          <a:prstGeom prst="rect">
            <a:avLst/>
          </a:prstGeom>
          <a:noFill/>
        </p:spPr>
        <p:txBody>
          <a:bodyPr wrap="square">
            <a:spAutoFit/>
          </a:bodyPr>
          <a:lstStyle/>
          <a:p>
            <a:pPr algn="ctr"/>
            <a:r>
              <a:rPr lang="x-none" altLang="zh-CN" sz="4000" b="1" kern="2200" dirty="0">
                <a:solidFill>
                  <a:srgbClr val="0070C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rPr>
              <a:t>第</a:t>
            </a:r>
            <a:r>
              <a:rPr lang="zh-CN" altLang="en-US" sz="4000" b="1" kern="2200" dirty="0">
                <a:solidFill>
                  <a:srgbClr val="0070C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rPr>
              <a:t>七</a:t>
            </a:r>
            <a:r>
              <a:rPr lang="x-none" altLang="zh-CN" sz="4000" b="1" kern="2200" dirty="0">
                <a:solidFill>
                  <a:srgbClr val="0070C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rPr>
              <a:t>章</a:t>
            </a:r>
            <a:r>
              <a:rPr lang="en-US" altLang="zh-CN" sz="4000" b="1" kern="2200" dirty="0">
                <a:solidFill>
                  <a:srgbClr val="0070C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000" b="1" kern="2200" dirty="0">
                <a:solidFill>
                  <a:srgbClr val="0070C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rPr>
              <a:t>框架和浮动框架</a:t>
            </a:r>
            <a:endParaRPr lang="zh-CN" altLang="zh-CN" sz="4000" b="1" kern="2200" dirty="0">
              <a:solidFill>
                <a:srgbClr val="0070C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184179943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9764B8A2-85ED-4D0D-BAE1-598A3A6766C1}"/>
              </a:ext>
            </a:extLst>
          </p:cNvPr>
          <p:cNvSpPr txBox="1">
            <a:spLocks/>
          </p:cNvSpPr>
          <p:nvPr/>
        </p:nvSpPr>
        <p:spPr>
          <a:xfrm>
            <a:off x="2001425" y="35510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dirty="0">
                <a:solidFill>
                  <a:srgbClr val="0070C0"/>
                </a:solidFill>
                <a:effectLst>
                  <a:outerShdw blurRad="38100" dist="38100" dir="2700000" algn="tl">
                    <a:srgbClr val="000000">
                      <a:alpha val="43137"/>
                    </a:srgbClr>
                  </a:outerShdw>
                </a:effectLst>
              </a:rPr>
              <a:t>在框架中使用超链接</a:t>
            </a:r>
          </a:p>
        </p:txBody>
      </p:sp>
      <p:sp>
        <p:nvSpPr>
          <p:cNvPr id="4" name="文本框 3">
            <a:extLst>
              <a:ext uri="{FF2B5EF4-FFF2-40B4-BE49-F238E27FC236}">
                <a16:creationId xmlns:a16="http://schemas.microsoft.com/office/drawing/2014/main" id="{387C7479-590B-43FA-857D-81D8383EDABF}"/>
              </a:ext>
            </a:extLst>
          </p:cNvPr>
          <p:cNvSpPr txBox="1"/>
          <p:nvPr/>
        </p:nvSpPr>
        <p:spPr>
          <a:xfrm>
            <a:off x="572620" y="472269"/>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7.2.5</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 name="文本框 4">
            <a:extLst>
              <a:ext uri="{FF2B5EF4-FFF2-40B4-BE49-F238E27FC236}">
                <a16:creationId xmlns:a16="http://schemas.microsoft.com/office/drawing/2014/main" id="{C09805F0-C7A4-462C-9B1F-7C01961613CD}"/>
              </a:ext>
            </a:extLst>
          </p:cNvPr>
          <p:cNvSpPr txBox="1"/>
          <p:nvPr/>
        </p:nvSpPr>
        <p:spPr>
          <a:xfrm>
            <a:off x="235070" y="1160046"/>
            <a:ext cx="10970643" cy="791627"/>
          </a:xfrm>
          <a:prstGeom prst="rect">
            <a:avLst/>
          </a:prstGeom>
          <a:solidFill>
            <a:schemeClr val="bg1">
              <a:lumMod val="95000"/>
            </a:schemeClr>
          </a:solidFill>
        </p:spPr>
        <p:txBody>
          <a:bodyPr wrap="square">
            <a:spAutoFit/>
          </a:bodyPr>
          <a:lstStyle/>
          <a:p>
            <a:pPr algn="just">
              <a:lnSpc>
                <a:spcPct val="150000"/>
              </a:lnSpc>
            </a:pPr>
            <a:r>
              <a:rPr lang="zh-CN" altLang="zh-CN" sz="1600" kern="100" dirty="0">
                <a:effectLst/>
                <a:latin typeface="Calibri" panose="020F0502020204030204" pitchFamily="34" charset="0"/>
                <a:ea typeface="微软雅黑" panose="020B0503020204020204" pitchFamily="34" charset="-122"/>
                <a:cs typeface="Times New Roman" panose="02020603050405020304" pitchFamily="18" charset="0"/>
              </a:rPr>
              <a:t>在框架式网页中制作超链接时，一定要设置链接的目标属性，就是超链接标签</a:t>
            </a:r>
            <a:r>
              <a:rPr lang="en-US" altLang="zh-CN" sz="1600" kern="100" dirty="0">
                <a:effectLst/>
                <a:latin typeface="Calibri" panose="020F0502020204030204" pitchFamily="34" charset="0"/>
                <a:ea typeface="微软雅黑" panose="020B0503020204020204" pitchFamily="34" charset="-122"/>
                <a:cs typeface="Times New Roman" panose="02020603050405020304" pitchFamily="18" charset="0"/>
              </a:rPr>
              <a:t>a</a:t>
            </a:r>
            <a:r>
              <a:rPr lang="zh-CN" altLang="zh-CN" sz="1600" kern="100" dirty="0">
                <a:effectLst/>
                <a:latin typeface="Calibri" panose="020F0502020204030204" pitchFamily="34" charset="0"/>
                <a:ea typeface="微软雅黑" panose="020B0503020204020204" pitchFamily="34" charset="-122"/>
                <a:cs typeface="Times New Roman" panose="02020603050405020304" pitchFamily="18" charset="0"/>
              </a:rPr>
              <a:t>的</a:t>
            </a:r>
            <a:r>
              <a:rPr lang="en-US" altLang="zh-CN" sz="1600" kern="100" dirty="0">
                <a:effectLst/>
                <a:latin typeface="Calibri" panose="020F0502020204030204" pitchFamily="34" charset="0"/>
                <a:ea typeface="微软雅黑" panose="020B0503020204020204" pitchFamily="34" charset="-122"/>
                <a:cs typeface="Times New Roman" panose="02020603050405020304" pitchFamily="18" charset="0"/>
              </a:rPr>
              <a:t>target</a:t>
            </a:r>
            <a:r>
              <a:rPr lang="zh-CN" altLang="zh-CN" sz="1600" kern="100" dirty="0">
                <a:effectLst/>
                <a:latin typeface="Calibri" panose="020F0502020204030204" pitchFamily="34" charset="0"/>
                <a:ea typeface="微软雅黑" panose="020B0503020204020204" pitchFamily="34" charset="-122"/>
                <a:cs typeface="Times New Roman" panose="02020603050405020304" pitchFamily="18" charset="0"/>
              </a:rPr>
              <a:t>属性，为链接的目标文档指定显示窗口的位置。</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8194" name="Picture 41">
            <a:extLst>
              <a:ext uri="{FF2B5EF4-FFF2-40B4-BE49-F238E27FC236}">
                <a16:creationId xmlns:a16="http://schemas.microsoft.com/office/drawing/2014/main" id="{DB37D4BC-F323-4AFC-ACDA-3EA07FF913C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0173" y="2294523"/>
            <a:ext cx="2307990" cy="2691545"/>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8" name="文本框 7">
            <a:extLst>
              <a:ext uri="{FF2B5EF4-FFF2-40B4-BE49-F238E27FC236}">
                <a16:creationId xmlns:a16="http://schemas.microsoft.com/office/drawing/2014/main" id="{5276433E-935E-4597-9E1C-4A657E6E5F67}"/>
              </a:ext>
            </a:extLst>
          </p:cNvPr>
          <p:cNvSpPr txBox="1"/>
          <p:nvPr/>
        </p:nvSpPr>
        <p:spPr>
          <a:xfrm>
            <a:off x="2976112" y="2242661"/>
            <a:ext cx="8229601" cy="3289555"/>
          </a:xfrm>
          <a:prstGeom prst="rect">
            <a:avLst/>
          </a:prstGeom>
          <a:solidFill>
            <a:schemeClr val="accent5">
              <a:lumMod val="20000"/>
              <a:lumOff val="80000"/>
            </a:schemeClr>
          </a:solidFill>
          <a:effectLst>
            <a:glow rad="63500">
              <a:schemeClr val="accent1">
                <a:satMod val="175000"/>
                <a:alpha val="40000"/>
              </a:schemeClr>
            </a:glow>
          </a:effectLst>
        </p:spPr>
        <p:txBody>
          <a:bodyPr wrap="square">
            <a:spAutoFit/>
          </a:bodyPr>
          <a:lstStyle/>
          <a:p>
            <a:pPr indent="406400" algn="just">
              <a:lnSpc>
                <a:spcPct val="150000"/>
              </a:lnSpc>
            </a:pPr>
            <a:r>
              <a:rPr lang="zh-CN" altLang="zh-CN" sz="1400" kern="100" dirty="0">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rPr>
              <a:t>新建并保存框架后，在【目标】的下拉选项中，会自动增加对应的框架名，如保存框架名为</a:t>
            </a:r>
            <a:r>
              <a:rPr lang="en-US" altLang="zh-CN" sz="1400" kern="100" dirty="0" err="1">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rPr>
              <a:t>mainFrame</a:t>
            </a:r>
            <a:r>
              <a:rPr lang="zh-CN" altLang="zh-CN" sz="1400" kern="100" dirty="0">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rPr>
              <a:t>、</a:t>
            </a:r>
            <a:r>
              <a:rPr lang="en-US" altLang="zh-CN" sz="1400" kern="100" dirty="0" err="1">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rPr>
              <a:t>leftFrame</a:t>
            </a:r>
            <a:r>
              <a:rPr lang="zh-CN" altLang="zh-CN" sz="1400" kern="100" dirty="0">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rPr>
              <a:t>、</a:t>
            </a:r>
            <a:r>
              <a:rPr lang="en-US" altLang="zh-CN" sz="1400" kern="100" dirty="0" err="1">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rPr>
              <a:t>topFrame</a:t>
            </a:r>
            <a:r>
              <a:rPr lang="zh-CN" altLang="zh-CN" sz="1400" kern="100" dirty="0">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rPr>
              <a:t>的框架后，在目标下拉菜单中，还会出现</a:t>
            </a:r>
            <a:r>
              <a:rPr lang="en-US" altLang="zh-CN" sz="1400" kern="100" dirty="0" err="1">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rPr>
              <a:t>mainFrame</a:t>
            </a:r>
            <a:r>
              <a:rPr lang="zh-CN" altLang="zh-CN" sz="1400" kern="100" dirty="0">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rPr>
              <a:t>、</a:t>
            </a:r>
            <a:r>
              <a:rPr lang="en-US" altLang="zh-CN" sz="1400" kern="100" dirty="0" err="1">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rPr>
              <a:t>leftFrame</a:t>
            </a:r>
            <a:r>
              <a:rPr lang="zh-CN" altLang="zh-CN" sz="1400" kern="100" dirty="0">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rPr>
              <a:t>、</a:t>
            </a:r>
            <a:r>
              <a:rPr lang="en-US" altLang="zh-CN" sz="1400" kern="100" dirty="0" err="1">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rPr>
              <a:t>topFrame</a:t>
            </a:r>
            <a:r>
              <a:rPr lang="zh-CN" altLang="zh-CN" sz="1400" kern="100" dirty="0">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rPr>
              <a:t>选项：</a:t>
            </a:r>
            <a:r>
              <a:rPr lang="zh-CN" altLang="zh-CN" sz="1400" kern="100" dirty="0">
                <a:effectLst/>
                <a:latin typeface="Calibri" panose="020F0502020204030204" pitchFamily="34" charset="0"/>
                <a:ea typeface="微软雅黑" panose="020B0503020204020204" pitchFamily="34" charset="-122"/>
                <a:cs typeface="Times New Roman" panose="02020603050405020304" pitchFamily="18" charset="0"/>
              </a:rPr>
              <a:t> </a:t>
            </a:r>
            <a:endParaRPr lang="en-US" altLang="zh-CN" sz="1400" kern="100" dirty="0">
              <a:effectLst/>
              <a:latin typeface="Calibri" panose="020F0502020204030204" pitchFamily="34" charset="0"/>
              <a:ea typeface="微软雅黑" panose="020B0503020204020204" pitchFamily="34" charset="-122"/>
              <a:cs typeface="Times New Roman" panose="02020603050405020304" pitchFamily="18" charset="0"/>
            </a:endParaRPr>
          </a:p>
          <a:p>
            <a:pPr algn="just">
              <a:lnSpc>
                <a:spcPct val="150000"/>
              </a:lnSpc>
            </a:pPr>
            <a:r>
              <a:rPr lang="zh-CN" altLang="zh-CN" sz="1400" kern="100" dirty="0">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rPr>
              <a:t>【</a:t>
            </a:r>
            <a:r>
              <a:rPr lang="en-US" altLang="zh-CN" sz="1400" kern="100" dirty="0">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rPr>
              <a:t>_blank</a:t>
            </a:r>
            <a:r>
              <a:rPr lang="zh-CN" altLang="zh-CN" sz="1400" kern="100" dirty="0">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rPr>
              <a:t>】： 在新窗口中打开目标对象；</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50000"/>
              </a:lnSpc>
            </a:pPr>
            <a:r>
              <a:rPr lang="zh-CN" altLang="zh-CN" sz="1400" kern="100" dirty="0">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rPr>
              <a:t>【</a:t>
            </a:r>
            <a:r>
              <a:rPr lang="en-US" altLang="zh-CN" sz="1400" kern="100" dirty="0">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rPr>
              <a:t> _parent</a:t>
            </a:r>
            <a:r>
              <a:rPr lang="zh-CN" altLang="zh-CN" sz="1400" kern="100" dirty="0">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rPr>
              <a:t>】：在父框架集或包含该链接的框架窗口中打开目标对象；</a:t>
            </a:r>
            <a:endParaRPr lang="en-US" altLang="zh-CN" sz="1400" kern="100" dirty="0">
              <a:solidFill>
                <a:srgbClr val="000000"/>
              </a:solidFill>
              <a:effectLst/>
              <a:latin typeface="Calibri" panose="020F0502020204030204" pitchFamily="34" charset="0"/>
              <a:ea typeface="微软雅黑" panose="020B0503020204020204" pitchFamily="34" charset="-122"/>
              <a:cs typeface="Times New Roman" panose="02020603050405020304" pitchFamily="18" charset="0"/>
            </a:endParaRPr>
          </a:p>
          <a:p>
            <a:pPr algn="just">
              <a:lnSpc>
                <a:spcPct val="150000"/>
              </a:lnSpc>
            </a:pPr>
            <a:r>
              <a:rPr lang="zh-CN" altLang="zh-CN" sz="1400" kern="100" dirty="0">
                <a:solidFill>
                  <a:srgbClr val="000000"/>
                </a:solidFill>
                <a:effectLst/>
                <a:ea typeface="微软雅黑" panose="020B0503020204020204" pitchFamily="34" charset="-122"/>
                <a:cs typeface="Times New Roman" panose="02020603050405020304" pitchFamily="18" charset="0"/>
              </a:rPr>
              <a:t>【</a:t>
            </a:r>
            <a:r>
              <a:rPr lang="en-US" altLang="zh-CN" sz="1400" kern="100" dirty="0">
                <a:solidFill>
                  <a:srgbClr val="000000"/>
                </a:solidFill>
                <a:effectLst/>
                <a:ea typeface="微软雅黑" panose="020B0503020204020204" pitchFamily="34" charset="-122"/>
                <a:cs typeface="Times New Roman" panose="02020603050405020304" pitchFamily="18" charset="0"/>
              </a:rPr>
              <a:t>_self</a:t>
            </a:r>
            <a:r>
              <a:rPr lang="zh-CN" altLang="zh-CN" sz="1400" kern="100" dirty="0">
                <a:solidFill>
                  <a:srgbClr val="000000"/>
                </a:solidFill>
                <a:effectLst/>
                <a:ea typeface="微软雅黑" panose="020B0503020204020204" pitchFamily="34" charset="-122"/>
                <a:cs typeface="Times New Roman" panose="02020603050405020304" pitchFamily="18" charset="0"/>
              </a:rPr>
              <a:t>】：在默认窗口中打开目标对象，即无须指定</a:t>
            </a:r>
            <a:r>
              <a:rPr lang="zh-CN" altLang="en-US" sz="1400" kern="100" dirty="0">
                <a:solidFill>
                  <a:srgbClr val="000000"/>
                </a:solidFill>
                <a:latin typeface="Calibri" panose="020F0502020204030204" pitchFamily="34" charset="0"/>
                <a:ea typeface="微软雅黑" panose="020B0503020204020204" pitchFamily="34" charset="-122"/>
                <a:cs typeface="Times New Roman" panose="02020603050405020304" pitchFamily="18" charset="0"/>
              </a:rPr>
              <a:t>；</a:t>
            </a:r>
            <a:endParaRPr lang="en-US" altLang="zh-CN" sz="1400" kern="100" dirty="0">
              <a:solidFill>
                <a:srgbClr val="000000"/>
              </a:solidFill>
              <a:latin typeface="Calibri" panose="020F0502020204030204" pitchFamily="34" charset="0"/>
              <a:ea typeface="微软雅黑" panose="020B0503020204020204" pitchFamily="34" charset="-122"/>
              <a:cs typeface="Times New Roman" panose="02020603050405020304" pitchFamily="18" charset="0"/>
            </a:endParaRPr>
          </a:p>
          <a:p>
            <a:pPr algn="just">
              <a:lnSpc>
                <a:spcPct val="150000"/>
              </a:lnSpc>
            </a:pPr>
            <a:r>
              <a:rPr lang="zh-CN" altLang="zh-CN" sz="1400" kern="100" dirty="0">
                <a:solidFill>
                  <a:srgbClr val="000000"/>
                </a:solidFill>
                <a:effectLst/>
                <a:ea typeface="微软雅黑" panose="020B0503020204020204" pitchFamily="34" charset="-122"/>
                <a:cs typeface="Times New Roman" panose="02020603050405020304" pitchFamily="18" charset="0"/>
              </a:rPr>
              <a:t>【</a:t>
            </a:r>
            <a:r>
              <a:rPr lang="en-US" altLang="zh-CN" sz="1400" kern="100" dirty="0">
                <a:solidFill>
                  <a:srgbClr val="000000"/>
                </a:solidFill>
                <a:effectLst/>
                <a:ea typeface="微软雅黑" panose="020B0503020204020204" pitchFamily="34" charset="-122"/>
                <a:cs typeface="Times New Roman" panose="02020603050405020304" pitchFamily="18" charset="0"/>
              </a:rPr>
              <a:t>_top</a:t>
            </a:r>
            <a:r>
              <a:rPr lang="zh-CN" altLang="zh-CN" sz="1400" kern="100" dirty="0">
                <a:solidFill>
                  <a:srgbClr val="000000"/>
                </a:solidFill>
                <a:effectLst/>
                <a:ea typeface="微软雅黑" panose="020B0503020204020204" pitchFamily="34" charset="-122"/>
                <a:cs typeface="Times New Roman" panose="02020603050405020304" pitchFamily="18" charset="0"/>
              </a:rPr>
              <a:t>】：在整个浏览器窗口中打开目标对象，并删除所有框架</a:t>
            </a:r>
            <a:r>
              <a:rPr lang="zh-CN" altLang="en-US" sz="1400" kern="100" dirty="0">
                <a:solidFill>
                  <a:srgbClr val="000000"/>
                </a:solidFill>
                <a:effectLst/>
                <a:ea typeface="微软雅黑" panose="020B0503020204020204" pitchFamily="34" charset="-122"/>
                <a:cs typeface="Times New Roman" panose="02020603050405020304" pitchFamily="18"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50000"/>
              </a:lnSpc>
            </a:pPr>
            <a:r>
              <a:rPr lang="zh-CN" altLang="zh-CN" sz="1400" kern="100" dirty="0">
                <a:effectLst/>
                <a:latin typeface="Calibri" panose="020F0502020204030204" pitchFamily="34" charset="0"/>
                <a:ea typeface="微软雅黑" panose="020B0503020204020204" pitchFamily="34" charset="-122"/>
                <a:cs typeface="Times New Roman" panose="02020603050405020304" pitchFamily="18" charset="0"/>
              </a:rPr>
              <a:t>【</a:t>
            </a:r>
            <a:r>
              <a:rPr lang="en-US" altLang="zh-CN" sz="1400" kern="100" dirty="0" err="1">
                <a:effectLst/>
                <a:latin typeface="Calibri" panose="020F0502020204030204" pitchFamily="34" charset="0"/>
                <a:ea typeface="微软雅黑" panose="020B0503020204020204" pitchFamily="34" charset="-122"/>
                <a:cs typeface="Times New Roman" panose="02020603050405020304" pitchFamily="18" charset="0"/>
              </a:rPr>
              <a:t>mainFrame</a:t>
            </a:r>
            <a:r>
              <a:rPr lang="zh-CN" altLang="zh-CN" sz="1400" kern="100" dirty="0">
                <a:effectLst/>
                <a:latin typeface="Calibri" panose="020F0502020204030204" pitchFamily="34" charset="0"/>
                <a:ea typeface="微软雅黑" panose="020B0503020204020204" pitchFamily="34" charset="-122"/>
                <a:cs typeface="Times New Roman" panose="02020603050405020304" pitchFamily="18" charset="0"/>
              </a:rPr>
              <a:t>】：超链接对象在名为</a:t>
            </a:r>
            <a:r>
              <a:rPr lang="en-US" altLang="zh-CN" sz="1400" kern="100" dirty="0" err="1">
                <a:effectLst/>
                <a:latin typeface="Calibri" panose="020F0502020204030204" pitchFamily="34" charset="0"/>
                <a:ea typeface="微软雅黑" panose="020B0503020204020204" pitchFamily="34" charset="-122"/>
                <a:cs typeface="Times New Roman" panose="02020603050405020304" pitchFamily="18" charset="0"/>
              </a:rPr>
              <a:t>mainFrame</a:t>
            </a:r>
            <a:r>
              <a:rPr lang="zh-CN" altLang="zh-CN" sz="1400" kern="100" dirty="0">
                <a:effectLst/>
                <a:latin typeface="Calibri" panose="020F0502020204030204" pitchFamily="34" charset="0"/>
                <a:ea typeface="微软雅黑" panose="020B0503020204020204" pitchFamily="34" charset="-122"/>
                <a:cs typeface="Times New Roman" panose="02020603050405020304" pitchFamily="18" charset="0"/>
              </a:rPr>
              <a:t>的框架中打开；</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50000"/>
              </a:lnSpc>
            </a:pPr>
            <a:r>
              <a:rPr lang="zh-CN" altLang="zh-CN" sz="1400" kern="100" dirty="0">
                <a:effectLst/>
                <a:latin typeface="Calibri" panose="020F0502020204030204" pitchFamily="34" charset="0"/>
                <a:ea typeface="微软雅黑" panose="020B0503020204020204" pitchFamily="34" charset="-122"/>
                <a:cs typeface="Times New Roman" panose="02020603050405020304" pitchFamily="18" charset="0"/>
              </a:rPr>
              <a:t>【</a:t>
            </a:r>
            <a:r>
              <a:rPr lang="en-US" altLang="zh-CN" sz="1400" kern="100" dirty="0" err="1">
                <a:effectLst/>
                <a:latin typeface="Calibri" panose="020F0502020204030204" pitchFamily="34" charset="0"/>
                <a:ea typeface="微软雅黑" panose="020B0503020204020204" pitchFamily="34" charset="-122"/>
                <a:cs typeface="Times New Roman" panose="02020603050405020304" pitchFamily="18" charset="0"/>
              </a:rPr>
              <a:t>leftFrame</a:t>
            </a:r>
            <a:r>
              <a:rPr lang="zh-CN" altLang="zh-CN" sz="1400" kern="100" dirty="0">
                <a:effectLst/>
                <a:latin typeface="Calibri" panose="020F0502020204030204" pitchFamily="34" charset="0"/>
                <a:ea typeface="微软雅黑" panose="020B0503020204020204" pitchFamily="34" charset="-122"/>
                <a:cs typeface="Times New Roman" panose="02020603050405020304" pitchFamily="18" charset="0"/>
              </a:rPr>
              <a:t>】：超链接对象在名为</a:t>
            </a:r>
            <a:r>
              <a:rPr lang="en-US" altLang="zh-CN" sz="1400" kern="100" dirty="0" err="1">
                <a:effectLst/>
                <a:latin typeface="Calibri" panose="020F0502020204030204" pitchFamily="34" charset="0"/>
                <a:ea typeface="微软雅黑" panose="020B0503020204020204" pitchFamily="34" charset="-122"/>
                <a:cs typeface="Times New Roman" panose="02020603050405020304" pitchFamily="18" charset="0"/>
              </a:rPr>
              <a:t>leftFrame</a:t>
            </a:r>
            <a:r>
              <a:rPr lang="zh-CN" altLang="zh-CN" sz="1400" kern="100" dirty="0">
                <a:effectLst/>
                <a:latin typeface="Calibri" panose="020F0502020204030204" pitchFamily="34" charset="0"/>
                <a:ea typeface="微软雅黑" panose="020B0503020204020204" pitchFamily="34" charset="-122"/>
                <a:cs typeface="Times New Roman" panose="02020603050405020304" pitchFamily="18" charset="0"/>
              </a:rPr>
              <a:t>的框架中打开；</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50000"/>
              </a:lnSpc>
            </a:pPr>
            <a:r>
              <a:rPr lang="zh-CN" altLang="zh-CN" sz="1400" kern="100" dirty="0">
                <a:effectLst/>
                <a:latin typeface="Calibri" panose="020F0502020204030204" pitchFamily="34" charset="0"/>
                <a:ea typeface="微软雅黑" panose="020B0503020204020204" pitchFamily="34" charset="-122"/>
                <a:cs typeface="Times New Roman" panose="02020603050405020304" pitchFamily="18" charset="0"/>
              </a:rPr>
              <a:t>【</a:t>
            </a:r>
            <a:r>
              <a:rPr lang="en-US" altLang="zh-CN" sz="1400" kern="100" dirty="0" err="1">
                <a:effectLst/>
                <a:latin typeface="Calibri" panose="020F0502020204030204" pitchFamily="34" charset="0"/>
                <a:ea typeface="微软雅黑" panose="020B0503020204020204" pitchFamily="34" charset="-122"/>
                <a:cs typeface="Times New Roman" panose="02020603050405020304" pitchFamily="18" charset="0"/>
              </a:rPr>
              <a:t>topFrame</a:t>
            </a:r>
            <a:r>
              <a:rPr lang="zh-CN" altLang="zh-CN" sz="1400" kern="100" dirty="0">
                <a:effectLst/>
                <a:latin typeface="Calibri" panose="020F0502020204030204" pitchFamily="34" charset="0"/>
                <a:ea typeface="微软雅黑" panose="020B0503020204020204" pitchFamily="34" charset="-122"/>
                <a:cs typeface="Times New Roman" panose="02020603050405020304" pitchFamily="18" charset="0"/>
              </a:rPr>
              <a:t>】：超链接对象在名为</a:t>
            </a:r>
            <a:r>
              <a:rPr lang="en-US" altLang="zh-CN" sz="1400" kern="100" dirty="0" err="1">
                <a:effectLst/>
                <a:latin typeface="Calibri" panose="020F0502020204030204" pitchFamily="34" charset="0"/>
                <a:ea typeface="微软雅黑" panose="020B0503020204020204" pitchFamily="34" charset="-122"/>
                <a:cs typeface="Times New Roman" panose="02020603050405020304" pitchFamily="18" charset="0"/>
              </a:rPr>
              <a:t>topFrame</a:t>
            </a:r>
            <a:r>
              <a:rPr lang="zh-CN" altLang="zh-CN" sz="1400" kern="100" dirty="0">
                <a:effectLst/>
                <a:latin typeface="Calibri" panose="020F0502020204030204" pitchFamily="34" charset="0"/>
                <a:ea typeface="微软雅黑" panose="020B0503020204020204" pitchFamily="34" charset="-122"/>
                <a:cs typeface="Times New Roman" panose="02020603050405020304" pitchFamily="18" charset="0"/>
              </a:rPr>
              <a:t>的框架中打开。</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5853606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E80460FA-74FB-4A31-BBBD-712EE20E16FE}"/>
              </a:ext>
            </a:extLst>
          </p:cNvPr>
          <p:cNvSpPr>
            <a:spLocks noGrp="1"/>
          </p:cNvSpPr>
          <p:nvPr>
            <p:ph idx="1"/>
          </p:nvPr>
        </p:nvSpPr>
        <p:spPr>
          <a:xfrm>
            <a:off x="838200" y="1061884"/>
            <a:ext cx="3095445" cy="1965988"/>
          </a:xfrm>
        </p:spPr>
        <p:txBody>
          <a:bodyPr/>
          <a:lstStyle/>
          <a:p>
            <a:pPr marL="0" lvl="0" indent="0" algn="just">
              <a:buNone/>
            </a:pPr>
            <a:r>
              <a:rPr lang="zh-CN" altLang="en-US" sz="1600" kern="100" dirty="0">
                <a:effectLst/>
                <a:latin typeface="Calibri" panose="020F0502020204030204" pitchFamily="34" charset="0"/>
                <a:ea typeface="微软雅黑" panose="020B0503020204020204" pitchFamily="34" charset="-122"/>
                <a:cs typeface="Times New Roman" panose="02020603050405020304" pitchFamily="18" charset="0"/>
              </a:rPr>
              <a:t>实践</a:t>
            </a:r>
            <a:r>
              <a:rPr lang="zh-CN" altLang="zh-CN" sz="1600" kern="100" dirty="0">
                <a:effectLst/>
                <a:latin typeface="Calibri" panose="020F0502020204030204" pitchFamily="34" charset="0"/>
                <a:ea typeface="微软雅黑" panose="020B0503020204020204" pitchFamily="34" charset="-122"/>
                <a:cs typeface="Times New Roman" panose="02020603050405020304" pitchFamily="18" charset="0"/>
              </a:rPr>
              <a:t>目标</a:t>
            </a:r>
            <a:r>
              <a:rPr lang="zh-CN" altLang="en-US" sz="1600" kern="100" dirty="0">
                <a:effectLst/>
                <a:latin typeface="Calibri" panose="020F0502020204030204" pitchFamily="34" charset="0"/>
                <a:ea typeface="微软雅黑" panose="020B0503020204020204" pitchFamily="34" charset="-122"/>
                <a:cs typeface="Times New Roman" panose="02020603050405020304" pitchFamily="18"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marL="342900" lvl="0" indent="-342900" algn="just">
              <a:buFont typeface="Wingdings" panose="05000000000000000000" pitchFamily="2" charset="2"/>
              <a:buChar char=""/>
            </a:pPr>
            <a:r>
              <a:rPr lang="zh-CN" altLang="zh-CN" sz="1600" kern="100" dirty="0">
                <a:effectLst/>
                <a:latin typeface="Calibri" panose="020F0502020204030204" pitchFamily="34" charset="0"/>
                <a:ea typeface="微软雅黑" panose="020B0503020204020204" pitchFamily="34" charset="-122"/>
                <a:cs typeface="Times New Roman" panose="02020603050405020304" pitchFamily="18" charset="0"/>
              </a:rPr>
              <a:t>掌握常用的框架布局方式；</a:t>
            </a:r>
            <a:endParaRPr lang="en-US" altLang="zh-CN" sz="1600" kern="100" dirty="0">
              <a:effectLst/>
              <a:latin typeface="Calibri" panose="020F0502020204030204" pitchFamily="34" charset="0"/>
              <a:ea typeface="微软雅黑" panose="020B0503020204020204" pitchFamily="34" charset="-122"/>
              <a:cs typeface="Times New Roman" panose="02020603050405020304" pitchFamily="18" charset="0"/>
            </a:endParaRPr>
          </a:p>
          <a:p>
            <a:pPr marL="342900" lvl="0" indent="-342900" algn="just">
              <a:buFont typeface="Wingdings" panose="05000000000000000000" pitchFamily="2" charset="2"/>
              <a:buChar char=""/>
            </a:pPr>
            <a:r>
              <a:rPr lang="zh-CN" altLang="zh-CN" sz="1600" kern="100" dirty="0">
                <a:effectLst/>
                <a:latin typeface="Calibri" panose="020F0502020204030204" pitchFamily="34" charset="0"/>
                <a:ea typeface="微软雅黑" panose="020B0503020204020204" pitchFamily="34" charset="-122"/>
                <a:cs typeface="Times New Roman" panose="02020603050405020304" pitchFamily="18" charset="0"/>
              </a:rPr>
              <a:t>熟悉修改框架的属性；</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marL="342900" lvl="0" indent="-342900" algn="just">
              <a:buFont typeface="Wingdings" panose="05000000000000000000" pitchFamily="2" charset="2"/>
              <a:buChar char=""/>
            </a:pPr>
            <a:r>
              <a:rPr lang="zh-CN" altLang="zh-CN" sz="1600" kern="100" dirty="0">
                <a:effectLst/>
                <a:latin typeface="Calibri" panose="020F0502020204030204" pitchFamily="34" charset="0"/>
                <a:ea typeface="微软雅黑" panose="020B0503020204020204" pitchFamily="34" charset="-122"/>
                <a:cs typeface="Times New Roman" panose="02020603050405020304" pitchFamily="18" charset="0"/>
              </a:rPr>
              <a:t>掌握</a:t>
            </a:r>
            <a:r>
              <a:rPr lang="en-US" altLang="zh-CN" sz="1600" kern="100" dirty="0">
                <a:effectLst/>
                <a:latin typeface="Calibri" panose="020F0502020204030204" pitchFamily="34" charset="0"/>
                <a:ea typeface="微软雅黑" panose="020B0503020204020204" pitchFamily="34" charset="-122"/>
                <a:cs typeface="Times New Roman" panose="02020603050405020304" pitchFamily="18" charset="0"/>
              </a:rPr>
              <a:t>DIV+CSS</a:t>
            </a:r>
            <a:r>
              <a:rPr lang="zh-CN" altLang="zh-CN" sz="1600" kern="100" dirty="0">
                <a:effectLst/>
                <a:latin typeface="Calibri" panose="020F0502020204030204" pitchFamily="34" charset="0"/>
                <a:ea typeface="微软雅黑" panose="020B0503020204020204" pitchFamily="34" charset="-122"/>
                <a:cs typeface="Times New Roman" panose="02020603050405020304" pitchFamily="18" charset="0"/>
              </a:rPr>
              <a:t>的布局模式；</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marL="342900" lvl="0" indent="-342900" algn="just">
              <a:buFont typeface="Wingdings" panose="05000000000000000000" pitchFamily="2" charset="2"/>
              <a:buChar char=""/>
            </a:pPr>
            <a:r>
              <a:rPr lang="zh-CN" altLang="zh-CN" sz="1600" kern="100" dirty="0">
                <a:effectLst/>
                <a:latin typeface="Calibri" panose="020F0502020204030204" pitchFamily="34" charset="0"/>
                <a:ea typeface="微软雅黑" panose="020B0503020204020204" pitchFamily="34" charset="-122"/>
                <a:cs typeface="Times New Roman" panose="02020603050405020304" pitchFamily="18" charset="0"/>
              </a:rPr>
              <a:t>掌握表格的使用方式。</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marL="0" lvl="0" indent="0" algn="just">
              <a:buNone/>
            </a:pP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dirty="0"/>
          </a:p>
        </p:txBody>
      </p:sp>
      <p:sp>
        <p:nvSpPr>
          <p:cNvPr id="3" name="标题 2">
            <a:extLst>
              <a:ext uri="{FF2B5EF4-FFF2-40B4-BE49-F238E27FC236}">
                <a16:creationId xmlns:a16="http://schemas.microsoft.com/office/drawing/2014/main" id="{8669677B-2E19-4E92-9625-B486EC0CD5C6}"/>
              </a:ext>
            </a:extLst>
          </p:cNvPr>
          <p:cNvSpPr>
            <a:spLocks noGrp="1"/>
          </p:cNvSpPr>
          <p:nvPr>
            <p:ph type="title"/>
          </p:nvPr>
        </p:nvSpPr>
        <p:spPr/>
        <p:txBody>
          <a:bodyPr/>
          <a:lstStyle/>
          <a:p>
            <a:r>
              <a:rPr lang="zh-CN" altLang="en-US" b="1" kern="100" dirty="0">
                <a:effectLst>
                  <a:outerShdw blurRad="38100" dist="38100" dir="2700000" algn="tl">
                    <a:srgbClr val="000000">
                      <a:alpha val="43137"/>
                    </a:srgbClr>
                  </a:outerShdw>
                </a:effectLst>
                <a:cs typeface="Times New Roman" panose="02020603050405020304" pitchFamily="18" charset="0"/>
              </a:rPr>
              <a:t>案例实施过程：企业邮箱网页的制作</a:t>
            </a:r>
          </a:p>
        </p:txBody>
      </p:sp>
      <p:sp>
        <p:nvSpPr>
          <p:cNvPr id="4" name="文本框 3">
            <a:extLst>
              <a:ext uri="{FF2B5EF4-FFF2-40B4-BE49-F238E27FC236}">
                <a16:creationId xmlns:a16="http://schemas.microsoft.com/office/drawing/2014/main" id="{43D1B300-DE38-4D00-93F0-FABBF348498F}"/>
              </a:ext>
            </a:extLst>
          </p:cNvPr>
          <p:cNvSpPr txBox="1"/>
          <p:nvPr/>
        </p:nvSpPr>
        <p:spPr>
          <a:xfrm>
            <a:off x="182276" y="362211"/>
            <a:ext cx="784698"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7.3</a:t>
            </a:r>
            <a:endParaRPr kumimoji="0" lang="zh-CN" altLang="en-US"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pic>
        <p:nvPicPr>
          <p:cNvPr id="9218" name="Picture 19">
            <a:extLst>
              <a:ext uri="{FF2B5EF4-FFF2-40B4-BE49-F238E27FC236}">
                <a16:creationId xmlns:a16="http://schemas.microsoft.com/office/drawing/2014/main" id="{668E97F2-6C5C-4CDE-BA2E-35D863A77A9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76431" y="1229714"/>
            <a:ext cx="5124450" cy="24669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9219" name="Picture 20">
            <a:extLst>
              <a:ext uri="{FF2B5EF4-FFF2-40B4-BE49-F238E27FC236}">
                <a16:creationId xmlns:a16="http://schemas.microsoft.com/office/drawing/2014/main" id="{931BC0D4-6021-4749-BA52-D6F66A76B6A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7457" y="3830129"/>
            <a:ext cx="5153025" cy="24860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9220" name="Picture 21">
            <a:extLst>
              <a:ext uri="{FF2B5EF4-FFF2-40B4-BE49-F238E27FC236}">
                <a16:creationId xmlns:a16="http://schemas.microsoft.com/office/drawing/2014/main" id="{4F6ECB4E-1D12-4BAB-BB26-F4AB03049A2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41329" y="3830129"/>
            <a:ext cx="5153025" cy="24860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629288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对角圆角 1">
            <a:extLst>
              <a:ext uri="{FF2B5EF4-FFF2-40B4-BE49-F238E27FC236}">
                <a16:creationId xmlns:a16="http://schemas.microsoft.com/office/drawing/2014/main" id="{1F2DDCF3-90D3-4654-8026-A02B7885F557}"/>
              </a:ext>
            </a:extLst>
          </p:cNvPr>
          <p:cNvSpPr/>
          <p:nvPr/>
        </p:nvSpPr>
        <p:spPr>
          <a:xfrm>
            <a:off x="250166" y="715992"/>
            <a:ext cx="1604513" cy="405442"/>
          </a:xfrm>
          <a:prstGeom prst="round2Diag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布局图</a:t>
            </a:r>
          </a:p>
        </p:txBody>
      </p:sp>
      <p:pic>
        <p:nvPicPr>
          <p:cNvPr id="10242" name="图片 1">
            <a:extLst>
              <a:ext uri="{FF2B5EF4-FFF2-40B4-BE49-F238E27FC236}">
                <a16:creationId xmlns:a16="http://schemas.microsoft.com/office/drawing/2014/main" id="{F8E4F0CD-C8FF-44EC-B075-6E8D329E2F7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2089" t="6229" b="6395"/>
          <a:stretch>
            <a:fillRect/>
          </a:stretch>
        </p:blipFill>
        <p:spPr bwMode="auto">
          <a:xfrm>
            <a:off x="1636638" y="1285336"/>
            <a:ext cx="3307780" cy="2634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3" name="图片 1">
            <a:extLst>
              <a:ext uri="{FF2B5EF4-FFF2-40B4-BE49-F238E27FC236}">
                <a16:creationId xmlns:a16="http://schemas.microsoft.com/office/drawing/2014/main" id="{9CBFD460-CA2D-428E-8E52-05B266966A9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36638" y="3919586"/>
            <a:ext cx="3040362" cy="252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4" name="图片 1">
            <a:extLst>
              <a:ext uri="{FF2B5EF4-FFF2-40B4-BE49-F238E27FC236}">
                <a16:creationId xmlns:a16="http://schemas.microsoft.com/office/drawing/2014/main" id="{EA95E2D5-505E-41D4-B5A5-7D01FCC3B3C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4273" y="1016014"/>
            <a:ext cx="2761934" cy="2903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5" name="图片 1">
            <a:extLst>
              <a:ext uri="{FF2B5EF4-FFF2-40B4-BE49-F238E27FC236}">
                <a16:creationId xmlns:a16="http://schemas.microsoft.com/office/drawing/2014/main" id="{E402AD38-007C-4622-8440-E781A5DD07B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b="5910"/>
          <a:stretch>
            <a:fillRect/>
          </a:stretch>
        </p:blipFill>
        <p:spPr bwMode="auto">
          <a:xfrm>
            <a:off x="6094273" y="3919586"/>
            <a:ext cx="3046606" cy="2688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09074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对角圆角 1">
            <a:extLst>
              <a:ext uri="{FF2B5EF4-FFF2-40B4-BE49-F238E27FC236}">
                <a16:creationId xmlns:a16="http://schemas.microsoft.com/office/drawing/2014/main" id="{1F2DDCF3-90D3-4654-8026-A02B7885F557}"/>
              </a:ext>
            </a:extLst>
          </p:cNvPr>
          <p:cNvSpPr/>
          <p:nvPr/>
        </p:nvSpPr>
        <p:spPr>
          <a:xfrm>
            <a:off x="250166" y="715992"/>
            <a:ext cx="1604513" cy="405442"/>
          </a:xfrm>
          <a:prstGeom prst="round2Diag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 name="矩形: 圆角 2">
            <a:extLst>
              <a:ext uri="{FF2B5EF4-FFF2-40B4-BE49-F238E27FC236}">
                <a16:creationId xmlns:a16="http://schemas.microsoft.com/office/drawing/2014/main" id="{586EADB1-6485-4742-ADB9-29D938EB1063}"/>
              </a:ext>
            </a:extLst>
          </p:cNvPr>
          <p:cNvSpPr/>
          <p:nvPr/>
        </p:nvSpPr>
        <p:spPr>
          <a:xfrm>
            <a:off x="1958196" y="715992"/>
            <a:ext cx="9609827" cy="733246"/>
          </a:xfrm>
          <a:prstGeom prst="roundRect">
            <a:avLst>
              <a:gd name="adj" fmla="val 6141"/>
            </a:avLst>
          </a:prstGeom>
          <a:noFill/>
          <a:ln>
            <a:solidFill>
              <a:srgbClr val="B0CBFC"/>
            </a:solidFill>
            <a:prstDash val="dash"/>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zh-CN" sz="1600" kern="100" dirty="0">
                <a:solidFill>
                  <a:schemeClr val="tx1"/>
                </a:solidFill>
                <a:effectLst/>
                <a:ea typeface="微软雅黑" panose="020B0503020204020204" pitchFamily="34" charset="-122"/>
                <a:cs typeface="Times New Roman" panose="02020603050405020304" pitchFamily="18" charset="0"/>
              </a:rPr>
              <a:t>新建站点，并按布局图，创建【上方及左侧嵌套】的框架，并分别保存为文件index.html 、top.html、left.html和mian.html，四个网页文件，并在浏览器中预览效果。</a:t>
            </a:r>
            <a:endParaRPr lang="zh-CN" altLang="en-US" sz="1600" dirty="0">
              <a:solidFill>
                <a:schemeClr val="tx1"/>
              </a:solidFill>
            </a:endParaRPr>
          </a:p>
        </p:txBody>
      </p:sp>
      <p:sp>
        <p:nvSpPr>
          <p:cNvPr id="8" name="矩形: 对角圆角 7">
            <a:extLst>
              <a:ext uri="{FF2B5EF4-FFF2-40B4-BE49-F238E27FC236}">
                <a16:creationId xmlns:a16="http://schemas.microsoft.com/office/drawing/2014/main" id="{F348FD23-BA47-4AB2-80AB-483947BED3F5}"/>
              </a:ext>
            </a:extLst>
          </p:cNvPr>
          <p:cNvSpPr/>
          <p:nvPr/>
        </p:nvSpPr>
        <p:spPr>
          <a:xfrm>
            <a:off x="250166" y="1610264"/>
            <a:ext cx="1604513" cy="405442"/>
          </a:xfrm>
          <a:prstGeom prst="round2Diag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9" name="矩形: 圆角 8">
            <a:extLst>
              <a:ext uri="{FF2B5EF4-FFF2-40B4-BE49-F238E27FC236}">
                <a16:creationId xmlns:a16="http://schemas.microsoft.com/office/drawing/2014/main" id="{F9467410-33EB-4D4D-AE81-EF3E7B29C19F}"/>
              </a:ext>
            </a:extLst>
          </p:cNvPr>
          <p:cNvSpPr/>
          <p:nvPr/>
        </p:nvSpPr>
        <p:spPr>
          <a:xfrm>
            <a:off x="1958196" y="1610263"/>
            <a:ext cx="9609827" cy="1107058"/>
          </a:xfrm>
          <a:prstGeom prst="roundRect">
            <a:avLst>
              <a:gd name="adj" fmla="val 6141"/>
            </a:avLst>
          </a:prstGeom>
          <a:noFill/>
          <a:ln>
            <a:solidFill>
              <a:srgbClr val="B0CBFC"/>
            </a:solidFill>
            <a:prstDash val="dash"/>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zh-CN" sz="1600" kern="100" dirty="0">
                <a:solidFill>
                  <a:schemeClr val="tx1"/>
                </a:solidFill>
                <a:effectLst/>
                <a:ea typeface="微软雅黑" panose="020B0503020204020204" pitchFamily="34" charset="-122"/>
                <a:cs typeface="Times New Roman" panose="02020603050405020304" pitchFamily="18" charset="0"/>
              </a:rPr>
              <a:t>单击菜单栏的【窗口】</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600" kern="100" dirty="0">
                <a:solidFill>
                  <a:schemeClr val="tx1"/>
                </a:solidFill>
                <a:effectLst/>
                <a:ea typeface="微软雅黑" panose="020B0503020204020204" pitchFamily="34" charset="-122"/>
                <a:cs typeface="Times New Roman" panose="02020603050405020304" pitchFamily="18" charset="0"/>
              </a:rPr>
              <a:t>【框架】，打开【框架】面板，单击框架的父边框，在框架集的属性面板中，设置【行】的值为88像素</a:t>
            </a:r>
            <a:r>
              <a:rPr lang="en-US" altLang="zh-CN" sz="1600" kern="100" dirty="0">
                <a:solidFill>
                  <a:schemeClr val="tx1"/>
                </a:solidFill>
                <a:effectLst/>
                <a:ea typeface="微软雅黑" panose="020B0503020204020204" pitchFamily="34" charset="-122"/>
                <a:cs typeface="Times New Roman" panose="02020603050405020304" pitchFamily="18" charset="0"/>
              </a:rPr>
              <a:t>,</a:t>
            </a:r>
            <a:r>
              <a:rPr lang="zh-CN" altLang="zh-CN" sz="1600" kern="100" dirty="0">
                <a:solidFill>
                  <a:schemeClr val="tx1"/>
                </a:solidFill>
                <a:effectLst/>
                <a:ea typeface="微软雅黑" panose="020B0503020204020204" pitchFamily="34" charset="-122"/>
                <a:cs typeface="Times New Roman" panose="02020603050405020304" pitchFamily="18" charset="0"/>
              </a:rPr>
              <a:t>在【框架】面板中单击左右框架的父框架的边框</a:t>
            </a:r>
            <a:r>
              <a:rPr lang="en-US" altLang="zh-CN" sz="1600" kern="100" dirty="0">
                <a:solidFill>
                  <a:schemeClr val="tx1"/>
                </a:solidFill>
                <a:effectLst/>
                <a:ea typeface="微软雅黑" panose="020B0503020204020204" pitchFamily="34" charset="-122"/>
                <a:cs typeface="Times New Roman" panose="02020603050405020304" pitchFamily="18" charset="0"/>
              </a:rPr>
              <a:t>,</a:t>
            </a:r>
            <a:r>
              <a:rPr lang="zh-CN" altLang="zh-CN" sz="1600" kern="100" dirty="0">
                <a:solidFill>
                  <a:schemeClr val="tx1"/>
                </a:solidFill>
                <a:effectLst/>
                <a:ea typeface="微软雅黑" panose="020B0503020204020204" pitchFamily="34" charset="-122"/>
                <a:cs typeface="Times New Roman" panose="02020603050405020304" pitchFamily="18" charset="0"/>
              </a:rPr>
              <a:t>设置框架集属性面板中【列】的值为200像素。</a:t>
            </a:r>
            <a:endParaRPr lang="zh-CN" altLang="en-US" sz="1600" dirty="0">
              <a:solidFill>
                <a:schemeClr val="tx1"/>
              </a:solidFill>
            </a:endParaRPr>
          </a:p>
        </p:txBody>
      </p:sp>
      <p:pic>
        <p:nvPicPr>
          <p:cNvPr id="11266" name="图片 1">
            <a:extLst>
              <a:ext uri="{FF2B5EF4-FFF2-40B4-BE49-F238E27FC236}">
                <a16:creationId xmlns:a16="http://schemas.microsoft.com/office/drawing/2014/main" id="{3768E8FA-7049-4DA9-83E3-95B9559721D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58196" y="2878345"/>
            <a:ext cx="2096219" cy="2503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7" name="图片 1">
            <a:extLst>
              <a:ext uri="{FF2B5EF4-FFF2-40B4-BE49-F238E27FC236}">
                <a16:creationId xmlns:a16="http://schemas.microsoft.com/office/drawing/2014/main" id="{84DA09C2-E652-4A6D-BF52-184697E5187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80783" y="2888772"/>
            <a:ext cx="2096218" cy="2503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8" name="图片 1">
            <a:extLst>
              <a:ext uri="{FF2B5EF4-FFF2-40B4-BE49-F238E27FC236}">
                <a16:creationId xmlns:a16="http://schemas.microsoft.com/office/drawing/2014/main" id="{D0A07134-52A7-4F51-A7D9-2CF7CCB3152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t="11252" r="17966"/>
          <a:stretch>
            <a:fillRect/>
          </a:stretch>
        </p:blipFill>
        <p:spPr bwMode="auto">
          <a:xfrm>
            <a:off x="6763109" y="2878345"/>
            <a:ext cx="4606506" cy="1147281"/>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1269" name="图片 1">
            <a:extLst>
              <a:ext uri="{FF2B5EF4-FFF2-40B4-BE49-F238E27FC236}">
                <a16:creationId xmlns:a16="http://schemas.microsoft.com/office/drawing/2014/main" id="{9AE0A363-8A30-47EF-B5C1-40FC28285EE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r="16139"/>
          <a:stretch>
            <a:fillRect/>
          </a:stretch>
        </p:blipFill>
        <p:spPr bwMode="auto">
          <a:xfrm>
            <a:off x="6763109" y="4186650"/>
            <a:ext cx="4468229" cy="1112842"/>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69786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对角圆角 1">
            <a:extLst>
              <a:ext uri="{FF2B5EF4-FFF2-40B4-BE49-F238E27FC236}">
                <a16:creationId xmlns:a16="http://schemas.microsoft.com/office/drawing/2014/main" id="{1F2DDCF3-90D3-4654-8026-A02B7885F557}"/>
              </a:ext>
            </a:extLst>
          </p:cNvPr>
          <p:cNvSpPr/>
          <p:nvPr/>
        </p:nvSpPr>
        <p:spPr>
          <a:xfrm>
            <a:off x="250166" y="715992"/>
            <a:ext cx="1604513" cy="405442"/>
          </a:xfrm>
          <a:prstGeom prst="round2Diag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3</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 name="矩形: 圆角 2">
            <a:extLst>
              <a:ext uri="{FF2B5EF4-FFF2-40B4-BE49-F238E27FC236}">
                <a16:creationId xmlns:a16="http://schemas.microsoft.com/office/drawing/2014/main" id="{586EADB1-6485-4742-ADB9-29D938EB1063}"/>
              </a:ext>
            </a:extLst>
          </p:cNvPr>
          <p:cNvSpPr/>
          <p:nvPr/>
        </p:nvSpPr>
        <p:spPr>
          <a:xfrm>
            <a:off x="1958196" y="715992"/>
            <a:ext cx="9609827" cy="1733910"/>
          </a:xfrm>
          <a:prstGeom prst="roundRect">
            <a:avLst>
              <a:gd name="adj" fmla="val 6141"/>
            </a:avLst>
          </a:prstGeom>
          <a:noFill/>
          <a:ln>
            <a:solidFill>
              <a:srgbClr val="B0CBFC"/>
            </a:solidFill>
            <a:prstDash val="dash"/>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在Dreamweaver中打开top.html文件，设置CSS样式中的body标签的样式</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kern="100" dirty="0">
                <a:solidFill>
                  <a:schemeClr val="tx1"/>
                </a:solidFill>
                <a:effectLst/>
                <a:ea typeface="微软雅黑" panose="020B0503020204020204" pitchFamily="34" charset="-122"/>
                <a:cs typeface="Times New Roman" panose="02020603050405020304" pitchFamily="18" charset="0"/>
              </a:rPr>
              <a:t>设置网页的背景图像为bg_1.jpg图像，设置边距值margin的四个方向：上右下左的值分别为0,0,0,10px，min-width是设置页面的最小显示宽度。虽然没有设置背景图像的不重复效果，页面效果默认为重复，但是top.html在框架页index.html中显示的高度只有88像素，所以重复的背景在index.html网页中是被框架遮挡住</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solidFill>
                <a:schemeClr val="tx1"/>
              </a:solidFill>
              <a:latin typeface="微软雅黑" panose="020B0503020204020204" pitchFamily="34" charset="-122"/>
              <a:ea typeface="微软雅黑" panose="020B0503020204020204" pitchFamily="34" charset="-122"/>
            </a:endParaRPr>
          </a:p>
        </p:txBody>
      </p:sp>
      <p:pic>
        <p:nvPicPr>
          <p:cNvPr id="12290" name="图片 1">
            <a:extLst>
              <a:ext uri="{FF2B5EF4-FFF2-40B4-BE49-F238E27FC236}">
                <a16:creationId xmlns:a16="http://schemas.microsoft.com/office/drawing/2014/main" id="{7B99BF88-9CEF-4A77-AC55-BEA90BEC2E6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12000"/>
          <a:stretch>
            <a:fillRect/>
          </a:stretch>
        </p:blipFill>
        <p:spPr bwMode="auto">
          <a:xfrm>
            <a:off x="1958196" y="2647949"/>
            <a:ext cx="4524103" cy="1320201"/>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2291" name="图片 1">
            <a:extLst>
              <a:ext uri="{FF2B5EF4-FFF2-40B4-BE49-F238E27FC236}">
                <a16:creationId xmlns:a16="http://schemas.microsoft.com/office/drawing/2014/main" id="{153D8BA8-9AB4-46F0-BF73-5CCE2F46A8F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22223"/>
          <a:stretch>
            <a:fillRect/>
          </a:stretch>
        </p:blipFill>
        <p:spPr bwMode="auto">
          <a:xfrm>
            <a:off x="6750619" y="2578937"/>
            <a:ext cx="4524102" cy="152009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12" name="矩形: 对角圆角 11">
            <a:extLst>
              <a:ext uri="{FF2B5EF4-FFF2-40B4-BE49-F238E27FC236}">
                <a16:creationId xmlns:a16="http://schemas.microsoft.com/office/drawing/2014/main" id="{700B3369-7D32-4AAA-A3B1-EB3A2478B868}"/>
              </a:ext>
            </a:extLst>
          </p:cNvPr>
          <p:cNvSpPr/>
          <p:nvPr/>
        </p:nvSpPr>
        <p:spPr>
          <a:xfrm>
            <a:off x="237675" y="4228070"/>
            <a:ext cx="1604513" cy="405442"/>
          </a:xfrm>
          <a:prstGeom prst="round2Diag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4</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3" name="矩形: 圆角 12">
            <a:extLst>
              <a:ext uri="{FF2B5EF4-FFF2-40B4-BE49-F238E27FC236}">
                <a16:creationId xmlns:a16="http://schemas.microsoft.com/office/drawing/2014/main" id="{579D2B00-AB34-40F1-A4FC-9AE7D2154918}"/>
              </a:ext>
            </a:extLst>
          </p:cNvPr>
          <p:cNvSpPr/>
          <p:nvPr/>
        </p:nvSpPr>
        <p:spPr>
          <a:xfrm>
            <a:off x="1945705" y="4228070"/>
            <a:ext cx="9609827" cy="792504"/>
          </a:xfrm>
          <a:prstGeom prst="roundRect">
            <a:avLst>
              <a:gd name="adj" fmla="val 6141"/>
            </a:avLst>
          </a:prstGeom>
          <a:noFill/>
          <a:ln>
            <a:solidFill>
              <a:srgbClr val="B0CBFC"/>
            </a:solidFill>
            <a:prstDash val="dash"/>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在top.html页中创建一个div对象，id值为top，并设置top的CSS样式</a:t>
            </a:r>
            <a:r>
              <a:rPr lang="zh-CN" altLang="en-US"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定义</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#top</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的宽度为</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100%</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，高度为</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88</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像素，背景图像为 </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ad3.jpg</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，背景图像不重复，位置在左边、上面。</a:t>
            </a:r>
            <a:endParaRPr lang="zh-CN" altLang="en-US" sz="1600" dirty="0">
              <a:solidFill>
                <a:schemeClr val="tx1"/>
              </a:solidFill>
              <a:latin typeface="微软雅黑" panose="020B0503020204020204" pitchFamily="34" charset="-122"/>
              <a:ea typeface="微软雅黑" panose="020B0503020204020204" pitchFamily="34" charset="-122"/>
            </a:endParaRPr>
          </a:p>
        </p:txBody>
      </p:sp>
      <p:pic>
        <p:nvPicPr>
          <p:cNvPr id="12292" name="图片 1">
            <a:extLst>
              <a:ext uri="{FF2B5EF4-FFF2-40B4-BE49-F238E27FC236}">
                <a16:creationId xmlns:a16="http://schemas.microsoft.com/office/drawing/2014/main" id="{B0AA4308-D62A-49FF-8B09-5D6BBA60451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45705" y="5149608"/>
            <a:ext cx="6563434" cy="1578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039362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对角圆角 1">
            <a:extLst>
              <a:ext uri="{FF2B5EF4-FFF2-40B4-BE49-F238E27FC236}">
                <a16:creationId xmlns:a16="http://schemas.microsoft.com/office/drawing/2014/main" id="{1F2DDCF3-90D3-4654-8026-A02B7885F557}"/>
              </a:ext>
            </a:extLst>
          </p:cNvPr>
          <p:cNvSpPr/>
          <p:nvPr/>
        </p:nvSpPr>
        <p:spPr>
          <a:xfrm>
            <a:off x="250166" y="715992"/>
            <a:ext cx="1604513" cy="405442"/>
          </a:xfrm>
          <a:prstGeom prst="round2Diag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5</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 name="矩形: 圆角 2">
            <a:extLst>
              <a:ext uri="{FF2B5EF4-FFF2-40B4-BE49-F238E27FC236}">
                <a16:creationId xmlns:a16="http://schemas.microsoft.com/office/drawing/2014/main" id="{586EADB1-6485-4742-ADB9-29D938EB1063}"/>
              </a:ext>
            </a:extLst>
          </p:cNvPr>
          <p:cNvSpPr/>
          <p:nvPr/>
        </p:nvSpPr>
        <p:spPr>
          <a:xfrm>
            <a:off x="1958196" y="715992"/>
            <a:ext cx="9609827" cy="1147314"/>
          </a:xfrm>
          <a:prstGeom prst="roundRect">
            <a:avLst>
              <a:gd name="adj" fmla="val 6141"/>
            </a:avLst>
          </a:prstGeom>
          <a:noFill/>
          <a:ln>
            <a:solidFill>
              <a:srgbClr val="B0CBFC"/>
            </a:solidFill>
            <a:prstDash val="dash"/>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在</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#top</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中输入文字信息“</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xxli@dashang.com </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欢迎您登录邮箱 首页</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设置”，使用</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&lt;</a:t>
            </a:r>
            <a:r>
              <a:rPr lang="en-US" altLang="zh-CN" sz="1600" kern="100" dirty="0" err="1">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br</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&gt;</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标签分成两行的效果，文字信息“</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xxli@dashang.com</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”、“首页”和“设置”分别加入空的超链接，创建</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CSS</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类样式</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.title</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，定义在</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.title</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中的含超链接的对象的样式效果，样式应用到文字上。</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12" name="矩形: 对角圆角 11">
            <a:extLst>
              <a:ext uri="{FF2B5EF4-FFF2-40B4-BE49-F238E27FC236}">
                <a16:creationId xmlns:a16="http://schemas.microsoft.com/office/drawing/2014/main" id="{700B3369-7D32-4AAA-A3B1-EB3A2478B868}"/>
              </a:ext>
            </a:extLst>
          </p:cNvPr>
          <p:cNvSpPr/>
          <p:nvPr/>
        </p:nvSpPr>
        <p:spPr>
          <a:xfrm>
            <a:off x="323939" y="3279164"/>
            <a:ext cx="1604513" cy="405442"/>
          </a:xfrm>
          <a:prstGeom prst="round2Diag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6</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3" name="矩形: 圆角 12">
            <a:extLst>
              <a:ext uri="{FF2B5EF4-FFF2-40B4-BE49-F238E27FC236}">
                <a16:creationId xmlns:a16="http://schemas.microsoft.com/office/drawing/2014/main" id="{579D2B00-AB34-40F1-A4FC-9AE7D2154918}"/>
              </a:ext>
            </a:extLst>
          </p:cNvPr>
          <p:cNvSpPr/>
          <p:nvPr/>
        </p:nvSpPr>
        <p:spPr>
          <a:xfrm>
            <a:off x="2031969" y="3279164"/>
            <a:ext cx="9609827" cy="1147314"/>
          </a:xfrm>
          <a:prstGeom prst="roundRect">
            <a:avLst>
              <a:gd name="adj" fmla="val 6141"/>
            </a:avLst>
          </a:prstGeom>
          <a:noFill/>
          <a:ln>
            <a:solidFill>
              <a:srgbClr val="B0CBFC"/>
            </a:solidFill>
            <a:prstDash val="dash"/>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在</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Dreamweaver</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中打开</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left.html</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，在</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&lt;head&gt;&lt;/head&gt;</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标签中加入</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CSS</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样式，设置</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body</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标签的样式， 网页的背景颜色为</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#faf8f5</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，设置背景图像</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silebar_bg.jpg</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纵向重复，位置为网页的右边，设置字体为“宋体”。</a:t>
            </a:r>
            <a:r>
              <a:rPr lang="zh-CN" altLang="zh-CN" sz="1600" kern="100" dirty="0">
                <a:solidFill>
                  <a:schemeClr val="tx1"/>
                </a:solidFill>
                <a:effectLst/>
                <a:ea typeface="微软雅黑" panose="020B0503020204020204" pitchFamily="34" charset="-122"/>
                <a:cs typeface="Times New Roman" panose="02020603050405020304" pitchFamily="18" charset="0"/>
              </a:rPr>
              <a:t>将文字信息</a:t>
            </a:r>
            <a:r>
              <a:rPr lang="en-US" altLang="zh-CN" sz="1600" kern="100" dirty="0">
                <a:solidFill>
                  <a:schemeClr val="tx1"/>
                </a:solidFill>
                <a:effectLst/>
                <a:ea typeface="微软雅黑" panose="020B0503020204020204" pitchFamily="34" charset="-122"/>
                <a:cs typeface="Times New Roman" panose="02020603050405020304" pitchFamily="18" charset="0"/>
              </a:rPr>
              <a:t>“</a:t>
            </a:r>
            <a:r>
              <a:rPr lang="zh-CN" altLang="zh-CN" sz="1600" kern="100" dirty="0">
                <a:solidFill>
                  <a:schemeClr val="tx1"/>
                </a:solidFill>
                <a:effectLst/>
                <a:ea typeface="微软雅黑" panose="020B0503020204020204" pitchFamily="34" charset="-122"/>
                <a:cs typeface="Times New Roman" panose="02020603050405020304" pitchFamily="18" charset="0"/>
              </a:rPr>
              <a:t>文件夹</a:t>
            </a:r>
            <a:r>
              <a:rPr lang="en-US" altLang="zh-CN" sz="1600" kern="100" dirty="0">
                <a:solidFill>
                  <a:schemeClr val="tx1"/>
                </a:solidFill>
                <a:effectLst/>
                <a:ea typeface="微软雅黑" panose="020B0503020204020204" pitchFamily="34" charset="-122"/>
                <a:cs typeface="Times New Roman" panose="02020603050405020304" pitchFamily="18" charset="0"/>
              </a:rPr>
              <a:t>”</a:t>
            </a:r>
            <a:r>
              <a:rPr lang="zh-CN" altLang="zh-CN" sz="1600" kern="100" dirty="0">
                <a:solidFill>
                  <a:schemeClr val="tx1"/>
                </a:solidFill>
                <a:effectLst/>
                <a:ea typeface="微软雅黑" panose="020B0503020204020204" pitchFamily="34" charset="-122"/>
                <a:cs typeface="Times New Roman" panose="02020603050405020304" pitchFamily="18" charset="0"/>
              </a:rPr>
              <a:t>和</a:t>
            </a:r>
            <a:r>
              <a:rPr lang="en-US" altLang="zh-CN" sz="1600" kern="100" dirty="0">
                <a:solidFill>
                  <a:schemeClr val="tx1"/>
                </a:solidFill>
                <a:effectLst/>
                <a:ea typeface="微软雅黑" panose="020B0503020204020204" pitchFamily="34" charset="-122"/>
                <a:cs typeface="Times New Roman" panose="02020603050405020304" pitchFamily="18" charset="0"/>
              </a:rPr>
              <a:t>“</a:t>
            </a:r>
            <a:r>
              <a:rPr lang="zh-CN" altLang="zh-CN" sz="1600" kern="100" dirty="0">
                <a:solidFill>
                  <a:schemeClr val="tx1"/>
                </a:solidFill>
                <a:effectLst/>
                <a:ea typeface="微软雅黑" panose="020B0503020204020204" pitchFamily="34" charset="-122"/>
                <a:cs typeface="Times New Roman" panose="02020603050405020304" pitchFamily="18" charset="0"/>
              </a:rPr>
              <a:t>邮箱服务</a:t>
            </a:r>
            <a:r>
              <a:rPr lang="en-US" altLang="zh-CN" sz="1600" kern="100" dirty="0">
                <a:solidFill>
                  <a:schemeClr val="tx1"/>
                </a:solidFill>
                <a:effectLst/>
                <a:ea typeface="微软雅黑" panose="020B0503020204020204" pitchFamily="34" charset="-122"/>
                <a:cs typeface="Times New Roman" panose="02020603050405020304" pitchFamily="18" charset="0"/>
              </a:rPr>
              <a:t>”</a:t>
            </a:r>
            <a:r>
              <a:rPr lang="zh-CN" altLang="zh-CN" sz="1600" kern="100" dirty="0">
                <a:solidFill>
                  <a:schemeClr val="tx1"/>
                </a:solidFill>
                <a:effectLst/>
                <a:ea typeface="微软雅黑" panose="020B0503020204020204" pitchFamily="34" charset="-122"/>
                <a:cs typeface="Times New Roman" panose="02020603050405020304" pitchFamily="18" charset="0"/>
              </a:rPr>
              <a:t>设置为标题</a:t>
            </a:r>
            <a:r>
              <a:rPr lang="en-US" altLang="zh-CN" sz="1600" kern="100" dirty="0">
                <a:solidFill>
                  <a:schemeClr val="tx1"/>
                </a:solidFill>
                <a:effectLst/>
                <a:ea typeface="微软雅黑" panose="020B0503020204020204" pitchFamily="34" charset="-122"/>
                <a:cs typeface="Times New Roman" panose="02020603050405020304" pitchFamily="18" charset="0"/>
              </a:rPr>
              <a:t>1</a:t>
            </a:r>
            <a:r>
              <a:rPr lang="zh-CN" altLang="zh-CN" sz="1600" kern="100" dirty="0">
                <a:solidFill>
                  <a:schemeClr val="tx1"/>
                </a:solidFill>
                <a:effectLst/>
                <a:ea typeface="微软雅黑" panose="020B0503020204020204" pitchFamily="34" charset="-122"/>
                <a:cs typeface="Times New Roman" panose="02020603050405020304" pitchFamily="18" charset="0"/>
              </a:rPr>
              <a:t>将其他文字信息用项目列表排列</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solidFill>
                <a:schemeClr val="tx1"/>
              </a:solidFill>
              <a:latin typeface="微软雅黑" panose="020B0503020204020204" pitchFamily="34" charset="-122"/>
              <a:ea typeface="微软雅黑" panose="020B0503020204020204" pitchFamily="34" charset="-122"/>
            </a:endParaRPr>
          </a:p>
        </p:txBody>
      </p:sp>
      <p:pic>
        <p:nvPicPr>
          <p:cNvPr id="13314" name="图片 1">
            <a:extLst>
              <a:ext uri="{FF2B5EF4-FFF2-40B4-BE49-F238E27FC236}">
                <a16:creationId xmlns:a16="http://schemas.microsoft.com/office/drawing/2014/main" id="{EAD0190A-B327-4FA7-97E9-6E3B95EB621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58196" y="1971585"/>
            <a:ext cx="8888058" cy="97864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3315" name="图片 1">
            <a:extLst>
              <a:ext uri="{FF2B5EF4-FFF2-40B4-BE49-F238E27FC236}">
                <a16:creationId xmlns:a16="http://schemas.microsoft.com/office/drawing/2014/main" id="{9764A187-92C7-4371-936F-14B960E5E7D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31969" y="4476750"/>
            <a:ext cx="4314825" cy="238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602570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对角圆角 1">
            <a:extLst>
              <a:ext uri="{FF2B5EF4-FFF2-40B4-BE49-F238E27FC236}">
                <a16:creationId xmlns:a16="http://schemas.microsoft.com/office/drawing/2014/main" id="{1F2DDCF3-90D3-4654-8026-A02B7885F557}"/>
              </a:ext>
            </a:extLst>
          </p:cNvPr>
          <p:cNvSpPr/>
          <p:nvPr/>
        </p:nvSpPr>
        <p:spPr>
          <a:xfrm>
            <a:off x="250166" y="715992"/>
            <a:ext cx="1604513" cy="405442"/>
          </a:xfrm>
          <a:prstGeom prst="round2Diag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7</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 name="矩形: 圆角 2">
            <a:extLst>
              <a:ext uri="{FF2B5EF4-FFF2-40B4-BE49-F238E27FC236}">
                <a16:creationId xmlns:a16="http://schemas.microsoft.com/office/drawing/2014/main" id="{586EADB1-6485-4742-ADB9-29D938EB1063}"/>
              </a:ext>
            </a:extLst>
          </p:cNvPr>
          <p:cNvSpPr/>
          <p:nvPr/>
        </p:nvSpPr>
        <p:spPr>
          <a:xfrm>
            <a:off x="1958196" y="715992"/>
            <a:ext cx="9609827" cy="405442"/>
          </a:xfrm>
          <a:prstGeom prst="roundRect">
            <a:avLst>
              <a:gd name="adj" fmla="val 6141"/>
            </a:avLst>
          </a:prstGeom>
          <a:noFill/>
          <a:ln>
            <a:solidFill>
              <a:srgbClr val="B0CBFC"/>
            </a:solidFill>
            <a:prstDash val="dash"/>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设置</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left.html</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网页文件的</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CSS</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样式，定义</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h1</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ul</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li</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和</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标签的样式。</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12" name="矩形: 对角圆角 11">
            <a:extLst>
              <a:ext uri="{FF2B5EF4-FFF2-40B4-BE49-F238E27FC236}">
                <a16:creationId xmlns:a16="http://schemas.microsoft.com/office/drawing/2014/main" id="{700B3369-7D32-4AAA-A3B1-EB3A2478B868}"/>
              </a:ext>
            </a:extLst>
          </p:cNvPr>
          <p:cNvSpPr/>
          <p:nvPr/>
        </p:nvSpPr>
        <p:spPr>
          <a:xfrm>
            <a:off x="250165" y="1482809"/>
            <a:ext cx="1604513" cy="405442"/>
          </a:xfrm>
          <a:prstGeom prst="round2Diag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8</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3" name="矩形: 圆角 12">
            <a:extLst>
              <a:ext uri="{FF2B5EF4-FFF2-40B4-BE49-F238E27FC236}">
                <a16:creationId xmlns:a16="http://schemas.microsoft.com/office/drawing/2014/main" id="{579D2B00-AB34-40F1-A4FC-9AE7D2154918}"/>
              </a:ext>
            </a:extLst>
          </p:cNvPr>
          <p:cNvSpPr/>
          <p:nvPr/>
        </p:nvSpPr>
        <p:spPr>
          <a:xfrm>
            <a:off x="1958195" y="1314594"/>
            <a:ext cx="9609827" cy="1264704"/>
          </a:xfrm>
          <a:prstGeom prst="roundRect">
            <a:avLst>
              <a:gd name="adj" fmla="val 6141"/>
            </a:avLst>
          </a:prstGeom>
          <a:noFill/>
          <a:ln>
            <a:solidFill>
              <a:srgbClr val="B0CBFC"/>
            </a:solidFill>
            <a:prstDash val="dash"/>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在</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Dreamweaver</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中打开</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main.html</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，在设计视图，输入三个段落的文字信息，内容分别为：“晚上好，亲！”、</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注册英文邮箱帐号</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如：</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chen@dashangl.com) </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”、“邮件：</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0 </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封未读邮件”。在</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&lt;head&gt;&lt;/head&gt;</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中插入</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CSS</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样式，定义</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&lt;p&gt;</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标签和四种文字的类样式，并将样式应用到文本信息中</a:t>
            </a:r>
            <a:r>
              <a:rPr lang="zh-CN" altLang="en-US" sz="1600" kern="1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solidFill>
                <a:schemeClr val="tx1"/>
              </a:solidFill>
              <a:latin typeface="微软雅黑" panose="020B0503020204020204" pitchFamily="34" charset="-122"/>
              <a:ea typeface="微软雅黑" panose="020B0503020204020204" pitchFamily="34" charset="-122"/>
            </a:endParaRPr>
          </a:p>
        </p:txBody>
      </p:sp>
      <p:pic>
        <p:nvPicPr>
          <p:cNvPr id="14338" name="图片 1">
            <a:extLst>
              <a:ext uri="{FF2B5EF4-FFF2-40B4-BE49-F238E27FC236}">
                <a16:creationId xmlns:a16="http://schemas.microsoft.com/office/drawing/2014/main" id="{71D7D1B9-2A57-4D8C-9041-A460738566E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2098" y="2772458"/>
            <a:ext cx="1751173" cy="2834712"/>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4339" name="图片 1">
            <a:extLst>
              <a:ext uri="{FF2B5EF4-FFF2-40B4-BE49-F238E27FC236}">
                <a16:creationId xmlns:a16="http://schemas.microsoft.com/office/drawing/2014/main" id="{622F79EF-2364-4B4A-8E04-96450196959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59510" y="2772458"/>
            <a:ext cx="5370946" cy="1100802"/>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4340" name="图片 1">
            <a:extLst>
              <a:ext uri="{FF2B5EF4-FFF2-40B4-BE49-F238E27FC236}">
                <a16:creationId xmlns:a16="http://schemas.microsoft.com/office/drawing/2014/main" id="{7188873F-7EDC-4B11-BA59-A9C2FB2FD98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59510" y="4278703"/>
            <a:ext cx="5514260" cy="64698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726162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对角圆角 1">
            <a:extLst>
              <a:ext uri="{FF2B5EF4-FFF2-40B4-BE49-F238E27FC236}">
                <a16:creationId xmlns:a16="http://schemas.microsoft.com/office/drawing/2014/main" id="{1F2DDCF3-90D3-4654-8026-A02B7885F557}"/>
              </a:ext>
            </a:extLst>
          </p:cNvPr>
          <p:cNvSpPr/>
          <p:nvPr/>
        </p:nvSpPr>
        <p:spPr>
          <a:xfrm>
            <a:off x="250166" y="715992"/>
            <a:ext cx="1604513" cy="405442"/>
          </a:xfrm>
          <a:prstGeom prst="round2Diag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9</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 name="矩形: 圆角 2">
            <a:extLst>
              <a:ext uri="{FF2B5EF4-FFF2-40B4-BE49-F238E27FC236}">
                <a16:creationId xmlns:a16="http://schemas.microsoft.com/office/drawing/2014/main" id="{586EADB1-6485-4742-ADB9-29D938EB1063}"/>
              </a:ext>
            </a:extLst>
          </p:cNvPr>
          <p:cNvSpPr/>
          <p:nvPr/>
        </p:nvSpPr>
        <p:spPr>
          <a:xfrm>
            <a:off x="1958196" y="715991"/>
            <a:ext cx="9609827" cy="2017377"/>
          </a:xfrm>
          <a:prstGeom prst="roundRect">
            <a:avLst>
              <a:gd name="adj" fmla="val 6141"/>
            </a:avLst>
          </a:prstGeom>
          <a:noFill/>
          <a:ln>
            <a:solidFill>
              <a:srgbClr val="B0CBFC"/>
            </a:solidFill>
            <a:prstDash val="dash"/>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在文本信息后插入盒子</a:t>
            </a:r>
            <a:r>
              <a:rPr lang="en-US"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#main</a:t>
            </a:r>
            <a:r>
              <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和</a:t>
            </a:r>
            <a:r>
              <a:rPr lang="en-US"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#main2</a:t>
            </a:r>
            <a:r>
              <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，并输入文本信息和插入图像，设置空的超链接</a:t>
            </a:r>
            <a:r>
              <a:rPr lang="zh-CN" altLang="en-US"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将“进入收件箱 订阅中心(15) 阅读空间(105)”和“我的信息”两行设置为标题</a:t>
            </a:r>
            <a:r>
              <a:rPr lang="en-US"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2</a:t>
            </a:r>
            <a:r>
              <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，将其他段落设置为项目列表</a:t>
            </a:r>
            <a:r>
              <a:rPr lang="zh-CN" altLang="en-US"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设置#main和#main2的CSS样式效果</a:t>
            </a:r>
            <a:r>
              <a:rPr lang="zh-CN" altLang="en-US"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定义标题</a:t>
            </a:r>
            <a:r>
              <a:rPr lang="en-US"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2</a:t>
            </a:r>
            <a:r>
              <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和标题</a:t>
            </a:r>
            <a:r>
              <a:rPr lang="en-US"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2</a:t>
            </a:r>
            <a:r>
              <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中的超链接对象的</a:t>
            </a:r>
            <a:r>
              <a:rPr lang="en-US"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CSS</a:t>
            </a:r>
            <a:r>
              <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样式定义</a:t>
            </a:r>
            <a:r>
              <a:rPr lang="en-US"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#main</a:t>
            </a:r>
            <a:r>
              <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和</a:t>
            </a:r>
            <a:r>
              <a:rPr lang="en-US"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#main2</a:t>
            </a:r>
            <a:r>
              <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中的项目列表及超链接的样式效果</a:t>
            </a:r>
            <a:r>
              <a:rPr lang="zh-CN" altLang="en-US"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在</a:t>
            </a:r>
            <a:r>
              <a:rPr lang="en-US"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#main2</a:t>
            </a:r>
            <a:r>
              <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后插入两个</a:t>
            </a:r>
            <a:r>
              <a:rPr lang="en-US"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DIV</a:t>
            </a:r>
            <a:r>
              <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标签，</a:t>
            </a:r>
            <a:r>
              <a:rPr lang="en-US"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ID</a:t>
            </a:r>
            <a:r>
              <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值分别为</a:t>
            </a:r>
            <a:r>
              <a:rPr lang="en-US" altLang="zh-CN" sz="1400" kern="100" dirty="0" err="1">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tu</a:t>
            </a:r>
            <a:r>
              <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和</a:t>
            </a:r>
            <a:r>
              <a:rPr lang="en-US"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bottom</a:t>
            </a:r>
            <a:r>
              <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，并设置</a:t>
            </a:r>
            <a:r>
              <a:rPr lang="en-US"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#tu</a:t>
            </a:r>
            <a:r>
              <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和</a:t>
            </a:r>
            <a:r>
              <a:rPr lang="en-US"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#bottom</a:t>
            </a:r>
            <a:r>
              <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的</a:t>
            </a:r>
            <a:r>
              <a:rPr lang="en-US"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CSS</a:t>
            </a:r>
            <a:r>
              <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样式在</a:t>
            </a:r>
            <a:r>
              <a:rPr lang="en-US"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#bottom</a:t>
            </a:r>
            <a:r>
              <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中输入文字信息“</a:t>
            </a:r>
            <a:r>
              <a:rPr lang="en-US"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2015</a:t>
            </a:r>
            <a:r>
              <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年</a:t>
            </a:r>
            <a:r>
              <a:rPr lang="en-US"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4</a:t>
            </a:r>
            <a:r>
              <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月</a:t>
            </a:r>
            <a:r>
              <a:rPr lang="en-US"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8</a:t>
            </a:r>
            <a:r>
              <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日更新</a:t>
            </a:r>
            <a:r>
              <a:rPr lang="en-US"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 | </a:t>
            </a:r>
            <a:r>
              <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企业邮箱</a:t>
            </a:r>
            <a:r>
              <a:rPr lang="en-US"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 | </a:t>
            </a:r>
            <a:r>
              <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开放平台</a:t>
            </a:r>
            <a:r>
              <a:rPr lang="en-US"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 | </a:t>
            </a:r>
            <a:r>
              <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体验室</a:t>
            </a:r>
            <a:r>
              <a:rPr lang="en-US"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 | </a:t>
            </a:r>
            <a:r>
              <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邮箱助手</a:t>
            </a:r>
            <a:r>
              <a:rPr lang="en-US"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 | </a:t>
            </a:r>
            <a:r>
              <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自助查询</a:t>
            </a:r>
            <a:r>
              <a:rPr lang="en-US"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 | </a:t>
            </a:r>
            <a:r>
              <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团队博客</a:t>
            </a:r>
            <a:r>
              <a:rPr lang="en-US"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 | </a:t>
            </a:r>
            <a:r>
              <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加入我们标准版</a:t>
            </a:r>
            <a:r>
              <a:rPr lang="en-US"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 - </a:t>
            </a:r>
            <a:r>
              <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基本版</a:t>
            </a:r>
            <a:r>
              <a:rPr lang="en-US"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 | © 2015 </a:t>
            </a:r>
            <a:r>
              <a:rPr lang="en-US" altLang="zh-CN" sz="1400" kern="100" dirty="0" err="1">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Dashang</a:t>
            </a:r>
            <a:r>
              <a:rPr lang="en-US"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 Inc. All Rights Reserved</a:t>
            </a:r>
            <a:r>
              <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”，排列并设置文字的超链接，保存框架页。</a:t>
            </a:r>
          </a:p>
        </p:txBody>
      </p:sp>
      <p:pic>
        <p:nvPicPr>
          <p:cNvPr id="15362" name="图片 1">
            <a:extLst>
              <a:ext uri="{FF2B5EF4-FFF2-40B4-BE49-F238E27FC236}">
                <a16:creationId xmlns:a16="http://schemas.microsoft.com/office/drawing/2014/main" id="{BCF34227-08D0-4B52-95D3-26EE1645FC4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4647" y="2885504"/>
            <a:ext cx="5124350" cy="2544174"/>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5363" name="图片 1">
            <a:extLst>
              <a:ext uri="{FF2B5EF4-FFF2-40B4-BE49-F238E27FC236}">
                <a16:creationId xmlns:a16="http://schemas.microsoft.com/office/drawing/2014/main" id="{E44C2B2F-5626-4EAF-8C56-89D5807688A7}"/>
              </a:ext>
            </a:extLst>
          </p:cNvPr>
          <p:cNvPicPr>
            <a:picLocks noChangeAspect="1" noChangeArrowheads="1"/>
          </p:cNvPicPr>
          <p:nvPr/>
        </p:nvPicPr>
        <p:blipFill>
          <a:blip r:embed="rId3">
            <a:grayscl/>
            <a:extLst>
              <a:ext uri="{28A0092B-C50C-407E-A947-70E740481C1C}">
                <a14:useLocalDpi xmlns:a14="http://schemas.microsoft.com/office/drawing/2010/main" val="0"/>
              </a:ext>
            </a:extLst>
          </a:blip>
          <a:srcRect/>
          <a:stretch>
            <a:fillRect/>
          </a:stretch>
        </p:blipFill>
        <p:spPr bwMode="auto">
          <a:xfrm>
            <a:off x="5522780" y="2835136"/>
            <a:ext cx="6629892" cy="2544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4" name="图片 1">
            <a:extLst>
              <a:ext uri="{FF2B5EF4-FFF2-40B4-BE49-F238E27FC236}">
                <a16:creationId xmlns:a16="http://schemas.microsoft.com/office/drawing/2014/main" id="{62540210-ADF9-45ED-AE31-D9DA197F940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0864" y="5435476"/>
            <a:ext cx="7043763" cy="136043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349029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对角圆角 1">
            <a:extLst>
              <a:ext uri="{FF2B5EF4-FFF2-40B4-BE49-F238E27FC236}">
                <a16:creationId xmlns:a16="http://schemas.microsoft.com/office/drawing/2014/main" id="{1F2DDCF3-90D3-4654-8026-A02B7885F557}"/>
              </a:ext>
            </a:extLst>
          </p:cNvPr>
          <p:cNvSpPr/>
          <p:nvPr/>
        </p:nvSpPr>
        <p:spPr>
          <a:xfrm>
            <a:off x="250166" y="715992"/>
            <a:ext cx="1604513" cy="405442"/>
          </a:xfrm>
          <a:prstGeom prst="round2Diag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10</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 name="矩形: 圆角 2">
            <a:extLst>
              <a:ext uri="{FF2B5EF4-FFF2-40B4-BE49-F238E27FC236}">
                <a16:creationId xmlns:a16="http://schemas.microsoft.com/office/drawing/2014/main" id="{586EADB1-6485-4742-ADB9-29D938EB1063}"/>
              </a:ext>
            </a:extLst>
          </p:cNvPr>
          <p:cNvSpPr/>
          <p:nvPr/>
        </p:nvSpPr>
        <p:spPr>
          <a:xfrm>
            <a:off x="1958196" y="715991"/>
            <a:ext cx="9609827" cy="405443"/>
          </a:xfrm>
          <a:prstGeom prst="roundRect">
            <a:avLst>
              <a:gd name="adj" fmla="val 6141"/>
            </a:avLst>
          </a:prstGeom>
          <a:noFill/>
          <a:ln>
            <a:solidFill>
              <a:srgbClr val="B0CBFC"/>
            </a:solidFill>
            <a:prstDash val="dash"/>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新建一个</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HTML</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网页文件，命名为</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shou.html</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，用来显示收邮件的网页。</a:t>
            </a:r>
          </a:p>
        </p:txBody>
      </p:sp>
      <p:sp>
        <p:nvSpPr>
          <p:cNvPr id="7" name="矩形: 对角圆角 6">
            <a:extLst>
              <a:ext uri="{FF2B5EF4-FFF2-40B4-BE49-F238E27FC236}">
                <a16:creationId xmlns:a16="http://schemas.microsoft.com/office/drawing/2014/main" id="{7BE896B4-95EF-442A-B8F5-008A4D60DDD7}"/>
              </a:ext>
            </a:extLst>
          </p:cNvPr>
          <p:cNvSpPr/>
          <p:nvPr/>
        </p:nvSpPr>
        <p:spPr>
          <a:xfrm>
            <a:off x="250166" y="1275969"/>
            <a:ext cx="1604513" cy="405442"/>
          </a:xfrm>
          <a:prstGeom prst="round2Diag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11</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8" name="矩形: 圆角 7">
            <a:extLst>
              <a:ext uri="{FF2B5EF4-FFF2-40B4-BE49-F238E27FC236}">
                <a16:creationId xmlns:a16="http://schemas.microsoft.com/office/drawing/2014/main" id="{5EE4E111-326D-4CE2-AC93-801D741D0117}"/>
              </a:ext>
            </a:extLst>
          </p:cNvPr>
          <p:cNvSpPr/>
          <p:nvPr/>
        </p:nvSpPr>
        <p:spPr>
          <a:xfrm>
            <a:off x="1958196" y="1275968"/>
            <a:ext cx="9609827" cy="1165391"/>
          </a:xfrm>
          <a:prstGeom prst="roundRect">
            <a:avLst>
              <a:gd name="adj" fmla="val 6141"/>
            </a:avLst>
          </a:prstGeom>
          <a:noFill/>
          <a:ln>
            <a:solidFill>
              <a:srgbClr val="B0CBFC"/>
            </a:solidFill>
            <a:prstDash val="dash"/>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在</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shou.html</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中输入两个段落的文字信息“收邮件”和“共有邮件</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200</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封，已读邮件</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195</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封，未读邮件</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5</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封”，“收邮件”设置为标题</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3</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，在文字段落后面插入一个</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5</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行</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5</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列的表格，表格宽度为</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80%</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，表格的</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ID</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为</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ta</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，左对齐，并输入文字信息。在网页的头部标签处定义CSS样式保存网页，在浏览器中预览网页效果</a:t>
            </a:r>
            <a:r>
              <a:rPr lang="zh-CN" altLang="en-US"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026" name="图片 1">
            <a:extLst>
              <a:ext uri="{FF2B5EF4-FFF2-40B4-BE49-F238E27FC236}">
                <a16:creationId xmlns:a16="http://schemas.microsoft.com/office/drawing/2014/main" id="{0BCF5149-358C-4859-B922-8214186F178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58196" y="2646058"/>
            <a:ext cx="7212522" cy="177058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027" name="图片 1">
            <a:extLst>
              <a:ext uri="{FF2B5EF4-FFF2-40B4-BE49-F238E27FC236}">
                <a16:creationId xmlns:a16="http://schemas.microsoft.com/office/drawing/2014/main" id="{313948CA-7B47-49F2-9D03-17A0D206D4B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58196" y="4550318"/>
            <a:ext cx="7206604" cy="221141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539064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对角圆角 1">
            <a:extLst>
              <a:ext uri="{FF2B5EF4-FFF2-40B4-BE49-F238E27FC236}">
                <a16:creationId xmlns:a16="http://schemas.microsoft.com/office/drawing/2014/main" id="{1F2DDCF3-90D3-4654-8026-A02B7885F557}"/>
              </a:ext>
            </a:extLst>
          </p:cNvPr>
          <p:cNvSpPr/>
          <p:nvPr/>
        </p:nvSpPr>
        <p:spPr>
          <a:xfrm>
            <a:off x="250166" y="715992"/>
            <a:ext cx="1604513" cy="405442"/>
          </a:xfrm>
          <a:prstGeom prst="round2Diag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12</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 name="矩形: 圆角 2">
            <a:extLst>
              <a:ext uri="{FF2B5EF4-FFF2-40B4-BE49-F238E27FC236}">
                <a16:creationId xmlns:a16="http://schemas.microsoft.com/office/drawing/2014/main" id="{586EADB1-6485-4742-ADB9-29D938EB1063}"/>
              </a:ext>
            </a:extLst>
          </p:cNvPr>
          <p:cNvSpPr/>
          <p:nvPr/>
        </p:nvSpPr>
        <p:spPr>
          <a:xfrm>
            <a:off x="1958196" y="715991"/>
            <a:ext cx="9609827" cy="405443"/>
          </a:xfrm>
          <a:prstGeom prst="roundRect">
            <a:avLst>
              <a:gd name="adj" fmla="val 6141"/>
            </a:avLst>
          </a:prstGeom>
          <a:noFill/>
          <a:ln>
            <a:solidFill>
              <a:srgbClr val="B0CBFC"/>
            </a:solidFill>
            <a:prstDash val="dash"/>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新建一个</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HTML</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网页文件，命名为</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write.html</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，用来写邮件的网页。</a:t>
            </a:r>
          </a:p>
        </p:txBody>
      </p:sp>
      <p:sp>
        <p:nvSpPr>
          <p:cNvPr id="7" name="矩形: 对角圆角 6">
            <a:extLst>
              <a:ext uri="{FF2B5EF4-FFF2-40B4-BE49-F238E27FC236}">
                <a16:creationId xmlns:a16="http://schemas.microsoft.com/office/drawing/2014/main" id="{7BE896B4-95EF-442A-B8F5-008A4D60DDD7}"/>
              </a:ext>
            </a:extLst>
          </p:cNvPr>
          <p:cNvSpPr/>
          <p:nvPr/>
        </p:nvSpPr>
        <p:spPr>
          <a:xfrm>
            <a:off x="250166" y="1275969"/>
            <a:ext cx="1604513" cy="405442"/>
          </a:xfrm>
          <a:prstGeom prst="round2Diag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13</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8" name="矩形: 圆角 7">
            <a:extLst>
              <a:ext uri="{FF2B5EF4-FFF2-40B4-BE49-F238E27FC236}">
                <a16:creationId xmlns:a16="http://schemas.microsoft.com/office/drawing/2014/main" id="{5EE4E111-326D-4CE2-AC93-801D741D0117}"/>
              </a:ext>
            </a:extLst>
          </p:cNvPr>
          <p:cNvSpPr/>
          <p:nvPr/>
        </p:nvSpPr>
        <p:spPr>
          <a:xfrm>
            <a:off x="1958196" y="1275968"/>
            <a:ext cx="9609827" cy="1165391"/>
          </a:xfrm>
          <a:prstGeom prst="roundRect">
            <a:avLst>
              <a:gd name="adj" fmla="val 6141"/>
            </a:avLst>
          </a:prstGeom>
          <a:noFill/>
          <a:ln>
            <a:solidFill>
              <a:srgbClr val="B0CBFC"/>
            </a:solidFill>
            <a:prstDash val="dash"/>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在网页</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write.html</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中输入一行文本信息“写邮件”，并设置为标题</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3</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。在文字后插入一个表单，创建“收件人”和“主题”两个文本字段，创建“正文”为文本区域，插入“提交”和“重置”按钮，</a:t>
            </a:r>
            <a:r>
              <a:rPr lang="zh-CN" altLang="en-US" sz="1600" kern="1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设置</a:t>
            </a:r>
            <a:r>
              <a:rPr lang="en-US" altLang="zh-CN" sz="1600" kern="1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CSS</a:t>
            </a:r>
            <a:r>
              <a:rPr lang="zh-CN" altLang="en-US" sz="1600" kern="1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样式</a:t>
            </a:r>
            <a:r>
              <a:rPr lang="zh-CN" altLang="en-US"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050" name="图片 1">
            <a:extLst>
              <a:ext uri="{FF2B5EF4-FFF2-40B4-BE49-F238E27FC236}">
                <a16:creationId xmlns:a16="http://schemas.microsoft.com/office/drawing/2014/main" id="{40BC7985-5CFD-43F3-A816-07C0F727A3F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58196" y="2595893"/>
            <a:ext cx="5067300" cy="26098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2051" name="图片 1">
            <a:extLst>
              <a:ext uri="{FF2B5EF4-FFF2-40B4-BE49-F238E27FC236}">
                <a16:creationId xmlns:a16="http://schemas.microsoft.com/office/drawing/2014/main" id="{8CBB2FAB-4415-426F-BADB-4B947A424B9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02209" y="2595893"/>
            <a:ext cx="3962400" cy="27813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17381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8669677B-2E19-4E92-9625-B486EC0CD5C6}"/>
              </a:ext>
            </a:extLst>
          </p:cNvPr>
          <p:cNvSpPr>
            <a:spLocks noGrp="1"/>
          </p:cNvSpPr>
          <p:nvPr>
            <p:ph type="title"/>
          </p:nvPr>
        </p:nvSpPr>
        <p:spPr/>
        <p:txBody>
          <a:bodyPr/>
          <a:lstStyle/>
          <a:p>
            <a:r>
              <a:rPr lang="zh-CN" altLang="en-US" b="1" kern="100" dirty="0">
                <a:effectLst>
                  <a:outerShdw blurRad="38100" dist="38100" dir="2700000" algn="tl">
                    <a:srgbClr val="000000">
                      <a:alpha val="43137"/>
                    </a:srgbClr>
                  </a:outerShdw>
                </a:effectLst>
                <a:cs typeface="Times New Roman" panose="02020603050405020304" pitchFamily="18" charset="0"/>
              </a:rPr>
              <a:t>课堂案例：企业邮箱网页的制作</a:t>
            </a:r>
          </a:p>
        </p:txBody>
      </p:sp>
      <p:sp>
        <p:nvSpPr>
          <p:cNvPr id="4" name="文本框 3">
            <a:extLst>
              <a:ext uri="{FF2B5EF4-FFF2-40B4-BE49-F238E27FC236}">
                <a16:creationId xmlns:a16="http://schemas.microsoft.com/office/drawing/2014/main" id="{43D1B300-DE38-4D00-93F0-FABBF348498F}"/>
              </a:ext>
            </a:extLst>
          </p:cNvPr>
          <p:cNvSpPr txBox="1"/>
          <p:nvPr/>
        </p:nvSpPr>
        <p:spPr>
          <a:xfrm>
            <a:off x="182276" y="362211"/>
            <a:ext cx="784698"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7.1</a:t>
            </a:r>
            <a:endParaRPr kumimoji="0" lang="zh-CN" altLang="en-US"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pic>
        <p:nvPicPr>
          <p:cNvPr id="1026" name="Picture 2">
            <a:extLst>
              <a:ext uri="{FF2B5EF4-FFF2-40B4-BE49-F238E27FC236}">
                <a16:creationId xmlns:a16="http://schemas.microsoft.com/office/drawing/2014/main" id="{BB4F4E0F-9339-4004-8181-F1ADC7AA412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40463" y="2444808"/>
            <a:ext cx="7609189" cy="352251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6" name="矩形: 圆角 5">
            <a:extLst>
              <a:ext uri="{FF2B5EF4-FFF2-40B4-BE49-F238E27FC236}">
                <a16:creationId xmlns:a16="http://schemas.microsoft.com/office/drawing/2014/main" id="{BFE25852-68B1-41EA-B66E-839697C17446}"/>
              </a:ext>
            </a:extLst>
          </p:cNvPr>
          <p:cNvSpPr/>
          <p:nvPr/>
        </p:nvSpPr>
        <p:spPr>
          <a:xfrm>
            <a:off x="4140463" y="1247405"/>
            <a:ext cx="7609190" cy="945380"/>
          </a:xfrm>
          <a:prstGeom prst="roundRect">
            <a:avLst>
              <a:gd name="adj" fmla="val 7385"/>
            </a:avLst>
          </a:prstGeom>
          <a:solidFill>
            <a:schemeClr val="bg1"/>
          </a:solidFill>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nSpc>
                <a:spcPct val="150000"/>
              </a:lnSpc>
              <a:buNone/>
            </a:pPr>
            <a:r>
              <a:rPr lang="zh-CN"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网站的后台管理页一般是由框架结构组成，本章通过学习框架的网页组织形式，制作企业邮箱的页面</a:t>
            </a:r>
            <a:r>
              <a:rPr lang="zh-CN" altLang="en-US"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2800" dirty="0">
              <a:solidFill>
                <a:schemeClr val="tx1"/>
              </a:solidFill>
              <a:latin typeface="微软雅黑" panose="020B0503020204020204" pitchFamily="34" charset="-122"/>
              <a:ea typeface="微软雅黑" panose="020B0503020204020204" pitchFamily="34" charset="-122"/>
            </a:endParaRPr>
          </a:p>
        </p:txBody>
      </p:sp>
      <p:grpSp>
        <p:nvGrpSpPr>
          <p:cNvPr id="7" name="组合 6">
            <a:extLst>
              <a:ext uri="{FF2B5EF4-FFF2-40B4-BE49-F238E27FC236}">
                <a16:creationId xmlns:a16="http://schemas.microsoft.com/office/drawing/2014/main" id="{6861592E-BFFB-4B69-9741-405E80607FD9}"/>
              </a:ext>
            </a:extLst>
          </p:cNvPr>
          <p:cNvGrpSpPr/>
          <p:nvPr/>
        </p:nvGrpSpPr>
        <p:grpSpPr>
          <a:xfrm>
            <a:off x="168025" y="1742338"/>
            <a:ext cx="3825607" cy="3825607"/>
            <a:chOff x="3521750" y="2024586"/>
            <a:chExt cx="3567309" cy="3567309"/>
          </a:xfrm>
        </p:grpSpPr>
        <p:sp>
          <p:nvSpPr>
            <p:cNvPr id="8" name="椭圆 7">
              <a:extLst>
                <a:ext uri="{FF2B5EF4-FFF2-40B4-BE49-F238E27FC236}">
                  <a16:creationId xmlns:a16="http://schemas.microsoft.com/office/drawing/2014/main" id="{D28B548B-3E05-4041-A95F-659FA36F9820}"/>
                </a:ext>
              </a:extLst>
            </p:cNvPr>
            <p:cNvSpPr/>
            <p:nvPr/>
          </p:nvSpPr>
          <p:spPr>
            <a:xfrm>
              <a:off x="3658667" y="2161503"/>
              <a:ext cx="3293475" cy="3293475"/>
            </a:xfrm>
            <a:prstGeom prst="ellipse">
              <a:avLst/>
            </a:prstGeom>
            <a:noFill/>
            <a:ln w="9525" cap="rnd">
              <a:solidFill>
                <a:srgbClr val="2A65FF"/>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id="{39D7F910-E082-4667-9AAC-5256C9D3943D}"/>
                </a:ext>
              </a:extLst>
            </p:cNvPr>
            <p:cNvSpPr/>
            <p:nvPr/>
          </p:nvSpPr>
          <p:spPr>
            <a:xfrm>
              <a:off x="3521750" y="2024586"/>
              <a:ext cx="3567309" cy="3567309"/>
            </a:xfrm>
            <a:prstGeom prst="ellipse">
              <a:avLst/>
            </a:prstGeom>
            <a:noFill/>
            <a:ln>
              <a:solidFill>
                <a:srgbClr val="2A6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id="{1531D0BA-CABB-46DD-A7CD-A38D8D7B3CF0}"/>
                </a:ext>
              </a:extLst>
            </p:cNvPr>
            <p:cNvSpPr/>
            <p:nvPr/>
          </p:nvSpPr>
          <p:spPr>
            <a:xfrm>
              <a:off x="3777551" y="2280387"/>
              <a:ext cx="3055707" cy="3055707"/>
            </a:xfrm>
            <a:prstGeom prst="ellipse">
              <a:avLst/>
            </a:prstGeom>
            <a:solidFill>
              <a:srgbClr val="2A6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1" name="图形 10" descr="教室">
            <a:extLst>
              <a:ext uri="{FF2B5EF4-FFF2-40B4-BE49-F238E27FC236}">
                <a16:creationId xmlns:a16="http://schemas.microsoft.com/office/drawing/2014/main" id="{6DC96529-473A-4C3A-8AE7-2EDF133C652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374243" y="2865533"/>
            <a:ext cx="1413169" cy="1413169"/>
          </a:xfrm>
          <a:prstGeom prst="rect">
            <a:avLst/>
          </a:prstGeom>
        </p:spPr>
      </p:pic>
    </p:spTree>
    <p:extLst>
      <p:ext uri="{BB962C8B-B14F-4D97-AF65-F5344CB8AC3E}">
        <p14:creationId xmlns:p14="http://schemas.microsoft.com/office/powerpoint/2010/main" val="42140866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 fill="hold"/>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对角圆角 1">
            <a:extLst>
              <a:ext uri="{FF2B5EF4-FFF2-40B4-BE49-F238E27FC236}">
                <a16:creationId xmlns:a16="http://schemas.microsoft.com/office/drawing/2014/main" id="{1F2DDCF3-90D3-4654-8026-A02B7885F557}"/>
              </a:ext>
            </a:extLst>
          </p:cNvPr>
          <p:cNvSpPr/>
          <p:nvPr/>
        </p:nvSpPr>
        <p:spPr>
          <a:xfrm>
            <a:off x="250166" y="715992"/>
            <a:ext cx="1604513" cy="405442"/>
          </a:xfrm>
          <a:prstGeom prst="round2Diag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14</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 name="矩形: 圆角 2">
            <a:extLst>
              <a:ext uri="{FF2B5EF4-FFF2-40B4-BE49-F238E27FC236}">
                <a16:creationId xmlns:a16="http://schemas.microsoft.com/office/drawing/2014/main" id="{586EADB1-6485-4742-ADB9-29D938EB1063}"/>
              </a:ext>
            </a:extLst>
          </p:cNvPr>
          <p:cNvSpPr/>
          <p:nvPr/>
        </p:nvSpPr>
        <p:spPr>
          <a:xfrm>
            <a:off x="1958196" y="715991"/>
            <a:ext cx="9609827" cy="1556692"/>
          </a:xfrm>
          <a:prstGeom prst="roundRect">
            <a:avLst>
              <a:gd name="adj" fmla="val 6141"/>
            </a:avLst>
          </a:prstGeom>
          <a:noFill/>
          <a:ln>
            <a:solidFill>
              <a:srgbClr val="B0CBFC"/>
            </a:solidFill>
            <a:prstDash val="dash"/>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打开网页</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index.html</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，设置</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top.html</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中文字“首页”的超链接文件为</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main.html</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，属性面板中【目标】选择【</a:t>
            </a:r>
            <a:r>
              <a:rPr lang="en-US" altLang="zh-CN" sz="1600" kern="100" dirty="0" err="1">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mainFrame</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】，如图7-2-40所示，设置left.html中的文字“收邮件”的超链接文件为</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shou.html</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，属性面板中【目标】选择【</a:t>
            </a:r>
            <a:r>
              <a:rPr lang="en-US" altLang="zh-CN" sz="1600" kern="100" dirty="0" err="1">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mainFrame</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】，文字“写邮件”的超链接文件为</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write.html</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，同样在属性面板中的【目标】选择【</a:t>
            </a:r>
            <a:r>
              <a:rPr lang="en-US" altLang="zh-CN" sz="1600" kern="100" dirty="0" err="1">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mainFrame</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p>
        </p:txBody>
      </p:sp>
      <p:sp>
        <p:nvSpPr>
          <p:cNvPr id="7" name="矩形: 对角圆角 6">
            <a:extLst>
              <a:ext uri="{FF2B5EF4-FFF2-40B4-BE49-F238E27FC236}">
                <a16:creationId xmlns:a16="http://schemas.microsoft.com/office/drawing/2014/main" id="{7BE896B4-95EF-442A-B8F5-008A4D60DDD7}"/>
              </a:ext>
            </a:extLst>
          </p:cNvPr>
          <p:cNvSpPr/>
          <p:nvPr/>
        </p:nvSpPr>
        <p:spPr>
          <a:xfrm>
            <a:off x="250166" y="5377194"/>
            <a:ext cx="1604513" cy="405442"/>
          </a:xfrm>
          <a:prstGeom prst="round2Diag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15</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8" name="矩形: 圆角 7">
            <a:extLst>
              <a:ext uri="{FF2B5EF4-FFF2-40B4-BE49-F238E27FC236}">
                <a16:creationId xmlns:a16="http://schemas.microsoft.com/office/drawing/2014/main" id="{5EE4E111-326D-4CE2-AC93-801D741D0117}"/>
              </a:ext>
            </a:extLst>
          </p:cNvPr>
          <p:cNvSpPr/>
          <p:nvPr/>
        </p:nvSpPr>
        <p:spPr>
          <a:xfrm>
            <a:off x="1958196" y="5377194"/>
            <a:ext cx="9609827" cy="499824"/>
          </a:xfrm>
          <a:prstGeom prst="roundRect">
            <a:avLst>
              <a:gd name="adj" fmla="val 6141"/>
            </a:avLst>
          </a:prstGeom>
          <a:noFill/>
          <a:ln>
            <a:solidFill>
              <a:srgbClr val="B0CBFC"/>
            </a:solidFill>
            <a:prstDash val="dash"/>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保存所有网页</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在浏览器中预览网页，检查网页的超链接是否在框架中的mainFrame区域中显示。</a:t>
            </a:r>
          </a:p>
        </p:txBody>
      </p:sp>
      <p:pic>
        <p:nvPicPr>
          <p:cNvPr id="3074" name="图片 1">
            <a:extLst>
              <a:ext uri="{FF2B5EF4-FFF2-40B4-BE49-F238E27FC236}">
                <a16:creationId xmlns:a16="http://schemas.microsoft.com/office/drawing/2014/main" id="{00498B55-4806-4BAE-8C9D-00442A53D47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58196" y="2357345"/>
            <a:ext cx="5172075" cy="27622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9414769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9354DD8B-89BF-496F-B408-38F6DD2CE0ED}"/>
              </a:ext>
            </a:extLst>
          </p:cNvPr>
          <p:cNvSpPr>
            <a:spLocks noGrp="1"/>
          </p:cNvSpPr>
          <p:nvPr>
            <p:ph idx="1"/>
          </p:nvPr>
        </p:nvSpPr>
        <p:spPr/>
        <p:txBody>
          <a:bodyPr/>
          <a:lstStyle/>
          <a:p>
            <a:endParaRPr lang="zh-CN" altLang="en-US" dirty="0"/>
          </a:p>
        </p:txBody>
      </p:sp>
      <p:sp>
        <p:nvSpPr>
          <p:cNvPr id="3" name="标题 2">
            <a:extLst>
              <a:ext uri="{FF2B5EF4-FFF2-40B4-BE49-F238E27FC236}">
                <a16:creationId xmlns:a16="http://schemas.microsoft.com/office/drawing/2014/main" id="{1C67E902-BF06-498E-98C9-0C30167205EF}"/>
              </a:ext>
            </a:extLst>
          </p:cNvPr>
          <p:cNvSpPr>
            <a:spLocks noGrp="1"/>
          </p:cNvSpPr>
          <p:nvPr>
            <p:ph type="title"/>
          </p:nvPr>
        </p:nvSpPr>
        <p:spPr/>
        <p:txBody>
          <a:bodyPr/>
          <a:lstStyle/>
          <a:p>
            <a:r>
              <a:rPr lang="zh-CN" altLang="en-US" b="1" kern="100" dirty="0">
                <a:effectLst>
                  <a:outerShdw blurRad="38100" dist="38100" dir="2700000" algn="tl">
                    <a:srgbClr val="000000">
                      <a:alpha val="43137"/>
                    </a:srgbClr>
                  </a:outerShdw>
                </a:effectLst>
                <a:cs typeface="Times New Roman" panose="02020603050405020304" pitchFamily="18" charset="0"/>
              </a:rPr>
              <a:t>扩展知识：浮动框架</a:t>
            </a:r>
            <a:endParaRPr lang="zh-CN" altLang="en-US" b="1" dirty="0">
              <a:effectLst>
                <a:outerShdw blurRad="38100" dist="38100" dir="2700000" algn="tl">
                  <a:srgbClr val="000000">
                    <a:alpha val="43137"/>
                  </a:srgbClr>
                </a:outerShdw>
              </a:effectLst>
            </a:endParaRPr>
          </a:p>
        </p:txBody>
      </p:sp>
      <p:sp>
        <p:nvSpPr>
          <p:cNvPr id="6" name="AutoShape 132">
            <a:extLst>
              <a:ext uri="{FF2B5EF4-FFF2-40B4-BE49-F238E27FC236}">
                <a16:creationId xmlns:a16="http://schemas.microsoft.com/office/drawing/2014/main" id="{65F657D3-D0F0-43D9-8DCD-87ECFB35C98D}"/>
              </a:ext>
            </a:extLst>
          </p:cNvPr>
          <p:cNvSpPr>
            <a:spLocks noChangeArrowheads="1"/>
          </p:cNvSpPr>
          <p:nvPr/>
        </p:nvSpPr>
        <p:spPr bwMode="auto">
          <a:xfrm rot="10800000">
            <a:off x="1463040" y="1127289"/>
            <a:ext cx="1527746" cy="5408158"/>
          </a:xfrm>
          <a:prstGeom prst="upArrow">
            <a:avLst>
              <a:gd name="adj1" fmla="val 66296"/>
              <a:gd name="adj2" fmla="val 58426"/>
            </a:avLst>
          </a:prstGeom>
          <a:gradFill>
            <a:gsLst>
              <a:gs pos="0">
                <a:srgbClr val="0096FC"/>
              </a:gs>
              <a:gs pos="100000">
                <a:srgbClr val="764718">
                  <a:alpha val="0"/>
                </a:srgbClr>
              </a:gs>
            </a:gsLst>
            <a:path path="circle">
              <a:fillToRect l="100000" b="100000"/>
            </a:path>
          </a:gradFill>
          <a:ln>
            <a:noFill/>
          </a:ln>
        </p:spPr>
        <p:txBody>
          <a:bodyPr wrap="none" anchor="ctr"/>
          <a:lstStyle/>
          <a:p>
            <a:pPr marL="0" marR="0" lvl="0" indent="0" algn="l" defTabSz="914400" rtl="0" eaLnBrk="1" fontAlgn="auto" latinLnBrk="1" hangingPunct="1">
              <a:lnSpc>
                <a:spcPct val="100000"/>
              </a:lnSpc>
              <a:spcBef>
                <a:spcPts val="0"/>
              </a:spcBef>
              <a:spcAft>
                <a:spcPts val="0"/>
              </a:spcAft>
              <a:buClrTx/>
              <a:buSzTx/>
              <a:buFontTx/>
              <a:buNone/>
              <a:tabLst/>
              <a:defRPr/>
            </a:pPr>
            <a:endParaRPr kumimoji="1" lang="ko-KR" altLang="en-US" sz="1800" b="0" i="0" u="none" strike="noStrike" kern="1200" cap="none" spc="0" normalizeH="0" baseline="0" noProof="0">
              <a:ln>
                <a:noFill/>
              </a:ln>
              <a:solidFill>
                <a:srgbClr val="0096FC"/>
              </a:solidFill>
              <a:effectLst>
                <a:outerShdw blurRad="38100" dist="38100" dir="2700000" algn="tl">
                  <a:srgbClr val="000000">
                    <a:alpha val="43137"/>
                  </a:srgbClr>
                </a:outerShdw>
              </a:effectLst>
              <a:uLnTx/>
              <a:uFillTx/>
              <a:latin typeface="Gulim" pitchFamily="34" charset="-127"/>
              <a:ea typeface="Gulim" pitchFamily="34" charset="-127"/>
              <a:cs typeface="+mn-cs"/>
            </a:endParaRPr>
          </a:p>
        </p:txBody>
      </p:sp>
      <p:sp>
        <p:nvSpPr>
          <p:cNvPr id="13" name="文本框 12">
            <a:extLst>
              <a:ext uri="{FF2B5EF4-FFF2-40B4-BE49-F238E27FC236}">
                <a16:creationId xmlns:a16="http://schemas.microsoft.com/office/drawing/2014/main" id="{14713CF1-2DE9-424F-8779-33E210929282}"/>
              </a:ext>
            </a:extLst>
          </p:cNvPr>
          <p:cNvSpPr txBox="1"/>
          <p:nvPr/>
        </p:nvSpPr>
        <p:spPr>
          <a:xfrm>
            <a:off x="182276" y="362211"/>
            <a:ext cx="784698"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7.4</a:t>
            </a:r>
            <a:endParaRPr kumimoji="0" lang="zh-CN" altLang="en-US"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grpSp>
        <p:nvGrpSpPr>
          <p:cNvPr id="20" name="组合 19">
            <a:extLst>
              <a:ext uri="{FF2B5EF4-FFF2-40B4-BE49-F238E27FC236}">
                <a16:creationId xmlns:a16="http://schemas.microsoft.com/office/drawing/2014/main" id="{70517041-C870-4BE5-A878-39D370AEB4A8}"/>
              </a:ext>
            </a:extLst>
          </p:cNvPr>
          <p:cNvGrpSpPr/>
          <p:nvPr/>
        </p:nvGrpSpPr>
        <p:grpSpPr>
          <a:xfrm>
            <a:off x="1872894" y="1441911"/>
            <a:ext cx="6815986" cy="622922"/>
            <a:chOff x="1786476" y="1206533"/>
            <a:chExt cx="6815986" cy="622922"/>
          </a:xfrm>
        </p:grpSpPr>
        <p:sp>
          <p:nvSpPr>
            <p:cNvPr id="21" name="平行四边形 20">
              <a:extLst>
                <a:ext uri="{FF2B5EF4-FFF2-40B4-BE49-F238E27FC236}">
                  <a16:creationId xmlns:a16="http://schemas.microsoft.com/office/drawing/2014/main" id="{C69B2CBF-6B62-4E58-AED7-3F799088F3DB}"/>
                </a:ext>
              </a:extLst>
            </p:cNvPr>
            <p:cNvSpPr/>
            <p:nvPr/>
          </p:nvSpPr>
          <p:spPr>
            <a:xfrm>
              <a:off x="5023104" y="1248096"/>
              <a:ext cx="3579358" cy="539796"/>
            </a:xfrm>
            <a:prstGeom prst="parallelogram">
              <a:avLst>
                <a:gd name="adj" fmla="val 41446"/>
              </a:avLst>
            </a:prstGeom>
            <a:solidFill>
              <a:srgbClr val="195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浮动框架</a:t>
              </a:r>
            </a:p>
          </p:txBody>
        </p:sp>
        <p:cxnSp>
          <p:nvCxnSpPr>
            <p:cNvPr id="22" name="直接箭头连接符 21">
              <a:extLst>
                <a:ext uri="{FF2B5EF4-FFF2-40B4-BE49-F238E27FC236}">
                  <a16:creationId xmlns:a16="http://schemas.microsoft.com/office/drawing/2014/main" id="{EDCD7741-B684-4593-8F71-D0ABFBB617E5}"/>
                </a:ext>
              </a:extLst>
            </p:cNvPr>
            <p:cNvCxnSpPr>
              <a:cxnSpLocks/>
              <a:stCxn id="25" idx="3"/>
            </p:cNvCxnSpPr>
            <p:nvPr/>
          </p:nvCxnSpPr>
          <p:spPr>
            <a:xfrm flipV="1">
              <a:off x="2667348" y="1473198"/>
              <a:ext cx="2355756" cy="31898"/>
            </a:xfrm>
            <a:prstGeom prst="straightConnector1">
              <a:avLst/>
            </a:prstGeom>
            <a:ln w="28575">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23" name="组合 22">
              <a:extLst>
                <a:ext uri="{FF2B5EF4-FFF2-40B4-BE49-F238E27FC236}">
                  <a16:creationId xmlns:a16="http://schemas.microsoft.com/office/drawing/2014/main" id="{EC9D82A9-0E18-480F-B511-813DCD4241D4}"/>
                </a:ext>
              </a:extLst>
            </p:cNvPr>
            <p:cNvGrpSpPr/>
            <p:nvPr/>
          </p:nvGrpSpPr>
          <p:grpSpPr>
            <a:xfrm>
              <a:off x="1786476" y="1206533"/>
              <a:ext cx="880872" cy="622922"/>
              <a:chOff x="1786476" y="1206533"/>
              <a:chExt cx="880872" cy="622922"/>
            </a:xfrm>
          </p:grpSpPr>
          <p:sp>
            <p:nvSpPr>
              <p:cNvPr id="24" name="椭圆 23">
                <a:extLst>
                  <a:ext uri="{FF2B5EF4-FFF2-40B4-BE49-F238E27FC236}">
                    <a16:creationId xmlns:a16="http://schemas.microsoft.com/office/drawing/2014/main" id="{A70E3E50-435F-4A5B-9158-F4CF142B88C8}"/>
                  </a:ext>
                </a:extLst>
              </p:cNvPr>
              <p:cNvSpPr/>
              <p:nvPr/>
            </p:nvSpPr>
            <p:spPr>
              <a:xfrm>
                <a:off x="1881791" y="1206533"/>
                <a:ext cx="622922" cy="622922"/>
              </a:xfrm>
              <a:prstGeom prst="ellipse">
                <a:avLst/>
              </a:prstGeom>
              <a:solidFill>
                <a:srgbClr val="D1F1FC"/>
              </a:solidFill>
              <a:ln>
                <a:noFill/>
              </a:ln>
              <a:effectLst>
                <a:glow rad="101600">
                  <a:schemeClr val="accent5">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25" name="文本框 24">
                <a:extLst>
                  <a:ext uri="{FF2B5EF4-FFF2-40B4-BE49-F238E27FC236}">
                    <a16:creationId xmlns:a16="http://schemas.microsoft.com/office/drawing/2014/main" id="{731E88FC-3110-4768-AC7E-B8E184CE48FE}"/>
                  </a:ext>
                </a:extLst>
              </p:cNvPr>
              <p:cNvSpPr txBox="1"/>
              <p:nvPr/>
            </p:nvSpPr>
            <p:spPr>
              <a:xfrm>
                <a:off x="1786476" y="1320430"/>
                <a:ext cx="880872"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7.4.1</a:t>
                </a:r>
                <a:endPar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34" name="组合 33">
            <a:extLst>
              <a:ext uri="{FF2B5EF4-FFF2-40B4-BE49-F238E27FC236}">
                <a16:creationId xmlns:a16="http://schemas.microsoft.com/office/drawing/2014/main" id="{2A6F1101-C266-461E-BDC1-0481DE6AA1A4}"/>
              </a:ext>
            </a:extLst>
          </p:cNvPr>
          <p:cNvGrpSpPr/>
          <p:nvPr/>
        </p:nvGrpSpPr>
        <p:grpSpPr>
          <a:xfrm>
            <a:off x="1872894" y="2634633"/>
            <a:ext cx="6815986" cy="622922"/>
            <a:chOff x="1786476" y="1206533"/>
            <a:chExt cx="6815986" cy="622922"/>
          </a:xfrm>
        </p:grpSpPr>
        <p:sp>
          <p:nvSpPr>
            <p:cNvPr id="35" name="平行四边形 34">
              <a:extLst>
                <a:ext uri="{FF2B5EF4-FFF2-40B4-BE49-F238E27FC236}">
                  <a16:creationId xmlns:a16="http://schemas.microsoft.com/office/drawing/2014/main" id="{3C9B652F-3F49-4D03-AF77-5D010B1B4F0A}"/>
                </a:ext>
              </a:extLst>
            </p:cNvPr>
            <p:cNvSpPr/>
            <p:nvPr/>
          </p:nvSpPr>
          <p:spPr>
            <a:xfrm>
              <a:off x="5023104" y="1248096"/>
              <a:ext cx="3579358" cy="539796"/>
            </a:xfrm>
            <a:prstGeom prst="parallelogram">
              <a:avLst>
                <a:gd name="adj" fmla="val 41446"/>
              </a:avLst>
            </a:prstGeom>
            <a:solidFill>
              <a:srgbClr val="195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浮动框架案例：企业网站产品页制作</a:t>
              </a:r>
            </a:p>
          </p:txBody>
        </p:sp>
        <p:cxnSp>
          <p:nvCxnSpPr>
            <p:cNvPr id="36" name="直接箭头连接符 35">
              <a:extLst>
                <a:ext uri="{FF2B5EF4-FFF2-40B4-BE49-F238E27FC236}">
                  <a16:creationId xmlns:a16="http://schemas.microsoft.com/office/drawing/2014/main" id="{0C669EE1-9203-4930-B1BD-324634E22B07}"/>
                </a:ext>
              </a:extLst>
            </p:cNvPr>
            <p:cNvCxnSpPr>
              <a:cxnSpLocks/>
              <a:stCxn id="39" idx="3"/>
            </p:cNvCxnSpPr>
            <p:nvPr/>
          </p:nvCxnSpPr>
          <p:spPr>
            <a:xfrm flipV="1">
              <a:off x="2667348" y="1473198"/>
              <a:ext cx="2355756" cy="31898"/>
            </a:xfrm>
            <a:prstGeom prst="straightConnector1">
              <a:avLst/>
            </a:prstGeom>
            <a:ln w="28575">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37" name="组合 36">
              <a:extLst>
                <a:ext uri="{FF2B5EF4-FFF2-40B4-BE49-F238E27FC236}">
                  <a16:creationId xmlns:a16="http://schemas.microsoft.com/office/drawing/2014/main" id="{AA077079-F9DA-4755-8649-8DE984EF6B2F}"/>
                </a:ext>
              </a:extLst>
            </p:cNvPr>
            <p:cNvGrpSpPr/>
            <p:nvPr/>
          </p:nvGrpSpPr>
          <p:grpSpPr>
            <a:xfrm>
              <a:off x="1786476" y="1206533"/>
              <a:ext cx="880872" cy="622922"/>
              <a:chOff x="1786476" y="1206533"/>
              <a:chExt cx="880872" cy="622922"/>
            </a:xfrm>
          </p:grpSpPr>
          <p:sp>
            <p:nvSpPr>
              <p:cNvPr id="38" name="椭圆 37">
                <a:extLst>
                  <a:ext uri="{FF2B5EF4-FFF2-40B4-BE49-F238E27FC236}">
                    <a16:creationId xmlns:a16="http://schemas.microsoft.com/office/drawing/2014/main" id="{26CCDC15-2798-4C44-BDCB-59B834929390}"/>
                  </a:ext>
                </a:extLst>
              </p:cNvPr>
              <p:cNvSpPr/>
              <p:nvPr/>
            </p:nvSpPr>
            <p:spPr>
              <a:xfrm>
                <a:off x="1881791" y="1206533"/>
                <a:ext cx="622922" cy="622922"/>
              </a:xfrm>
              <a:prstGeom prst="ellipse">
                <a:avLst/>
              </a:prstGeom>
              <a:solidFill>
                <a:srgbClr val="D1F1FC"/>
              </a:solidFill>
              <a:ln>
                <a:noFill/>
              </a:ln>
              <a:effectLst>
                <a:glow rad="101600">
                  <a:schemeClr val="accent5">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39" name="文本框 38">
                <a:extLst>
                  <a:ext uri="{FF2B5EF4-FFF2-40B4-BE49-F238E27FC236}">
                    <a16:creationId xmlns:a16="http://schemas.microsoft.com/office/drawing/2014/main" id="{84C794BC-C608-4BA9-9B9D-54EB5EA60A45}"/>
                  </a:ext>
                </a:extLst>
              </p:cNvPr>
              <p:cNvSpPr txBox="1"/>
              <p:nvPr/>
            </p:nvSpPr>
            <p:spPr>
              <a:xfrm>
                <a:off x="1786476" y="1320430"/>
                <a:ext cx="880872"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7.4.2</a:t>
                </a:r>
                <a:endPar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62" name="组合 61">
            <a:extLst>
              <a:ext uri="{FF2B5EF4-FFF2-40B4-BE49-F238E27FC236}">
                <a16:creationId xmlns:a16="http://schemas.microsoft.com/office/drawing/2014/main" id="{8CB1C274-C1E8-4D60-A9B6-B2737A49FB2C}"/>
              </a:ext>
            </a:extLst>
          </p:cNvPr>
          <p:cNvGrpSpPr/>
          <p:nvPr/>
        </p:nvGrpSpPr>
        <p:grpSpPr>
          <a:xfrm>
            <a:off x="1872894" y="3827355"/>
            <a:ext cx="6815986" cy="622922"/>
            <a:chOff x="1786476" y="1206533"/>
            <a:chExt cx="6815986" cy="622922"/>
          </a:xfrm>
        </p:grpSpPr>
        <p:sp>
          <p:nvSpPr>
            <p:cNvPr id="63" name="平行四边形 62">
              <a:extLst>
                <a:ext uri="{FF2B5EF4-FFF2-40B4-BE49-F238E27FC236}">
                  <a16:creationId xmlns:a16="http://schemas.microsoft.com/office/drawing/2014/main" id="{B382A97C-D36C-41E0-A414-7CAAC8A7260E}"/>
                </a:ext>
              </a:extLst>
            </p:cNvPr>
            <p:cNvSpPr/>
            <p:nvPr/>
          </p:nvSpPr>
          <p:spPr>
            <a:xfrm>
              <a:off x="5023104" y="1248096"/>
              <a:ext cx="3579358" cy="539796"/>
            </a:xfrm>
            <a:prstGeom prst="parallelogram">
              <a:avLst>
                <a:gd name="adj" fmla="val 41446"/>
              </a:avLst>
            </a:prstGeom>
            <a:solidFill>
              <a:srgbClr val="195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课堂练习一：玫瑰分类介绍网页</a:t>
              </a:r>
            </a:p>
          </p:txBody>
        </p:sp>
        <p:cxnSp>
          <p:nvCxnSpPr>
            <p:cNvPr id="64" name="直接箭头连接符 63">
              <a:extLst>
                <a:ext uri="{FF2B5EF4-FFF2-40B4-BE49-F238E27FC236}">
                  <a16:creationId xmlns:a16="http://schemas.microsoft.com/office/drawing/2014/main" id="{977FC6EA-4954-4267-B431-2A15E13EF9D0}"/>
                </a:ext>
              </a:extLst>
            </p:cNvPr>
            <p:cNvCxnSpPr>
              <a:cxnSpLocks/>
              <a:stCxn id="67" idx="3"/>
            </p:cNvCxnSpPr>
            <p:nvPr/>
          </p:nvCxnSpPr>
          <p:spPr>
            <a:xfrm flipV="1">
              <a:off x="2667348" y="1473198"/>
              <a:ext cx="2355756" cy="31898"/>
            </a:xfrm>
            <a:prstGeom prst="straightConnector1">
              <a:avLst/>
            </a:prstGeom>
            <a:ln w="28575">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65" name="组合 64">
              <a:extLst>
                <a:ext uri="{FF2B5EF4-FFF2-40B4-BE49-F238E27FC236}">
                  <a16:creationId xmlns:a16="http://schemas.microsoft.com/office/drawing/2014/main" id="{8A3A4FEE-55CF-4BAC-9329-0617FB2859EC}"/>
                </a:ext>
              </a:extLst>
            </p:cNvPr>
            <p:cNvGrpSpPr/>
            <p:nvPr/>
          </p:nvGrpSpPr>
          <p:grpSpPr>
            <a:xfrm>
              <a:off x="1786476" y="1206533"/>
              <a:ext cx="880872" cy="622922"/>
              <a:chOff x="1786476" y="1206533"/>
              <a:chExt cx="880872" cy="622922"/>
            </a:xfrm>
          </p:grpSpPr>
          <p:sp>
            <p:nvSpPr>
              <p:cNvPr id="66" name="椭圆 65">
                <a:extLst>
                  <a:ext uri="{FF2B5EF4-FFF2-40B4-BE49-F238E27FC236}">
                    <a16:creationId xmlns:a16="http://schemas.microsoft.com/office/drawing/2014/main" id="{1414140D-23E8-48EE-ACD7-7DD4801CEA5E}"/>
                  </a:ext>
                </a:extLst>
              </p:cNvPr>
              <p:cNvSpPr/>
              <p:nvPr/>
            </p:nvSpPr>
            <p:spPr>
              <a:xfrm>
                <a:off x="1881791" y="1206533"/>
                <a:ext cx="622922" cy="622922"/>
              </a:xfrm>
              <a:prstGeom prst="ellipse">
                <a:avLst/>
              </a:prstGeom>
              <a:solidFill>
                <a:srgbClr val="D1F1FC"/>
              </a:solidFill>
              <a:ln>
                <a:noFill/>
              </a:ln>
              <a:effectLst>
                <a:glow rad="101600">
                  <a:schemeClr val="accent5">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67" name="文本框 66">
                <a:extLst>
                  <a:ext uri="{FF2B5EF4-FFF2-40B4-BE49-F238E27FC236}">
                    <a16:creationId xmlns:a16="http://schemas.microsoft.com/office/drawing/2014/main" id="{C2B6B50B-4C43-4A93-BBA5-0B6D94A75788}"/>
                  </a:ext>
                </a:extLst>
              </p:cNvPr>
              <p:cNvSpPr txBox="1"/>
              <p:nvPr/>
            </p:nvSpPr>
            <p:spPr>
              <a:xfrm>
                <a:off x="1786476" y="1320430"/>
                <a:ext cx="880872"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7.4.3</a:t>
                </a:r>
                <a:endPar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68" name="组合 67">
            <a:extLst>
              <a:ext uri="{FF2B5EF4-FFF2-40B4-BE49-F238E27FC236}">
                <a16:creationId xmlns:a16="http://schemas.microsoft.com/office/drawing/2014/main" id="{76999131-A362-4A06-926C-B41D624D5653}"/>
              </a:ext>
            </a:extLst>
          </p:cNvPr>
          <p:cNvGrpSpPr/>
          <p:nvPr/>
        </p:nvGrpSpPr>
        <p:grpSpPr>
          <a:xfrm>
            <a:off x="1872894" y="5020077"/>
            <a:ext cx="6815986" cy="622922"/>
            <a:chOff x="1786476" y="1206533"/>
            <a:chExt cx="6815986" cy="622922"/>
          </a:xfrm>
        </p:grpSpPr>
        <p:sp>
          <p:nvSpPr>
            <p:cNvPr id="69" name="平行四边形 68">
              <a:extLst>
                <a:ext uri="{FF2B5EF4-FFF2-40B4-BE49-F238E27FC236}">
                  <a16:creationId xmlns:a16="http://schemas.microsoft.com/office/drawing/2014/main" id="{91DA4556-2572-4450-BCBC-28D54C13A7E7}"/>
                </a:ext>
              </a:extLst>
            </p:cNvPr>
            <p:cNvSpPr/>
            <p:nvPr/>
          </p:nvSpPr>
          <p:spPr>
            <a:xfrm>
              <a:off x="5023104" y="1248096"/>
              <a:ext cx="3579358" cy="539796"/>
            </a:xfrm>
            <a:prstGeom prst="parallelogram">
              <a:avLst>
                <a:gd name="adj" fmla="val 41446"/>
              </a:avLst>
            </a:prstGeom>
            <a:solidFill>
              <a:srgbClr val="195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课堂练习二：网站后台管理页</a:t>
              </a:r>
            </a:p>
          </p:txBody>
        </p:sp>
        <p:cxnSp>
          <p:nvCxnSpPr>
            <p:cNvPr id="70" name="直接箭头连接符 69">
              <a:extLst>
                <a:ext uri="{FF2B5EF4-FFF2-40B4-BE49-F238E27FC236}">
                  <a16:creationId xmlns:a16="http://schemas.microsoft.com/office/drawing/2014/main" id="{B18969C9-48C1-4164-AF8C-68D493A2ABC3}"/>
                </a:ext>
              </a:extLst>
            </p:cNvPr>
            <p:cNvCxnSpPr>
              <a:cxnSpLocks/>
              <a:stCxn id="73" idx="3"/>
            </p:cNvCxnSpPr>
            <p:nvPr/>
          </p:nvCxnSpPr>
          <p:spPr>
            <a:xfrm flipV="1">
              <a:off x="2667348" y="1473198"/>
              <a:ext cx="2355756" cy="31898"/>
            </a:xfrm>
            <a:prstGeom prst="straightConnector1">
              <a:avLst/>
            </a:prstGeom>
            <a:ln w="28575">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71" name="组合 70">
              <a:extLst>
                <a:ext uri="{FF2B5EF4-FFF2-40B4-BE49-F238E27FC236}">
                  <a16:creationId xmlns:a16="http://schemas.microsoft.com/office/drawing/2014/main" id="{983E45C5-258E-47CC-A04F-4D684A9B4BF5}"/>
                </a:ext>
              </a:extLst>
            </p:cNvPr>
            <p:cNvGrpSpPr/>
            <p:nvPr/>
          </p:nvGrpSpPr>
          <p:grpSpPr>
            <a:xfrm>
              <a:off x="1786476" y="1206533"/>
              <a:ext cx="880872" cy="622922"/>
              <a:chOff x="1786476" y="1206533"/>
              <a:chExt cx="880872" cy="622922"/>
            </a:xfrm>
          </p:grpSpPr>
          <p:sp>
            <p:nvSpPr>
              <p:cNvPr id="72" name="椭圆 71">
                <a:extLst>
                  <a:ext uri="{FF2B5EF4-FFF2-40B4-BE49-F238E27FC236}">
                    <a16:creationId xmlns:a16="http://schemas.microsoft.com/office/drawing/2014/main" id="{7D2624DB-348A-4187-986A-8ED19A291BA5}"/>
                  </a:ext>
                </a:extLst>
              </p:cNvPr>
              <p:cNvSpPr/>
              <p:nvPr/>
            </p:nvSpPr>
            <p:spPr>
              <a:xfrm>
                <a:off x="1881791" y="1206533"/>
                <a:ext cx="622922" cy="622922"/>
              </a:xfrm>
              <a:prstGeom prst="ellipse">
                <a:avLst/>
              </a:prstGeom>
              <a:solidFill>
                <a:srgbClr val="D1F1FC"/>
              </a:solidFill>
              <a:ln>
                <a:noFill/>
              </a:ln>
              <a:effectLst>
                <a:glow rad="101600">
                  <a:schemeClr val="accent5">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73" name="文本框 72">
                <a:extLst>
                  <a:ext uri="{FF2B5EF4-FFF2-40B4-BE49-F238E27FC236}">
                    <a16:creationId xmlns:a16="http://schemas.microsoft.com/office/drawing/2014/main" id="{94869DAC-B127-4CFE-8276-FCACA1A43B54}"/>
                  </a:ext>
                </a:extLst>
              </p:cNvPr>
              <p:cNvSpPr txBox="1"/>
              <p:nvPr/>
            </p:nvSpPr>
            <p:spPr>
              <a:xfrm>
                <a:off x="1786476" y="1320430"/>
                <a:ext cx="880872"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7.4.4</a:t>
                </a:r>
                <a:endPar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grpSp>
      </p:grpSp>
    </p:spTree>
    <p:extLst>
      <p:ext uri="{BB962C8B-B14F-4D97-AF65-F5344CB8AC3E}">
        <p14:creationId xmlns:p14="http://schemas.microsoft.com/office/powerpoint/2010/main" val="3673287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9764B8A2-85ED-4D0D-BAE1-598A3A6766C1}"/>
              </a:ext>
            </a:extLst>
          </p:cNvPr>
          <p:cNvSpPr txBox="1">
            <a:spLocks/>
          </p:cNvSpPr>
          <p:nvPr/>
        </p:nvSpPr>
        <p:spPr>
          <a:xfrm>
            <a:off x="1992798" y="380986"/>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dirty="0">
                <a:solidFill>
                  <a:srgbClr val="0070C0"/>
                </a:solidFill>
                <a:effectLst>
                  <a:outerShdw blurRad="38100" dist="38100" dir="2700000" algn="tl">
                    <a:srgbClr val="000000">
                      <a:alpha val="43137"/>
                    </a:srgbClr>
                  </a:outerShdw>
                </a:effectLst>
              </a:rPr>
              <a:t>浮动框架</a:t>
            </a:r>
          </a:p>
        </p:txBody>
      </p:sp>
      <p:sp>
        <p:nvSpPr>
          <p:cNvPr id="4" name="文本框 3">
            <a:extLst>
              <a:ext uri="{FF2B5EF4-FFF2-40B4-BE49-F238E27FC236}">
                <a16:creationId xmlns:a16="http://schemas.microsoft.com/office/drawing/2014/main" id="{387C7479-590B-43FA-857D-81D8383EDABF}"/>
              </a:ext>
            </a:extLst>
          </p:cNvPr>
          <p:cNvSpPr txBox="1"/>
          <p:nvPr/>
        </p:nvSpPr>
        <p:spPr>
          <a:xfrm>
            <a:off x="572620" y="472269"/>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7.4.1</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 name="文本框 4">
            <a:extLst>
              <a:ext uri="{FF2B5EF4-FFF2-40B4-BE49-F238E27FC236}">
                <a16:creationId xmlns:a16="http://schemas.microsoft.com/office/drawing/2014/main" id="{ACEDE13E-2795-4925-A07A-86D752AE0C5A}"/>
              </a:ext>
            </a:extLst>
          </p:cNvPr>
          <p:cNvSpPr txBox="1"/>
          <p:nvPr/>
        </p:nvSpPr>
        <p:spPr>
          <a:xfrm>
            <a:off x="838918" y="1181667"/>
            <a:ext cx="10306409" cy="787523"/>
          </a:xfrm>
          <a:prstGeom prst="rect">
            <a:avLst/>
          </a:prstGeom>
          <a:solidFill>
            <a:schemeClr val="bg1">
              <a:lumMod val="95000"/>
            </a:schemeClr>
          </a:solidFill>
        </p:spPr>
        <p:txBody>
          <a:bodyPr wrap="square">
            <a:spAutoFit/>
          </a:bodyPr>
          <a:lstStyle/>
          <a:p>
            <a:pPr>
              <a:lnSpc>
                <a:spcPct val="150000"/>
              </a:lnSpc>
            </a:pP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浮动框架是一种特殊的框架页面，在浏览器窗口中可以嵌套子窗口，在字窗口中显示页面内容，这个可以通过</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&lt;iframe&gt;&lt;/iframe&gt;</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标签来实现，</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&lt;iframe&gt;</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标签的属性值</a:t>
            </a:r>
            <a:endParaRPr lang="zh-CN" altLang="en-US" sz="1600" dirty="0">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F112A8B3-9812-4F1D-A369-AFDEEDC638D2}"/>
              </a:ext>
            </a:extLst>
          </p:cNvPr>
          <p:cNvSpPr txBox="1"/>
          <p:nvPr/>
        </p:nvSpPr>
        <p:spPr>
          <a:xfrm>
            <a:off x="838918" y="2073881"/>
            <a:ext cx="10306408" cy="2316403"/>
          </a:xfrm>
          <a:prstGeom prst="rect">
            <a:avLst/>
          </a:prstGeom>
          <a:solidFill>
            <a:schemeClr val="accent5">
              <a:lumMod val="20000"/>
              <a:lumOff val="80000"/>
            </a:schemeClr>
          </a:solidFill>
        </p:spPr>
        <p:txBody>
          <a:bodyPr wrap="square">
            <a:spAutoFit/>
          </a:bodyPr>
          <a:lstStyle/>
          <a:p>
            <a:pPr algn="just">
              <a:lnSpc>
                <a:spcPct val="150000"/>
              </a:lnSpc>
            </a:pPr>
            <a:r>
              <a:rPr lang="en-US" altLang="zh-CN" sz="1400" b="1" kern="100" dirty="0">
                <a:effectLst/>
                <a:latin typeface="微软雅黑" panose="020B0503020204020204" pitchFamily="34" charset="-122"/>
                <a:ea typeface="微软雅黑" panose="020B0503020204020204" pitchFamily="34" charset="-122"/>
                <a:cs typeface="Times New Roman" panose="02020603050405020304" pitchFamily="18" charset="0"/>
              </a:rPr>
              <a:t>width</a:t>
            </a:r>
            <a:r>
              <a:rPr lang="zh-CN" altLang="zh-CN" sz="1400" b="1" kern="100" dirty="0">
                <a:effectLst/>
                <a:latin typeface="微软雅黑" panose="020B0503020204020204" pitchFamily="34" charset="-122"/>
                <a:ea typeface="微软雅黑" panose="020B0503020204020204" pitchFamily="34" charset="-122"/>
                <a:cs typeface="Times New Roman" panose="02020603050405020304" pitchFamily="18" charset="0"/>
              </a:rPr>
              <a:t>（宽）</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：浮动框架显示的宽度值，单位一般采用像素（</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px</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a:t>
            </a:r>
          </a:p>
          <a:p>
            <a:pPr algn="just">
              <a:lnSpc>
                <a:spcPct val="150000"/>
              </a:lnSpc>
            </a:pPr>
            <a:r>
              <a:rPr lang="en-US" altLang="zh-CN" sz="1400" b="1" kern="100" dirty="0">
                <a:effectLst/>
                <a:latin typeface="微软雅黑" panose="020B0503020204020204" pitchFamily="34" charset="-122"/>
                <a:ea typeface="微软雅黑" panose="020B0503020204020204" pitchFamily="34" charset="-122"/>
                <a:cs typeface="Times New Roman" panose="02020603050405020304" pitchFamily="18" charset="0"/>
              </a:rPr>
              <a:t>height</a:t>
            </a:r>
            <a:r>
              <a:rPr lang="zh-CN" altLang="zh-CN" sz="1400" b="1" kern="100" dirty="0">
                <a:effectLst/>
                <a:latin typeface="微软雅黑" panose="020B0503020204020204" pitchFamily="34" charset="-122"/>
                <a:ea typeface="微软雅黑" panose="020B0503020204020204" pitchFamily="34" charset="-122"/>
                <a:cs typeface="Times New Roman" panose="02020603050405020304" pitchFamily="18" charset="0"/>
              </a:rPr>
              <a:t>（高）</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：浮动框架显示的高度值，单位一般采用像素（</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px</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a:t>
            </a:r>
          </a:p>
          <a:p>
            <a:pPr algn="just">
              <a:lnSpc>
                <a:spcPct val="150000"/>
              </a:lnSpc>
            </a:pPr>
            <a:r>
              <a:rPr lang="en-US" altLang="zh-CN" sz="1400" b="1" kern="100" dirty="0" err="1">
                <a:effectLst/>
                <a:latin typeface="微软雅黑" panose="020B0503020204020204" pitchFamily="34" charset="-122"/>
                <a:ea typeface="微软雅黑" panose="020B0503020204020204" pitchFamily="34" charset="-122"/>
                <a:cs typeface="Times New Roman" panose="02020603050405020304" pitchFamily="18" charset="0"/>
              </a:rPr>
              <a:t>src</a:t>
            </a:r>
            <a:r>
              <a:rPr lang="zh-CN" altLang="zh-CN" sz="1400" b="1" kern="100" dirty="0">
                <a:effectLst/>
                <a:latin typeface="微软雅黑" panose="020B0503020204020204" pitchFamily="34" charset="-122"/>
                <a:ea typeface="微软雅黑" panose="020B0503020204020204" pitchFamily="34" charset="-122"/>
                <a:cs typeface="Times New Roman" panose="02020603050405020304" pitchFamily="18" charset="0"/>
              </a:rPr>
              <a:t>（源文件）</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：打开网页时浮动框架中显示的内容，可以是网页，也可以是图片；</a:t>
            </a:r>
          </a:p>
          <a:p>
            <a:pPr algn="just">
              <a:lnSpc>
                <a:spcPct val="150000"/>
              </a:lnSpc>
            </a:pPr>
            <a:r>
              <a:rPr lang="en-US" altLang="zh-CN" sz="1400" b="1" kern="100" dirty="0">
                <a:effectLst/>
                <a:latin typeface="微软雅黑" panose="020B0503020204020204" pitchFamily="34" charset="-122"/>
                <a:ea typeface="微软雅黑" panose="020B0503020204020204" pitchFamily="34" charset="-122"/>
                <a:cs typeface="Times New Roman" panose="02020603050405020304" pitchFamily="18" charset="0"/>
              </a:rPr>
              <a:t>frameborder</a:t>
            </a:r>
            <a:r>
              <a:rPr lang="zh-CN" altLang="zh-CN" sz="1400" b="1" kern="100" dirty="0">
                <a:effectLst/>
                <a:latin typeface="微软雅黑" panose="020B0503020204020204" pitchFamily="34" charset="-122"/>
                <a:ea typeface="微软雅黑" panose="020B0503020204020204" pitchFamily="34" charset="-122"/>
                <a:cs typeface="Times New Roman" panose="02020603050405020304" pitchFamily="18" charset="0"/>
              </a:rPr>
              <a:t>（边框）</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：浮动框架的边框效果，值为</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“0”</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或“</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”，默认值为</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，设置为</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“0”</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，则为边框的显示效果；</a:t>
            </a:r>
          </a:p>
          <a:p>
            <a:pPr algn="just">
              <a:lnSpc>
                <a:spcPct val="150000"/>
              </a:lnSpc>
            </a:pPr>
            <a:r>
              <a:rPr lang="en-US" altLang="zh-CN" sz="1400" b="1" kern="100" dirty="0">
                <a:effectLst/>
                <a:latin typeface="微软雅黑" panose="020B0503020204020204" pitchFamily="34" charset="-122"/>
                <a:ea typeface="微软雅黑" panose="020B0503020204020204" pitchFamily="34" charset="-122"/>
                <a:cs typeface="Times New Roman" panose="02020603050405020304" pitchFamily="18" charset="0"/>
              </a:rPr>
              <a:t>scrolling</a:t>
            </a:r>
            <a:r>
              <a:rPr lang="zh-CN" altLang="zh-CN" sz="1400" b="1" kern="100" dirty="0">
                <a:effectLst/>
                <a:latin typeface="微软雅黑" panose="020B0503020204020204" pitchFamily="34" charset="-122"/>
                <a:ea typeface="微软雅黑" panose="020B0503020204020204" pitchFamily="34" charset="-122"/>
                <a:cs typeface="Times New Roman" panose="02020603050405020304" pitchFamily="18" charset="0"/>
              </a:rPr>
              <a:t>（滚动条）</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：是否显示滚动条，值为</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“auto”</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“yes”</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“no”</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，默认值是</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”auto”</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，即浮动框架中的内容超过宽度值和高度值的大小时，显示滚动条；</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“yes”</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是显示滚动条；“</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no”</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就是无论什么情况都不显示滚动条。</a:t>
            </a:r>
          </a:p>
          <a:p>
            <a:pPr algn="just">
              <a:lnSpc>
                <a:spcPct val="150000"/>
              </a:lnSpc>
            </a:pPr>
            <a:r>
              <a:rPr lang="en-US" altLang="zh-CN" sz="1400" b="1" kern="100" dirty="0">
                <a:effectLst/>
                <a:latin typeface="微软雅黑" panose="020B0503020204020204" pitchFamily="34" charset="-122"/>
                <a:ea typeface="微软雅黑" panose="020B0503020204020204" pitchFamily="34" charset="-122"/>
                <a:cs typeface="Times New Roman" panose="02020603050405020304" pitchFamily="18" charset="0"/>
              </a:rPr>
              <a:t>name</a:t>
            </a:r>
            <a:r>
              <a:rPr lang="zh-CN" altLang="zh-CN" sz="1400" b="1" kern="100" dirty="0">
                <a:effectLst/>
                <a:latin typeface="微软雅黑" panose="020B0503020204020204" pitchFamily="34" charset="-122"/>
                <a:ea typeface="微软雅黑" panose="020B0503020204020204" pitchFamily="34" charset="-122"/>
                <a:cs typeface="Times New Roman" panose="02020603050405020304" pitchFamily="18" charset="0"/>
              </a:rPr>
              <a:t>（名称）：</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对浮动框架命名，当需要超链接的内容在浮动框架中打开，就必须将</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target </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的值设置为浮动框架的名称。</a:t>
            </a:r>
          </a:p>
        </p:txBody>
      </p:sp>
      <p:sp>
        <p:nvSpPr>
          <p:cNvPr id="8" name="Rectangle 2">
            <a:extLst>
              <a:ext uri="{FF2B5EF4-FFF2-40B4-BE49-F238E27FC236}">
                <a16:creationId xmlns:a16="http://schemas.microsoft.com/office/drawing/2014/main" id="{C29D0107-5C3F-4277-9384-3C36DAD56001}"/>
              </a:ext>
            </a:extLst>
          </p:cNvPr>
          <p:cNvSpPr>
            <a:spLocks noChangeArrowheads="1"/>
          </p:cNvSpPr>
          <p:nvPr/>
        </p:nvSpPr>
        <p:spPr bwMode="auto">
          <a:xfrm>
            <a:off x="838918" y="443982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latin typeface="微软雅黑" panose="020B0503020204020204" pitchFamily="34" charset="-122"/>
              <a:ea typeface="微软雅黑" panose="020B0503020204020204" pitchFamily="34" charset="-122"/>
            </a:endParaRPr>
          </a:p>
        </p:txBody>
      </p:sp>
      <p:sp>
        <p:nvSpPr>
          <p:cNvPr id="9" name="文本框 2">
            <a:extLst>
              <a:ext uri="{FF2B5EF4-FFF2-40B4-BE49-F238E27FC236}">
                <a16:creationId xmlns:a16="http://schemas.microsoft.com/office/drawing/2014/main" id="{A8F6F9A8-0CB3-49C1-BEFF-022E0725F950}"/>
              </a:ext>
            </a:extLst>
          </p:cNvPr>
          <p:cNvSpPr txBox="1">
            <a:spLocks noChangeArrowheads="1"/>
          </p:cNvSpPr>
          <p:nvPr/>
        </p:nvSpPr>
        <p:spPr bwMode="auto">
          <a:xfrm>
            <a:off x="838918" y="4624491"/>
            <a:ext cx="10306408" cy="818777"/>
          </a:xfrm>
          <a:prstGeom prst="rect">
            <a:avLst/>
          </a:prstGeom>
          <a:solidFill>
            <a:srgbClr val="FFFF0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&lt;iframe  </a:t>
            </a:r>
            <a:r>
              <a:rPr kumimoji="0" lang="en-US" altLang="zh-CN" sz="14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src</a:t>
            </a: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a:t>
            </a:r>
            <a:r>
              <a:rPr kumimoji="0" lang="zh-CN" altLang="en-US"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源文件”  </a:t>
            </a: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width=”</a:t>
            </a:r>
            <a:r>
              <a:rPr kumimoji="0" lang="zh-CN" altLang="en-US"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宽度值”  </a:t>
            </a: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height=”</a:t>
            </a:r>
            <a:r>
              <a:rPr kumimoji="0" lang="zh-CN" altLang="en-US"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高度值”  </a:t>
            </a: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frameborder=”0” scrolling=”auto” name=”</a:t>
            </a:r>
            <a:r>
              <a:rPr kumimoji="0" lang="zh-CN" altLang="en-US"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浮动框架的名称”</a:t>
            </a: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&gt;</a:t>
            </a:r>
            <a:endParaRPr kumimoji="0" lang="zh-CN" altLang="en-US"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1439446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9764B8A2-85ED-4D0D-BAE1-598A3A6766C1}"/>
              </a:ext>
            </a:extLst>
          </p:cNvPr>
          <p:cNvSpPr txBox="1">
            <a:spLocks/>
          </p:cNvSpPr>
          <p:nvPr/>
        </p:nvSpPr>
        <p:spPr>
          <a:xfrm>
            <a:off x="2001425" y="35510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dirty="0">
                <a:solidFill>
                  <a:srgbClr val="0070C0"/>
                </a:solidFill>
                <a:effectLst>
                  <a:outerShdw blurRad="38100" dist="38100" dir="2700000" algn="tl">
                    <a:srgbClr val="000000">
                      <a:alpha val="43137"/>
                    </a:srgbClr>
                  </a:outerShdw>
                </a:effectLst>
              </a:rPr>
              <a:t>浮动框架案例：企业网站产品页制作</a:t>
            </a:r>
          </a:p>
        </p:txBody>
      </p:sp>
      <p:sp>
        <p:nvSpPr>
          <p:cNvPr id="4" name="文本框 3">
            <a:extLst>
              <a:ext uri="{FF2B5EF4-FFF2-40B4-BE49-F238E27FC236}">
                <a16:creationId xmlns:a16="http://schemas.microsoft.com/office/drawing/2014/main" id="{387C7479-590B-43FA-857D-81D8383EDABF}"/>
              </a:ext>
            </a:extLst>
          </p:cNvPr>
          <p:cNvSpPr txBox="1"/>
          <p:nvPr/>
        </p:nvSpPr>
        <p:spPr>
          <a:xfrm>
            <a:off x="572620" y="472269"/>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7.4.2</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 name="文本框 4">
            <a:extLst>
              <a:ext uri="{FF2B5EF4-FFF2-40B4-BE49-F238E27FC236}">
                <a16:creationId xmlns:a16="http://schemas.microsoft.com/office/drawing/2014/main" id="{C8574D30-0354-451F-A44E-B946A370623B}"/>
              </a:ext>
            </a:extLst>
          </p:cNvPr>
          <p:cNvSpPr txBox="1"/>
          <p:nvPr/>
        </p:nvSpPr>
        <p:spPr>
          <a:xfrm>
            <a:off x="572620" y="1422730"/>
            <a:ext cx="6163574" cy="1705403"/>
          </a:xfrm>
          <a:prstGeom prst="rect">
            <a:avLst/>
          </a:prstGeom>
          <a:noFill/>
        </p:spPr>
        <p:txBody>
          <a:bodyPr wrap="square">
            <a:spAutoFit/>
          </a:bodyPr>
          <a:lstStyle/>
          <a:p>
            <a:pPr lvl="0" algn="just">
              <a:lnSpc>
                <a:spcPct val="150000"/>
              </a:lnSpc>
            </a:pP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目标</a:t>
            </a:r>
          </a:p>
          <a:p>
            <a:pPr marL="342900" lvl="0" indent="-342900" algn="just">
              <a:lnSpc>
                <a:spcPct val="150000"/>
              </a:lnSpc>
              <a:buFont typeface="Wingdings" panose="05000000000000000000" pitchFamily="2" charset="2"/>
              <a:buChar char=""/>
            </a:pP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掌握创建浮动框架的方式；</a:t>
            </a:r>
          </a:p>
          <a:p>
            <a:pPr marL="342900" lvl="0" indent="-342900" algn="just">
              <a:lnSpc>
                <a:spcPct val="150000"/>
              </a:lnSpc>
              <a:buFont typeface="Wingdings" panose="05000000000000000000" pitchFamily="2" charset="2"/>
              <a:buChar char=""/>
            </a:pP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熟悉浮动框架的属性及属性值的设置；</a:t>
            </a:r>
          </a:p>
          <a:p>
            <a:pPr marL="342900" lvl="0" indent="-342900" algn="just">
              <a:lnSpc>
                <a:spcPct val="150000"/>
              </a:lnSpc>
              <a:buFont typeface="Wingdings" panose="05000000000000000000" pitchFamily="2" charset="2"/>
              <a:buChar char=""/>
            </a:pP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掌握将超链接实现在浮动框架中的方式。</a:t>
            </a:r>
          </a:p>
        </p:txBody>
      </p:sp>
      <p:pic>
        <p:nvPicPr>
          <p:cNvPr id="5122" name="Picture 58">
            <a:extLst>
              <a:ext uri="{FF2B5EF4-FFF2-40B4-BE49-F238E27FC236}">
                <a16:creationId xmlns:a16="http://schemas.microsoft.com/office/drawing/2014/main" id="{FAEB06B0-FF62-4C61-928D-D3AFCBD6C14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53140" y="1298353"/>
            <a:ext cx="3126626" cy="28681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5123" name="Picture 59">
            <a:extLst>
              <a:ext uri="{FF2B5EF4-FFF2-40B4-BE49-F238E27FC236}">
                <a16:creationId xmlns:a16="http://schemas.microsoft.com/office/drawing/2014/main" id="{0B4CA791-C8D5-4908-9A55-B83A138FAC7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39472" y="2497797"/>
            <a:ext cx="3281902" cy="3010564"/>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5124" name="图片 1">
            <a:extLst>
              <a:ext uri="{FF2B5EF4-FFF2-40B4-BE49-F238E27FC236}">
                <a16:creationId xmlns:a16="http://schemas.microsoft.com/office/drawing/2014/main" id="{3CD5FFB2-BC55-409C-882E-B16A1AFC275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83797" y="4320845"/>
            <a:ext cx="3171825" cy="222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2328016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对角圆角 1">
            <a:extLst>
              <a:ext uri="{FF2B5EF4-FFF2-40B4-BE49-F238E27FC236}">
                <a16:creationId xmlns:a16="http://schemas.microsoft.com/office/drawing/2014/main" id="{2F8B71BC-DD11-4024-B49C-6292387FA252}"/>
              </a:ext>
            </a:extLst>
          </p:cNvPr>
          <p:cNvSpPr/>
          <p:nvPr/>
        </p:nvSpPr>
        <p:spPr>
          <a:xfrm>
            <a:off x="112143" y="672861"/>
            <a:ext cx="1216325" cy="353682"/>
          </a:xfrm>
          <a:prstGeom prst="round2DiagRect">
            <a:avLst/>
          </a:prstGeom>
          <a:solidFill>
            <a:srgbClr val="FFFF00"/>
          </a:solidFill>
          <a:ln>
            <a:solidFill>
              <a:schemeClr val="tx1"/>
            </a:solidFill>
          </a:ln>
          <a:effectLst>
            <a:glow rad="635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a:t>
            </a:r>
            <a:endParaRPr lang="zh-CN" altLang="en-US" sz="1600" b="1" dirty="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 name="矩形: 对角圆角 2">
            <a:extLst>
              <a:ext uri="{FF2B5EF4-FFF2-40B4-BE49-F238E27FC236}">
                <a16:creationId xmlns:a16="http://schemas.microsoft.com/office/drawing/2014/main" id="{EE03D1C4-DCA4-4055-A599-F55F2CA311B3}"/>
              </a:ext>
            </a:extLst>
          </p:cNvPr>
          <p:cNvSpPr/>
          <p:nvPr/>
        </p:nvSpPr>
        <p:spPr>
          <a:xfrm>
            <a:off x="1449238" y="672861"/>
            <a:ext cx="10006641" cy="353682"/>
          </a:xfrm>
          <a:prstGeom prst="round2DiagRect">
            <a:avLst/>
          </a:prstGeom>
          <a:solidFill>
            <a:schemeClr val="bg1"/>
          </a:solidFill>
          <a:ln>
            <a:solidFill>
              <a:schemeClr val="bg1">
                <a:lumMod val="50000"/>
              </a:schemeClr>
            </a:solidFill>
          </a:ln>
          <a:effectLst>
            <a:glow rad="635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在站点中新建一个网页文件，命名为</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yundongxie.html</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，保存在</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files</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文件夹中。</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4" name="矩形: 对角圆角 3">
            <a:extLst>
              <a:ext uri="{FF2B5EF4-FFF2-40B4-BE49-F238E27FC236}">
                <a16:creationId xmlns:a16="http://schemas.microsoft.com/office/drawing/2014/main" id="{196CCD52-F13D-423F-9BDC-BA6A5F9189F0}"/>
              </a:ext>
            </a:extLst>
          </p:cNvPr>
          <p:cNvSpPr/>
          <p:nvPr/>
        </p:nvSpPr>
        <p:spPr>
          <a:xfrm>
            <a:off x="127958" y="1222076"/>
            <a:ext cx="1216325" cy="353682"/>
          </a:xfrm>
          <a:prstGeom prst="round2DiagRect">
            <a:avLst/>
          </a:prstGeom>
          <a:solidFill>
            <a:srgbClr val="FFFF00"/>
          </a:solidFill>
          <a:ln>
            <a:solidFill>
              <a:schemeClr val="tx1"/>
            </a:solidFill>
          </a:ln>
          <a:effectLst>
            <a:glow rad="635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a:t>
            </a:r>
            <a:endParaRPr lang="zh-CN" altLang="en-US" sz="1600" b="1" dirty="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 name="矩形: 对角圆角 4">
            <a:extLst>
              <a:ext uri="{FF2B5EF4-FFF2-40B4-BE49-F238E27FC236}">
                <a16:creationId xmlns:a16="http://schemas.microsoft.com/office/drawing/2014/main" id="{C2E56E47-D06E-4AB9-A193-CB28A672FC9E}"/>
              </a:ext>
            </a:extLst>
          </p:cNvPr>
          <p:cNvSpPr/>
          <p:nvPr/>
        </p:nvSpPr>
        <p:spPr>
          <a:xfrm>
            <a:off x="1449238" y="1222076"/>
            <a:ext cx="10006641" cy="353682"/>
          </a:xfrm>
          <a:prstGeom prst="round2DiagRect">
            <a:avLst/>
          </a:prstGeom>
          <a:solidFill>
            <a:schemeClr val="bg1"/>
          </a:solidFill>
          <a:ln>
            <a:solidFill>
              <a:schemeClr val="bg1">
                <a:lumMod val="50000"/>
              </a:schemeClr>
            </a:solidFill>
          </a:ln>
          <a:effectLst>
            <a:glow rad="635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输入文字</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当前位置：运动鞋</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，并设置为标题</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4</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，在网页的头部插入</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CSS</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样式，设置标题</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4</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的</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CSS</a:t>
            </a:r>
            <a:r>
              <a:rPr lang="zh-CN" altLang="en-US"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7" name="文本框 2">
            <a:extLst>
              <a:ext uri="{FF2B5EF4-FFF2-40B4-BE49-F238E27FC236}">
                <a16:creationId xmlns:a16="http://schemas.microsoft.com/office/drawing/2014/main" id="{F485796A-CFF9-4470-A1B6-B438E4A39BF1}"/>
              </a:ext>
            </a:extLst>
          </p:cNvPr>
          <p:cNvSpPr txBox="1">
            <a:spLocks noChangeArrowheads="1"/>
          </p:cNvSpPr>
          <p:nvPr/>
        </p:nvSpPr>
        <p:spPr bwMode="auto">
          <a:xfrm>
            <a:off x="1449237" y="1690777"/>
            <a:ext cx="10006641" cy="2046722"/>
          </a:xfrm>
          <a:prstGeom prst="rect">
            <a:avLst/>
          </a:pr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&lt;style type="text/</a:t>
            </a:r>
            <a:r>
              <a:rPr kumimoji="0" lang="en-US" altLang="zh-CN" sz="12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css</a:t>
            </a: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"&gt;</a:t>
            </a:r>
            <a:endPar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h4 {width:100%; height:28px; color:#FFF; font-size:14px;   margin:0; padding:5px 0 0 5px; </a:t>
            </a:r>
            <a:r>
              <a:rPr kumimoji="0" lang="en-US" altLang="zh-CN" sz="12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background:url</a:t>
            </a: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(../images/bgg1.jpg)</a:t>
            </a:r>
          </a:p>
          <a:p>
            <a:pPr marL="0" marR="0" lvl="0" indent="0" algn="l" defTabSz="914400" rtl="0" eaLnBrk="0" fontAlgn="base" latinLnBrk="0" hangingPunct="0">
              <a:lnSpc>
                <a:spcPct val="150000"/>
              </a:lnSpc>
              <a:spcBef>
                <a:spcPct val="0"/>
              </a:spcBef>
              <a:spcAft>
                <a:spcPct val="0"/>
              </a:spcAft>
              <a:buClrTx/>
              <a:buSzTx/>
              <a:buFontTx/>
              <a:buNone/>
              <a:tabLst/>
            </a:pPr>
            <a:r>
              <a:rPr lang="en-US" altLang="zh-CN" sz="1200" dirty="0">
                <a:latin typeface="微软雅黑" panose="020B0503020204020204" pitchFamily="34" charset="-122"/>
                <a:ea typeface="微软雅黑" panose="020B0503020204020204" pitchFamily="34" charset="-122"/>
                <a:cs typeface="Calibri" panose="020F0502020204030204" pitchFamily="34" charset="0"/>
              </a:rPr>
              <a:t>     </a:t>
            </a: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 no-repeat;}</a:t>
            </a:r>
            <a:endPar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2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img</a:t>
            </a: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 {border:0}</a:t>
            </a:r>
            <a:endPar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a {</a:t>
            </a:r>
            <a:r>
              <a:rPr kumimoji="0" lang="en-US" altLang="zh-CN" sz="12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text-decoration:none</a:t>
            </a: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 color:#333; line-height:28px; font-size:12px;  }</a:t>
            </a:r>
            <a:endPar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a:hover {color:#069; </a:t>
            </a:r>
            <a:r>
              <a:rPr kumimoji="0" lang="en-US" altLang="zh-CN" sz="12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font-weight:bolder</a:t>
            </a: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a:t>
            </a:r>
            <a:endPar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&lt;/style&gt;</a:t>
            </a:r>
            <a:endPar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p:txBody>
      </p:sp>
      <p:sp>
        <p:nvSpPr>
          <p:cNvPr id="8" name="矩形: 对角圆角 7">
            <a:extLst>
              <a:ext uri="{FF2B5EF4-FFF2-40B4-BE49-F238E27FC236}">
                <a16:creationId xmlns:a16="http://schemas.microsoft.com/office/drawing/2014/main" id="{3D9596E3-600B-46D3-8255-84EBCA29A6CE}"/>
              </a:ext>
            </a:extLst>
          </p:cNvPr>
          <p:cNvSpPr/>
          <p:nvPr/>
        </p:nvSpPr>
        <p:spPr>
          <a:xfrm>
            <a:off x="127958" y="3852518"/>
            <a:ext cx="1216325" cy="353682"/>
          </a:xfrm>
          <a:prstGeom prst="round2DiagRect">
            <a:avLst/>
          </a:prstGeom>
          <a:solidFill>
            <a:srgbClr val="FFFF00"/>
          </a:solidFill>
          <a:ln>
            <a:solidFill>
              <a:schemeClr val="tx1"/>
            </a:solidFill>
          </a:ln>
          <a:effectLst>
            <a:glow rad="635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3</a:t>
            </a:r>
            <a:endParaRPr lang="zh-CN" altLang="en-US" sz="1600" b="1" dirty="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9" name="矩形: 对角圆角 8">
            <a:extLst>
              <a:ext uri="{FF2B5EF4-FFF2-40B4-BE49-F238E27FC236}">
                <a16:creationId xmlns:a16="http://schemas.microsoft.com/office/drawing/2014/main" id="{C28247F7-F04A-413C-B1EE-73DC84604CE0}"/>
              </a:ext>
            </a:extLst>
          </p:cNvPr>
          <p:cNvSpPr/>
          <p:nvPr/>
        </p:nvSpPr>
        <p:spPr>
          <a:xfrm>
            <a:off x="1449239" y="3852518"/>
            <a:ext cx="6185558" cy="1314705"/>
          </a:xfrm>
          <a:prstGeom prst="round2DiagRect">
            <a:avLst/>
          </a:prstGeom>
          <a:solidFill>
            <a:schemeClr val="bg1"/>
          </a:solidFill>
          <a:ln>
            <a:solidFill>
              <a:schemeClr val="bg1">
                <a:lumMod val="50000"/>
              </a:schemeClr>
            </a:solidFill>
          </a:ln>
          <a:effectLst>
            <a:glow rad="635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插入一个</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4</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行</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3</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列，宽度为</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700</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像素，边框、边距、间距均为</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0</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的表格，并在单元格中插入如图</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7-4-3</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所示的图像和文字，图像的宽度和高度值均为</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200</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像素，文字加入空的超链接（</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solidFill>
                <a:schemeClr val="tx1"/>
              </a:solidFill>
              <a:latin typeface="微软雅黑" panose="020B0503020204020204" pitchFamily="34" charset="-122"/>
              <a:ea typeface="微软雅黑" panose="020B0503020204020204" pitchFamily="34" charset="-122"/>
            </a:endParaRPr>
          </a:p>
        </p:txBody>
      </p:sp>
      <p:pic>
        <p:nvPicPr>
          <p:cNvPr id="6148" name="图片 1">
            <a:extLst>
              <a:ext uri="{FF2B5EF4-FFF2-40B4-BE49-F238E27FC236}">
                <a16:creationId xmlns:a16="http://schemas.microsoft.com/office/drawing/2014/main" id="{4B632F99-CDA9-4588-8FC5-36F5CDF1045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64954" y="3852518"/>
            <a:ext cx="4050628" cy="255716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9551425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对角圆角 1">
            <a:extLst>
              <a:ext uri="{FF2B5EF4-FFF2-40B4-BE49-F238E27FC236}">
                <a16:creationId xmlns:a16="http://schemas.microsoft.com/office/drawing/2014/main" id="{2F8B71BC-DD11-4024-B49C-6292387FA252}"/>
              </a:ext>
            </a:extLst>
          </p:cNvPr>
          <p:cNvSpPr/>
          <p:nvPr/>
        </p:nvSpPr>
        <p:spPr>
          <a:xfrm>
            <a:off x="112143" y="672861"/>
            <a:ext cx="1216325" cy="353682"/>
          </a:xfrm>
          <a:prstGeom prst="round2DiagRect">
            <a:avLst/>
          </a:prstGeom>
          <a:solidFill>
            <a:srgbClr val="FFFF00"/>
          </a:solidFill>
          <a:ln>
            <a:solidFill>
              <a:schemeClr val="tx1"/>
            </a:solidFill>
          </a:ln>
          <a:effectLst>
            <a:glow rad="635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4</a:t>
            </a:r>
            <a:endParaRPr lang="zh-CN" altLang="en-US" sz="1600" b="1" dirty="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 name="矩形: 对角圆角 2">
            <a:extLst>
              <a:ext uri="{FF2B5EF4-FFF2-40B4-BE49-F238E27FC236}">
                <a16:creationId xmlns:a16="http://schemas.microsoft.com/office/drawing/2014/main" id="{EE03D1C4-DCA4-4055-A599-F55F2CA311B3}"/>
              </a:ext>
            </a:extLst>
          </p:cNvPr>
          <p:cNvSpPr/>
          <p:nvPr/>
        </p:nvSpPr>
        <p:spPr>
          <a:xfrm>
            <a:off x="1449238" y="672861"/>
            <a:ext cx="10006641" cy="353682"/>
          </a:xfrm>
          <a:prstGeom prst="round2DiagRect">
            <a:avLst/>
          </a:prstGeom>
          <a:solidFill>
            <a:schemeClr val="bg1"/>
          </a:solidFill>
          <a:ln>
            <a:solidFill>
              <a:schemeClr val="bg1">
                <a:lumMod val="50000"/>
              </a:schemeClr>
            </a:solidFill>
          </a:ln>
          <a:effectLst>
            <a:glow rad="635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保存文件，并通过浏览器预览网页文件。</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4" name="矩形: 对角圆角 3">
            <a:extLst>
              <a:ext uri="{FF2B5EF4-FFF2-40B4-BE49-F238E27FC236}">
                <a16:creationId xmlns:a16="http://schemas.microsoft.com/office/drawing/2014/main" id="{196CCD52-F13D-423F-9BDC-BA6A5F9189F0}"/>
              </a:ext>
            </a:extLst>
          </p:cNvPr>
          <p:cNvSpPr/>
          <p:nvPr/>
        </p:nvSpPr>
        <p:spPr>
          <a:xfrm>
            <a:off x="127958" y="1222076"/>
            <a:ext cx="1216325" cy="353682"/>
          </a:xfrm>
          <a:prstGeom prst="round2DiagRect">
            <a:avLst/>
          </a:prstGeom>
          <a:solidFill>
            <a:srgbClr val="FFFF00"/>
          </a:solidFill>
          <a:ln>
            <a:solidFill>
              <a:schemeClr val="tx1"/>
            </a:solidFill>
          </a:ln>
          <a:effectLst>
            <a:glow rad="635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5</a:t>
            </a:r>
            <a:endParaRPr lang="zh-CN" altLang="en-US" sz="1600" b="1" dirty="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 name="矩形: 对角圆角 4">
            <a:extLst>
              <a:ext uri="{FF2B5EF4-FFF2-40B4-BE49-F238E27FC236}">
                <a16:creationId xmlns:a16="http://schemas.microsoft.com/office/drawing/2014/main" id="{C2E56E47-D06E-4AB9-A193-CB28A672FC9E}"/>
              </a:ext>
            </a:extLst>
          </p:cNvPr>
          <p:cNvSpPr/>
          <p:nvPr/>
        </p:nvSpPr>
        <p:spPr>
          <a:xfrm>
            <a:off x="1449238" y="1222076"/>
            <a:ext cx="10006641" cy="353682"/>
          </a:xfrm>
          <a:prstGeom prst="round2DiagRect">
            <a:avLst/>
          </a:prstGeom>
          <a:solidFill>
            <a:schemeClr val="bg1"/>
          </a:solidFill>
          <a:ln>
            <a:solidFill>
              <a:schemeClr val="bg1">
                <a:lumMod val="50000"/>
              </a:schemeClr>
            </a:solidFill>
          </a:ln>
          <a:effectLst>
            <a:glow rad="635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采用同样的方式制作网页高跟鞋（</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gaogenxie.html</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）和靴子</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kern="100" dirty="0" err="1">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xuezi.htll</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并保存在</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files </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文件夹中</a:t>
            </a:r>
            <a:r>
              <a:rPr lang="zh-CN" altLang="en-US"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8" name="矩形: 对角圆角 7">
            <a:extLst>
              <a:ext uri="{FF2B5EF4-FFF2-40B4-BE49-F238E27FC236}">
                <a16:creationId xmlns:a16="http://schemas.microsoft.com/office/drawing/2014/main" id="{3D9596E3-600B-46D3-8255-84EBCA29A6CE}"/>
              </a:ext>
            </a:extLst>
          </p:cNvPr>
          <p:cNvSpPr/>
          <p:nvPr/>
        </p:nvSpPr>
        <p:spPr>
          <a:xfrm>
            <a:off x="112143" y="4038949"/>
            <a:ext cx="1216325" cy="353682"/>
          </a:xfrm>
          <a:prstGeom prst="round2DiagRect">
            <a:avLst/>
          </a:prstGeom>
          <a:solidFill>
            <a:srgbClr val="FFFF00"/>
          </a:solidFill>
          <a:ln>
            <a:solidFill>
              <a:schemeClr val="tx1"/>
            </a:solidFill>
          </a:ln>
          <a:effectLst>
            <a:glow rad="635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6</a:t>
            </a:r>
            <a:endParaRPr lang="zh-CN" altLang="en-US" sz="1600" b="1" dirty="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9" name="矩形: 对角圆角 8">
            <a:extLst>
              <a:ext uri="{FF2B5EF4-FFF2-40B4-BE49-F238E27FC236}">
                <a16:creationId xmlns:a16="http://schemas.microsoft.com/office/drawing/2014/main" id="{C28247F7-F04A-413C-B1EE-73DC84604CE0}"/>
              </a:ext>
            </a:extLst>
          </p:cNvPr>
          <p:cNvSpPr/>
          <p:nvPr/>
        </p:nvSpPr>
        <p:spPr>
          <a:xfrm>
            <a:off x="1433424" y="4038949"/>
            <a:ext cx="2570405" cy="2441750"/>
          </a:xfrm>
          <a:prstGeom prst="round2DiagRect">
            <a:avLst/>
          </a:prstGeom>
          <a:solidFill>
            <a:schemeClr val="bg1"/>
          </a:solidFill>
          <a:ln>
            <a:solidFill>
              <a:schemeClr val="bg1">
                <a:lumMod val="50000"/>
              </a:schemeClr>
            </a:solidFill>
          </a:ln>
          <a:effectLst>
            <a:glow rad="635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在Dreamweaver中打开product.html（该页面在第六章中制作完成），将#main_right中的原有的文字和表格内容全部删除</a:t>
            </a:r>
            <a:r>
              <a:rPr lang="zh-CN" altLang="en-US" sz="1600" kern="1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solidFill>
                <a:schemeClr val="tx1"/>
              </a:solidFill>
              <a:latin typeface="微软雅黑" panose="020B0503020204020204" pitchFamily="34" charset="-122"/>
              <a:ea typeface="微软雅黑" panose="020B0503020204020204" pitchFamily="34" charset="-122"/>
            </a:endParaRPr>
          </a:p>
        </p:txBody>
      </p:sp>
      <p:pic>
        <p:nvPicPr>
          <p:cNvPr id="7170" name="图片 1">
            <a:extLst>
              <a:ext uri="{FF2B5EF4-FFF2-40B4-BE49-F238E27FC236}">
                <a16:creationId xmlns:a16="http://schemas.microsoft.com/office/drawing/2014/main" id="{8A93AED1-55C6-48A3-973C-67FE3E73EDC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5872" y="1611921"/>
            <a:ext cx="3096129" cy="225835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7171" name="图片 1">
            <a:extLst>
              <a:ext uri="{FF2B5EF4-FFF2-40B4-BE49-F238E27FC236}">
                <a16:creationId xmlns:a16="http://schemas.microsoft.com/office/drawing/2014/main" id="{8B720A2D-666B-4C97-89DB-F86E29E00DF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6956" y="1620799"/>
            <a:ext cx="3205029" cy="2239946"/>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7172" name="图片 1">
            <a:extLst>
              <a:ext uri="{FF2B5EF4-FFF2-40B4-BE49-F238E27FC236}">
                <a16:creationId xmlns:a16="http://schemas.microsoft.com/office/drawing/2014/main" id="{6B0A4066-094B-48F5-9BA2-21FF999C33E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57033" y="4038949"/>
            <a:ext cx="2982470" cy="2239946"/>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7173" name="图片 1">
            <a:extLst>
              <a:ext uri="{FF2B5EF4-FFF2-40B4-BE49-F238E27FC236}">
                <a16:creationId xmlns:a16="http://schemas.microsoft.com/office/drawing/2014/main" id="{26D34A52-AD1E-4267-AD69-C7AE70EA791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55351" y="5158922"/>
            <a:ext cx="2419350" cy="7905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6" name="AutoShape 23">
            <a:extLst>
              <a:ext uri="{FF2B5EF4-FFF2-40B4-BE49-F238E27FC236}">
                <a16:creationId xmlns:a16="http://schemas.microsoft.com/office/drawing/2014/main" id="{9CA7A95A-C7D9-4061-B837-24D2031AF211}"/>
              </a:ext>
            </a:extLst>
          </p:cNvPr>
          <p:cNvSpPr>
            <a:spLocks noChangeArrowheads="1"/>
          </p:cNvSpPr>
          <p:nvPr/>
        </p:nvSpPr>
        <p:spPr bwMode="auto">
          <a:xfrm>
            <a:off x="7180720" y="5504161"/>
            <a:ext cx="633413" cy="131763"/>
          </a:xfrm>
          <a:prstGeom prst="rightArrow">
            <a:avLst>
              <a:gd name="adj1" fmla="val 50000"/>
              <a:gd name="adj2" fmla="val 120180"/>
            </a:avLst>
          </a:prstGeom>
          <a:solidFill>
            <a:srgbClr val="FFFFFF"/>
          </a:solidFill>
          <a:ln w="31750">
            <a:solidFill>
              <a:srgbClr val="ED7D31"/>
            </a:solidFill>
            <a:miter lim="800000"/>
            <a:headEnd/>
            <a:tailEnd/>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54789038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对角圆角 1">
            <a:extLst>
              <a:ext uri="{FF2B5EF4-FFF2-40B4-BE49-F238E27FC236}">
                <a16:creationId xmlns:a16="http://schemas.microsoft.com/office/drawing/2014/main" id="{2F8B71BC-DD11-4024-B49C-6292387FA252}"/>
              </a:ext>
            </a:extLst>
          </p:cNvPr>
          <p:cNvSpPr/>
          <p:nvPr/>
        </p:nvSpPr>
        <p:spPr>
          <a:xfrm>
            <a:off x="112143" y="672861"/>
            <a:ext cx="1216325" cy="353682"/>
          </a:xfrm>
          <a:prstGeom prst="round2DiagRect">
            <a:avLst/>
          </a:prstGeom>
          <a:solidFill>
            <a:srgbClr val="FFFF00"/>
          </a:solidFill>
          <a:ln>
            <a:solidFill>
              <a:schemeClr val="tx1"/>
            </a:solidFill>
          </a:ln>
          <a:effectLst>
            <a:glow rad="635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7</a:t>
            </a:r>
            <a:endParaRPr lang="zh-CN" altLang="en-US" sz="1600" b="1" dirty="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 name="矩形: 对角圆角 2">
            <a:extLst>
              <a:ext uri="{FF2B5EF4-FFF2-40B4-BE49-F238E27FC236}">
                <a16:creationId xmlns:a16="http://schemas.microsoft.com/office/drawing/2014/main" id="{EE03D1C4-DCA4-4055-A599-F55F2CA311B3}"/>
              </a:ext>
            </a:extLst>
          </p:cNvPr>
          <p:cNvSpPr/>
          <p:nvPr/>
        </p:nvSpPr>
        <p:spPr>
          <a:xfrm>
            <a:off x="1449238" y="672861"/>
            <a:ext cx="10006641" cy="1191450"/>
          </a:xfrm>
          <a:prstGeom prst="round2DiagRect">
            <a:avLst/>
          </a:prstGeom>
          <a:solidFill>
            <a:schemeClr val="bg1"/>
          </a:solidFill>
          <a:ln>
            <a:solidFill>
              <a:schemeClr val="bg1">
                <a:lumMod val="50000"/>
              </a:schemeClr>
            </a:solidFill>
          </a:ln>
          <a:effectLst>
            <a:glow rad="635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在#main_right中，插入一个浮动框架。单击菜单栏的【插入】</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【HTML】</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【框架】</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【IFRAME】，光标所在位置插入&lt;iframe&gt;&lt;/iframe&gt;标签</a:t>
            </a:r>
            <a:r>
              <a:rPr lang="zh-CN" altLang="en-US"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设置浮动框架标签的属性值，宽度设置为700像素，高度设置为600像素，名称为“xie”，边框为0，不显示滚动条，源文件为</a:t>
            </a:r>
            <a:r>
              <a:rPr lang="zh-CN" altLang="zh-CN" sz="1600" kern="1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“gaogenxie.html”</a:t>
            </a:r>
            <a:r>
              <a:rPr lang="zh-CN" altLang="en-US" sz="1600" kern="1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a:t>
            </a:r>
          </a:p>
        </p:txBody>
      </p:sp>
      <p:pic>
        <p:nvPicPr>
          <p:cNvPr id="8194" name="图片 1">
            <a:extLst>
              <a:ext uri="{FF2B5EF4-FFF2-40B4-BE49-F238E27FC236}">
                <a16:creationId xmlns:a16="http://schemas.microsoft.com/office/drawing/2014/main" id="{2266713E-9746-459A-9AF4-B17FC0DEBD4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9238" y="2065135"/>
            <a:ext cx="5267325" cy="25241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5" name="文本框 2">
            <a:extLst>
              <a:ext uri="{FF2B5EF4-FFF2-40B4-BE49-F238E27FC236}">
                <a16:creationId xmlns:a16="http://schemas.microsoft.com/office/drawing/2014/main" id="{150761DB-3376-4E92-B8C7-6E4FE9F1D6B2}"/>
              </a:ext>
            </a:extLst>
          </p:cNvPr>
          <p:cNvSpPr txBox="1">
            <a:spLocks noChangeArrowheads="1"/>
          </p:cNvSpPr>
          <p:nvPr/>
        </p:nvSpPr>
        <p:spPr bwMode="auto">
          <a:xfrm>
            <a:off x="1449238" y="4790084"/>
            <a:ext cx="9789892" cy="864992"/>
          </a:xfrm>
          <a:prstGeom prst="rect">
            <a:avLst/>
          </a:pr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6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&lt;iframe src="gaogenxie.html" width="700" height="600" scrolling="no" frameborder="0" name="xie"&gt;&lt;/iframe&gt;</a:t>
            </a:r>
            <a:endParaRPr kumimoji="0" lang="en-US" altLang="zh-CN" sz="16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2172534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对角圆角 32">
            <a:extLst>
              <a:ext uri="{FF2B5EF4-FFF2-40B4-BE49-F238E27FC236}">
                <a16:creationId xmlns:a16="http://schemas.microsoft.com/office/drawing/2014/main" id="{2C999F03-3E72-48E8-B3E4-0A67F288196D}"/>
              </a:ext>
            </a:extLst>
          </p:cNvPr>
          <p:cNvSpPr/>
          <p:nvPr/>
        </p:nvSpPr>
        <p:spPr>
          <a:xfrm>
            <a:off x="163901" y="843292"/>
            <a:ext cx="1216325" cy="353682"/>
          </a:xfrm>
          <a:prstGeom prst="round2DiagRect">
            <a:avLst/>
          </a:prstGeom>
          <a:solidFill>
            <a:srgbClr val="FFFF00"/>
          </a:solidFill>
          <a:ln>
            <a:solidFill>
              <a:schemeClr val="tx1"/>
            </a:solidFill>
          </a:ln>
          <a:effectLst>
            <a:glow rad="635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8</a:t>
            </a:r>
            <a:endParaRPr lang="zh-CN" altLang="en-US" sz="1600" b="1" dirty="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4" name="矩形: 对角圆角 33">
            <a:extLst>
              <a:ext uri="{FF2B5EF4-FFF2-40B4-BE49-F238E27FC236}">
                <a16:creationId xmlns:a16="http://schemas.microsoft.com/office/drawing/2014/main" id="{9826F71F-4C3F-4D24-8E58-C7AF05C873A5}"/>
              </a:ext>
            </a:extLst>
          </p:cNvPr>
          <p:cNvSpPr/>
          <p:nvPr/>
        </p:nvSpPr>
        <p:spPr>
          <a:xfrm>
            <a:off x="1500996" y="843292"/>
            <a:ext cx="10006641" cy="1356444"/>
          </a:xfrm>
          <a:prstGeom prst="round2DiagRect">
            <a:avLst/>
          </a:prstGeom>
          <a:solidFill>
            <a:schemeClr val="bg1"/>
          </a:solidFill>
          <a:ln>
            <a:solidFill>
              <a:schemeClr val="bg1">
                <a:lumMod val="50000"/>
              </a:schemeClr>
            </a:solidFill>
          </a:ln>
          <a:effectLst>
            <a:glow rad="635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修改</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#main_left</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中的超链接，选择文字</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高跟鞋</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，在链接中单击</a:t>
            </a:r>
            <a:r>
              <a:rPr lang="zh-CN" altLang="en-US" sz="1600" kern="1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文件夹</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按钮，选择文件</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gaogenxie.html</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，并设置目标为“</a:t>
            </a:r>
            <a:r>
              <a:rPr lang="en-US" altLang="zh-CN" sz="1600" kern="100" dirty="0" err="1">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xie</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kern="1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选择文字“运动鞋”， 在链接中单击按钮，选择文件</a:t>
            </a:r>
            <a:r>
              <a:rPr lang="en-US" altLang="zh-CN" sz="1600" kern="100" dirty="0" err="1">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yundognxie</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 .html</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，并设置目标为“</a:t>
            </a:r>
            <a:r>
              <a:rPr lang="en-US" altLang="zh-CN" sz="1600" kern="100" dirty="0" err="1">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xie</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”，选择文字“鞋子</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 在链接中单击按钮，选择文件</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xuezi.html</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，并设置目标为“</a:t>
            </a:r>
            <a:r>
              <a:rPr lang="en-US" altLang="zh-CN" sz="1600" kern="100" dirty="0" err="1">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xie</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p>
        </p:txBody>
      </p:sp>
      <p:pic>
        <p:nvPicPr>
          <p:cNvPr id="8222" name="图片 1">
            <a:extLst>
              <a:ext uri="{FF2B5EF4-FFF2-40B4-BE49-F238E27FC236}">
                <a16:creationId xmlns:a16="http://schemas.microsoft.com/office/drawing/2014/main" id="{4332D549-15E7-4FB1-B1A3-70078489B4C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00996" y="2331513"/>
            <a:ext cx="6250901" cy="219497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45" name="矩形: 对角圆角 44">
            <a:extLst>
              <a:ext uri="{FF2B5EF4-FFF2-40B4-BE49-F238E27FC236}">
                <a16:creationId xmlns:a16="http://schemas.microsoft.com/office/drawing/2014/main" id="{C09B901B-A9D5-4247-95D0-AA4F6EC8E1B0}"/>
              </a:ext>
            </a:extLst>
          </p:cNvPr>
          <p:cNvSpPr/>
          <p:nvPr/>
        </p:nvSpPr>
        <p:spPr>
          <a:xfrm>
            <a:off x="163901" y="4969621"/>
            <a:ext cx="1216325" cy="353682"/>
          </a:xfrm>
          <a:prstGeom prst="round2DiagRect">
            <a:avLst/>
          </a:prstGeom>
          <a:solidFill>
            <a:srgbClr val="FFFF00"/>
          </a:solidFill>
          <a:ln>
            <a:solidFill>
              <a:schemeClr val="tx1"/>
            </a:solidFill>
          </a:ln>
          <a:effectLst>
            <a:glow rad="635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9</a:t>
            </a:r>
            <a:endParaRPr lang="zh-CN" altLang="en-US" sz="1600" b="1" dirty="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6" name="矩形: 对角圆角 45">
            <a:extLst>
              <a:ext uri="{FF2B5EF4-FFF2-40B4-BE49-F238E27FC236}">
                <a16:creationId xmlns:a16="http://schemas.microsoft.com/office/drawing/2014/main" id="{E714E664-D051-4665-87A2-17C9034B2A48}"/>
              </a:ext>
            </a:extLst>
          </p:cNvPr>
          <p:cNvSpPr/>
          <p:nvPr/>
        </p:nvSpPr>
        <p:spPr>
          <a:xfrm>
            <a:off x="1500996" y="4969621"/>
            <a:ext cx="4295955" cy="353682"/>
          </a:xfrm>
          <a:prstGeom prst="round2DiagRect">
            <a:avLst/>
          </a:prstGeom>
          <a:solidFill>
            <a:schemeClr val="bg1"/>
          </a:solidFill>
          <a:ln>
            <a:solidFill>
              <a:schemeClr val="bg1">
                <a:lumMod val="50000"/>
              </a:schemeClr>
            </a:solidFill>
          </a:ln>
          <a:effectLst>
            <a:glow rad="635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保存文件并测试网页的超链接。</a:t>
            </a:r>
            <a:endParaRPr lang="zh-CN" altLang="zh-CN" sz="1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250666439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4" name="Picture 76">
            <a:extLst>
              <a:ext uri="{FF2B5EF4-FFF2-40B4-BE49-F238E27FC236}">
                <a16:creationId xmlns:a16="http://schemas.microsoft.com/office/drawing/2014/main" id="{6E317ED6-843B-4EE6-8D4C-1283EDAA8AD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34121" y="3787469"/>
            <a:ext cx="2784460" cy="2715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标题 1">
            <a:extLst>
              <a:ext uri="{FF2B5EF4-FFF2-40B4-BE49-F238E27FC236}">
                <a16:creationId xmlns:a16="http://schemas.microsoft.com/office/drawing/2014/main" id="{9764B8A2-85ED-4D0D-BAE1-598A3A6766C1}"/>
              </a:ext>
            </a:extLst>
          </p:cNvPr>
          <p:cNvSpPr txBox="1">
            <a:spLocks/>
          </p:cNvSpPr>
          <p:nvPr/>
        </p:nvSpPr>
        <p:spPr>
          <a:xfrm>
            <a:off x="2001425" y="35510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dirty="0">
                <a:solidFill>
                  <a:srgbClr val="0070C0"/>
                </a:solidFill>
                <a:effectLst>
                  <a:outerShdw blurRad="38100" dist="38100" dir="2700000" algn="tl">
                    <a:srgbClr val="000000">
                      <a:alpha val="43137"/>
                    </a:srgbClr>
                  </a:outerShdw>
                </a:effectLst>
              </a:rPr>
              <a:t>课堂练习一：玫瑰分类介绍网页</a:t>
            </a:r>
          </a:p>
        </p:txBody>
      </p:sp>
      <p:sp>
        <p:nvSpPr>
          <p:cNvPr id="4" name="文本框 3">
            <a:extLst>
              <a:ext uri="{FF2B5EF4-FFF2-40B4-BE49-F238E27FC236}">
                <a16:creationId xmlns:a16="http://schemas.microsoft.com/office/drawing/2014/main" id="{387C7479-590B-43FA-857D-81D8383EDABF}"/>
              </a:ext>
            </a:extLst>
          </p:cNvPr>
          <p:cNvSpPr txBox="1"/>
          <p:nvPr/>
        </p:nvSpPr>
        <p:spPr>
          <a:xfrm>
            <a:off x="572620" y="472269"/>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7.4.3</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 name="文本框 4">
            <a:extLst>
              <a:ext uri="{FF2B5EF4-FFF2-40B4-BE49-F238E27FC236}">
                <a16:creationId xmlns:a16="http://schemas.microsoft.com/office/drawing/2014/main" id="{0345A22B-55B9-4E7C-9460-0F5553CC1B38}"/>
              </a:ext>
            </a:extLst>
          </p:cNvPr>
          <p:cNvSpPr txBox="1"/>
          <p:nvPr/>
        </p:nvSpPr>
        <p:spPr>
          <a:xfrm>
            <a:off x="572620" y="1267455"/>
            <a:ext cx="4922406" cy="1705403"/>
          </a:xfrm>
          <a:prstGeom prst="rect">
            <a:avLst/>
          </a:prstGeom>
          <a:noFill/>
        </p:spPr>
        <p:txBody>
          <a:bodyPr wrap="square">
            <a:spAutoFit/>
          </a:bodyPr>
          <a:lstStyle/>
          <a:p>
            <a:pPr lvl="0" algn="l">
              <a:lnSpc>
                <a:spcPct val="150000"/>
              </a:lnSpc>
            </a:pP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目标</a:t>
            </a:r>
          </a:p>
          <a:p>
            <a:pPr marL="342900" lvl="0" indent="-342900" algn="l">
              <a:lnSpc>
                <a:spcPct val="150000"/>
              </a:lnSpc>
              <a:buFont typeface="Wingdings" panose="05000000000000000000" pitchFamily="2" charset="2"/>
              <a:buChar char=""/>
            </a:pP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熟练使用DIV+CSS布局模式布局；</a:t>
            </a:r>
          </a:p>
          <a:p>
            <a:pPr marL="342900" lvl="0" indent="-342900" algn="l">
              <a:lnSpc>
                <a:spcPct val="150000"/>
              </a:lnSpc>
              <a:buFont typeface="Wingdings" panose="05000000000000000000" pitchFamily="2" charset="2"/>
              <a:buChar char=""/>
            </a:pP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熟练使用浮动框架；</a:t>
            </a:r>
          </a:p>
          <a:p>
            <a:pPr marL="342900" lvl="0" indent="-342900" algn="l">
              <a:lnSpc>
                <a:spcPct val="150000"/>
              </a:lnSpc>
              <a:buFont typeface="Wingdings" panose="05000000000000000000" pitchFamily="2" charset="2"/>
              <a:buChar char=""/>
            </a:pP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熟练将超链接的内容显示在浮动框架中。</a:t>
            </a:r>
          </a:p>
        </p:txBody>
      </p:sp>
      <p:pic>
        <p:nvPicPr>
          <p:cNvPr id="10242" name="Picture 74">
            <a:extLst>
              <a:ext uri="{FF2B5EF4-FFF2-40B4-BE49-F238E27FC236}">
                <a16:creationId xmlns:a16="http://schemas.microsoft.com/office/drawing/2014/main" id="{35405EF9-72E5-4016-BB01-4A760A9DF01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2357" t="5902" r="14133" b="5382"/>
          <a:stretch>
            <a:fillRect/>
          </a:stretch>
        </p:blipFill>
        <p:spPr bwMode="auto">
          <a:xfrm>
            <a:off x="5322770" y="1267455"/>
            <a:ext cx="3407162" cy="2520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3" name="Picture 75">
            <a:extLst>
              <a:ext uri="{FF2B5EF4-FFF2-40B4-BE49-F238E27FC236}">
                <a16:creationId xmlns:a16="http://schemas.microsoft.com/office/drawing/2014/main" id="{40A2A6AA-C46A-40C6-B4D4-A4A2ED029A0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13141" t="3931" r="15320" b="4713"/>
          <a:stretch>
            <a:fillRect/>
          </a:stretch>
        </p:blipFill>
        <p:spPr bwMode="auto">
          <a:xfrm>
            <a:off x="8729932" y="3102004"/>
            <a:ext cx="3169758" cy="2619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4424602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箭头: V 形 1">
            <a:extLst>
              <a:ext uri="{FF2B5EF4-FFF2-40B4-BE49-F238E27FC236}">
                <a16:creationId xmlns:a16="http://schemas.microsoft.com/office/drawing/2014/main" id="{88C3B7F4-EA06-4A46-9EE6-D60F82F140DA}"/>
              </a:ext>
            </a:extLst>
          </p:cNvPr>
          <p:cNvSpPr/>
          <p:nvPr/>
        </p:nvSpPr>
        <p:spPr>
          <a:xfrm>
            <a:off x="172528" y="828137"/>
            <a:ext cx="1250831" cy="357996"/>
          </a:xfrm>
          <a:prstGeom prst="chevron">
            <a:avLst/>
          </a:prstGeom>
          <a:solidFill>
            <a:srgbClr val="0096FC"/>
          </a:solidFill>
          <a:ln>
            <a:no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a:t>
            </a:r>
            <a:endParaRPr lang="zh-CN" altLang="en-US" sz="1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 name="矩形: 圆角 2">
            <a:extLst>
              <a:ext uri="{FF2B5EF4-FFF2-40B4-BE49-F238E27FC236}">
                <a16:creationId xmlns:a16="http://schemas.microsoft.com/office/drawing/2014/main" id="{EA478063-930E-4D10-AD0D-194751126A6C}"/>
              </a:ext>
            </a:extLst>
          </p:cNvPr>
          <p:cNvSpPr/>
          <p:nvPr/>
        </p:nvSpPr>
        <p:spPr>
          <a:xfrm>
            <a:off x="1570009" y="858328"/>
            <a:ext cx="9911751" cy="327804"/>
          </a:xfrm>
          <a:prstGeom prst="roundRect">
            <a:avLst/>
          </a:prstGeom>
          <a:solidFill>
            <a:schemeClr val="bg1"/>
          </a:solidFill>
          <a:ln>
            <a:noFill/>
          </a:ln>
          <a:effectLst>
            <a:glow rad="635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新建站点rose，设置站点图像文件夹为images,将素材复制到站点的图像文件夹中。</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4" name="箭头: V 形 3">
            <a:extLst>
              <a:ext uri="{FF2B5EF4-FFF2-40B4-BE49-F238E27FC236}">
                <a16:creationId xmlns:a16="http://schemas.microsoft.com/office/drawing/2014/main" id="{8049802E-345C-4810-AEDB-0DC9DC3F5D56}"/>
              </a:ext>
            </a:extLst>
          </p:cNvPr>
          <p:cNvSpPr/>
          <p:nvPr/>
        </p:nvSpPr>
        <p:spPr>
          <a:xfrm>
            <a:off x="172528" y="1394605"/>
            <a:ext cx="1250831" cy="357996"/>
          </a:xfrm>
          <a:prstGeom prst="chevron">
            <a:avLst/>
          </a:prstGeom>
          <a:solidFill>
            <a:srgbClr val="0096FC"/>
          </a:solidFill>
          <a:ln>
            <a:no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a:t>
            </a:r>
            <a:endParaRPr lang="zh-CN" altLang="en-US" sz="1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 name="矩形: 圆角 4">
            <a:extLst>
              <a:ext uri="{FF2B5EF4-FFF2-40B4-BE49-F238E27FC236}">
                <a16:creationId xmlns:a16="http://schemas.microsoft.com/office/drawing/2014/main" id="{B26E4F77-0D7C-45B6-9DDF-FFA1B923B663}"/>
              </a:ext>
            </a:extLst>
          </p:cNvPr>
          <p:cNvSpPr/>
          <p:nvPr/>
        </p:nvSpPr>
        <p:spPr>
          <a:xfrm>
            <a:off x="1570008" y="1394605"/>
            <a:ext cx="9911751" cy="1050985"/>
          </a:xfrm>
          <a:prstGeom prst="roundRect">
            <a:avLst/>
          </a:prstGeom>
          <a:solidFill>
            <a:schemeClr val="bg1"/>
          </a:solidFill>
          <a:ln>
            <a:noFill/>
          </a:ln>
          <a:effectLst>
            <a:glow rad="635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新建网页文件，命名为rose.html ,并保存在站点中，按布局图的设计在网页中插入#left、#middle、#right三个dIV标签，并定义在&lt;head&gt;标签中定义CSS样式，设置网页的内容宽度为1024像素，居中，定义三个DIV标签元素的CSS样式</a:t>
            </a:r>
            <a:r>
              <a:rPr lang="zh-CN" altLang="en-US" sz="1600" kern="1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solidFill>
                <a:schemeClr val="tx1"/>
              </a:solidFill>
              <a:latin typeface="微软雅黑" panose="020B0503020204020204" pitchFamily="34" charset="-122"/>
              <a:ea typeface="微软雅黑" panose="020B0503020204020204" pitchFamily="34" charset="-122"/>
            </a:endParaRPr>
          </a:p>
        </p:txBody>
      </p:sp>
      <p:pic>
        <p:nvPicPr>
          <p:cNvPr id="11266" name="图片 1">
            <a:extLst>
              <a:ext uri="{FF2B5EF4-FFF2-40B4-BE49-F238E27FC236}">
                <a16:creationId xmlns:a16="http://schemas.microsoft.com/office/drawing/2014/main" id="{2D15AEF2-197E-4DE4-98B4-00498C3717F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2528" y="2654063"/>
            <a:ext cx="5731300" cy="292821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7" name="文本框 2">
            <a:extLst>
              <a:ext uri="{FF2B5EF4-FFF2-40B4-BE49-F238E27FC236}">
                <a16:creationId xmlns:a16="http://schemas.microsoft.com/office/drawing/2014/main" id="{4E0D878C-3D01-4210-B193-C338557CF110}"/>
              </a:ext>
            </a:extLst>
          </p:cNvPr>
          <p:cNvSpPr txBox="1">
            <a:spLocks noChangeArrowheads="1"/>
          </p:cNvSpPr>
          <p:nvPr/>
        </p:nvSpPr>
        <p:spPr bwMode="auto">
          <a:xfrm>
            <a:off x="6096000" y="2654063"/>
            <a:ext cx="5497902" cy="2556220"/>
          </a:xfrm>
          <a:prstGeom prst="rect">
            <a:avLst/>
          </a:pr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&lt;style type="text/</a:t>
            </a:r>
            <a:r>
              <a:rPr kumimoji="0" lang="en-US" altLang="zh-CN" sz="12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css</a:t>
            </a: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"&gt;</a:t>
            </a:r>
            <a:endPar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body {margin:0 auto; width:1024px;}  #left {width:292px; height:819px; </a:t>
            </a:r>
            <a:r>
              <a:rPr kumimoji="0" lang="en-US" altLang="zh-CN" sz="12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float:left</a:t>
            </a: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a:t>
            </a:r>
            <a:endPar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#middle {width:496px; height:819px; </a:t>
            </a:r>
            <a:r>
              <a:rPr kumimoji="0" lang="en-US" altLang="zh-CN" sz="12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float:left</a:t>
            </a: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 </a:t>
            </a:r>
            <a:r>
              <a:rPr kumimoji="0" lang="en-US" altLang="zh-CN" sz="12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background-image:url</a:t>
            </a: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(images/bg2_02.gif);}</a:t>
            </a:r>
            <a:endPar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#right {width:236px; height:819px; </a:t>
            </a:r>
            <a:r>
              <a:rPr kumimoji="0" lang="en-US" altLang="zh-CN" sz="12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float:left</a:t>
            </a: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 </a:t>
            </a:r>
            <a:r>
              <a:rPr kumimoji="0" lang="en-US" altLang="zh-CN" sz="12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background-image:url</a:t>
            </a: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(images/bg2_03.gif)}</a:t>
            </a:r>
            <a:endPar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&lt;/style&gt;</a:t>
            </a:r>
            <a:endPar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352047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9354DD8B-89BF-496F-B408-38F6DD2CE0ED}"/>
              </a:ext>
            </a:extLst>
          </p:cNvPr>
          <p:cNvSpPr>
            <a:spLocks noGrp="1"/>
          </p:cNvSpPr>
          <p:nvPr>
            <p:ph idx="1"/>
          </p:nvPr>
        </p:nvSpPr>
        <p:spPr/>
        <p:txBody>
          <a:bodyPr/>
          <a:lstStyle/>
          <a:p>
            <a:endParaRPr lang="zh-CN" altLang="en-US" dirty="0"/>
          </a:p>
        </p:txBody>
      </p:sp>
      <p:sp>
        <p:nvSpPr>
          <p:cNvPr id="3" name="标题 2">
            <a:extLst>
              <a:ext uri="{FF2B5EF4-FFF2-40B4-BE49-F238E27FC236}">
                <a16:creationId xmlns:a16="http://schemas.microsoft.com/office/drawing/2014/main" id="{1C67E902-BF06-498E-98C9-0C30167205EF}"/>
              </a:ext>
            </a:extLst>
          </p:cNvPr>
          <p:cNvSpPr>
            <a:spLocks noGrp="1"/>
          </p:cNvSpPr>
          <p:nvPr>
            <p:ph type="title"/>
          </p:nvPr>
        </p:nvSpPr>
        <p:spPr/>
        <p:txBody>
          <a:bodyPr/>
          <a:lstStyle/>
          <a:p>
            <a:r>
              <a:rPr lang="zh-CN" altLang="en-US" b="1" kern="100" dirty="0">
                <a:effectLst>
                  <a:outerShdw blurRad="38100" dist="38100" dir="2700000" algn="tl">
                    <a:srgbClr val="000000">
                      <a:alpha val="43137"/>
                    </a:srgbClr>
                  </a:outerShdw>
                </a:effectLst>
                <a:cs typeface="Times New Roman" panose="02020603050405020304" pitchFamily="18" charset="0"/>
              </a:rPr>
              <a:t>准备知识：框架和框架集</a:t>
            </a:r>
            <a:endParaRPr lang="zh-CN" altLang="en-US" b="1" dirty="0">
              <a:effectLst>
                <a:outerShdw blurRad="38100" dist="38100" dir="2700000" algn="tl">
                  <a:srgbClr val="000000">
                    <a:alpha val="43137"/>
                  </a:srgbClr>
                </a:outerShdw>
              </a:effectLst>
            </a:endParaRPr>
          </a:p>
        </p:txBody>
      </p:sp>
      <p:sp>
        <p:nvSpPr>
          <p:cNvPr id="6" name="AutoShape 132">
            <a:extLst>
              <a:ext uri="{FF2B5EF4-FFF2-40B4-BE49-F238E27FC236}">
                <a16:creationId xmlns:a16="http://schemas.microsoft.com/office/drawing/2014/main" id="{65F657D3-D0F0-43D9-8DCD-87ECFB35C98D}"/>
              </a:ext>
            </a:extLst>
          </p:cNvPr>
          <p:cNvSpPr>
            <a:spLocks noChangeArrowheads="1"/>
          </p:cNvSpPr>
          <p:nvPr/>
        </p:nvSpPr>
        <p:spPr bwMode="auto">
          <a:xfrm rot="10800000">
            <a:off x="1463040" y="1127289"/>
            <a:ext cx="1527746" cy="5408158"/>
          </a:xfrm>
          <a:prstGeom prst="upArrow">
            <a:avLst>
              <a:gd name="adj1" fmla="val 66296"/>
              <a:gd name="adj2" fmla="val 58426"/>
            </a:avLst>
          </a:prstGeom>
          <a:gradFill>
            <a:gsLst>
              <a:gs pos="0">
                <a:srgbClr val="0096FC"/>
              </a:gs>
              <a:gs pos="100000">
                <a:srgbClr val="764718">
                  <a:alpha val="0"/>
                </a:srgbClr>
              </a:gs>
            </a:gsLst>
            <a:path path="circle">
              <a:fillToRect l="100000" b="100000"/>
            </a:path>
          </a:gradFill>
          <a:ln>
            <a:noFill/>
          </a:ln>
        </p:spPr>
        <p:txBody>
          <a:bodyPr wrap="none" anchor="ctr"/>
          <a:lstStyle/>
          <a:p>
            <a:pPr marL="0" marR="0" lvl="0" indent="0" algn="l" defTabSz="914400" rtl="0" eaLnBrk="1" fontAlgn="auto" latinLnBrk="1" hangingPunct="1">
              <a:lnSpc>
                <a:spcPct val="100000"/>
              </a:lnSpc>
              <a:spcBef>
                <a:spcPts val="0"/>
              </a:spcBef>
              <a:spcAft>
                <a:spcPts val="0"/>
              </a:spcAft>
              <a:buClrTx/>
              <a:buSzTx/>
              <a:buFontTx/>
              <a:buNone/>
              <a:tabLst/>
              <a:defRPr/>
            </a:pPr>
            <a:endParaRPr kumimoji="1" lang="ko-KR" altLang="en-US" sz="1800" b="0" i="0" u="none" strike="noStrike" kern="1200" cap="none" spc="0" normalizeH="0" baseline="0" noProof="0">
              <a:ln>
                <a:noFill/>
              </a:ln>
              <a:solidFill>
                <a:srgbClr val="0096FC"/>
              </a:solidFill>
              <a:effectLst>
                <a:outerShdw blurRad="38100" dist="38100" dir="2700000" algn="tl">
                  <a:srgbClr val="000000">
                    <a:alpha val="43137"/>
                  </a:srgbClr>
                </a:outerShdw>
              </a:effectLst>
              <a:uLnTx/>
              <a:uFillTx/>
              <a:latin typeface="Gulim" pitchFamily="34" charset="-127"/>
              <a:ea typeface="Gulim" pitchFamily="34" charset="-127"/>
              <a:cs typeface="+mn-cs"/>
            </a:endParaRPr>
          </a:p>
        </p:txBody>
      </p:sp>
      <p:sp>
        <p:nvSpPr>
          <p:cNvPr id="13" name="文本框 12">
            <a:extLst>
              <a:ext uri="{FF2B5EF4-FFF2-40B4-BE49-F238E27FC236}">
                <a16:creationId xmlns:a16="http://schemas.microsoft.com/office/drawing/2014/main" id="{14713CF1-2DE9-424F-8779-33E210929282}"/>
              </a:ext>
            </a:extLst>
          </p:cNvPr>
          <p:cNvSpPr txBox="1"/>
          <p:nvPr/>
        </p:nvSpPr>
        <p:spPr>
          <a:xfrm>
            <a:off x="182276" y="362211"/>
            <a:ext cx="784698"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7.2</a:t>
            </a:r>
            <a:endParaRPr kumimoji="0" lang="zh-CN" altLang="en-US"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grpSp>
        <p:nvGrpSpPr>
          <p:cNvPr id="20" name="组合 19">
            <a:extLst>
              <a:ext uri="{FF2B5EF4-FFF2-40B4-BE49-F238E27FC236}">
                <a16:creationId xmlns:a16="http://schemas.microsoft.com/office/drawing/2014/main" id="{70517041-C870-4BE5-A878-39D370AEB4A8}"/>
              </a:ext>
            </a:extLst>
          </p:cNvPr>
          <p:cNvGrpSpPr/>
          <p:nvPr/>
        </p:nvGrpSpPr>
        <p:grpSpPr>
          <a:xfrm>
            <a:off x="1822815" y="2396076"/>
            <a:ext cx="6815986" cy="622922"/>
            <a:chOff x="1786476" y="1206533"/>
            <a:chExt cx="6815986" cy="622922"/>
          </a:xfrm>
        </p:grpSpPr>
        <p:sp>
          <p:nvSpPr>
            <p:cNvPr id="21" name="平行四边形 20">
              <a:extLst>
                <a:ext uri="{FF2B5EF4-FFF2-40B4-BE49-F238E27FC236}">
                  <a16:creationId xmlns:a16="http://schemas.microsoft.com/office/drawing/2014/main" id="{C69B2CBF-6B62-4E58-AED7-3F799088F3DB}"/>
                </a:ext>
              </a:extLst>
            </p:cNvPr>
            <p:cNvSpPr/>
            <p:nvPr/>
          </p:nvSpPr>
          <p:spPr>
            <a:xfrm>
              <a:off x="5023104" y="1248096"/>
              <a:ext cx="3579358" cy="539796"/>
            </a:xfrm>
            <a:prstGeom prst="parallelogram">
              <a:avLst>
                <a:gd name="adj" fmla="val 41446"/>
              </a:avLst>
            </a:prstGeom>
            <a:solidFill>
              <a:srgbClr val="195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CN" altLang="en-US" sz="1800" kern="100" dirty="0">
                  <a:solidFill>
                    <a:prstClr val="white"/>
                  </a:solidFill>
                  <a:effectLst/>
                  <a:latin typeface="微软雅黑" panose="020B0503020204020204" pitchFamily="34" charset="-122"/>
                  <a:ea typeface="微软雅黑" panose="020B0503020204020204" pitchFamily="34" charset="-122"/>
                  <a:cs typeface="Times New Roman" panose="02020603050405020304" pitchFamily="18" charset="0"/>
                </a:rPr>
                <a:t>创建框架</a:t>
              </a: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cxnSp>
          <p:nvCxnSpPr>
            <p:cNvPr id="22" name="直接箭头连接符 21">
              <a:extLst>
                <a:ext uri="{FF2B5EF4-FFF2-40B4-BE49-F238E27FC236}">
                  <a16:creationId xmlns:a16="http://schemas.microsoft.com/office/drawing/2014/main" id="{EDCD7741-B684-4593-8F71-D0ABFBB617E5}"/>
                </a:ext>
              </a:extLst>
            </p:cNvPr>
            <p:cNvCxnSpPr>
              <a:cxnSpLocks/>
              <a:stCxn id="25" idx="3"/>
            </p:cNvCxnSpPr>
            <p:nvPr/>
          </p:nvCxnSpPr>
          <p:spPr>
            <a:xfrm flipV="1">
              <a:off x="2667348" y="1473198"/>
              <a:ext cx="2355756" cy="31898"/>
            </a:xfrm>
            <a:prstGeom prst="straightConnector1">
              <a:avLst/>
            </a:prstGeom>
            <a:ln w="28575">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23" name="组合 22">
              <a:extLst>
                <a:ext uri="{FF2B5EF4-FFF2-40B4-BE49-F238E27FC236}">
                  <a16:creationId xmlns:a16="http://schemas.microsoft.com/office/drawing/2014/main" id="{EC9D82A9-0E18-480F-B511-813DCD4241D4}"/>
                </a:ext>
              </a:extLst>
            </p:cNvPr>
            <p:cNvGrpSpPr/>
            <p:nvPr/>
          </p:nvGrpSpPr>
          <p:grpSpPr>
            <a:xfrm>
              <a:off x="1786476" y="1206533"/>
              <a:ext cx="880872" cy="622922"/>
              <a:chOff x="1786476" y="1206533"/>
              <a:chExt cx="880872" cy="622922"/>
            </a:xfrm>
          </p:grpSpPr>
          <p:sp>
            <p:nvSpPr>
              <p:cNvPr id="24" name="椭圆 23">
                <a:extLst>
                  <a:ext uri="{FF2B5EF4-FFF2-40B4-BE49-F238E27FC236}">
                    <a16:creationId xmlns:a16="http://schemas.microsoft.com/office/drawing/2014/main" id="{A70E3E50-435F-4A5B-9158-F4CF142B88C8}"/>
                  </a:ext>
                </a:extLst>
              </p:cNvPr>
              <p:cNvSpPr/>
              <p:nvPr/>
            </p:nvSpPr>
            <p:spPr>
              <a:xfrm>
                <a:off x="1881791" y="1206533"/>
                <a:ext cx="622922" cy="622922"/>
              </a:xfrm>
              <a:prstGeom prst="ellipse">
                <a:avLst/>
              </a:prstGeom>
              <a:solidFill>
                <a:srgbClr val="D1F1FC"/>
              </a:solidFill>
              <a:ln>
                <a:noFill/>
              </a:ln>
              <a:effectLst>
                <a:glow rad="101600">
                  <a:schemeClr val="accent5">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25" name="文本框 24">
                <a:extLst>
                  <a:ext uri="{FF2B5EF4-FFF2-40B4-BE49-F238E27FC236}">
                    <a16:creationId xmlns:a16="http://schemas.microsoft.com/office/drawing/2014/main" id="{731E88FC-3110-4768-AC7E-B8E184CE48FE}"/>
                  </a:ext>
                </a:extLst>
              </p:cNvPr>
              <p:cNvSpPr txBox="1"/>
              <p:nvPr/>
            </p:nvSpPr>
            <p:spPr>
              <a:xfrm>
                <a:off x="1786476" y="1320430"/>
                <a:ext cx="880872"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7.2.2</a:t>
                </a:r>
                <a:endPar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34" name="组合 33">
            <a:extLst>
              <a:ext uri="{FF2B5EF4-FFF2-40B4-BE49-F238E27FC236}">
                <a16:creationId xmlns:a16="http://schemas.microsoft.com/office/drawing/2014/main" id="{2A6F1101-C266-461E-BDC1-0481DE6AA1A4}"/>
              </a:ext>
            </a:extLst>
          </p:cNvPr>
          <p:cNvGrpSpPr/>
          <p:nvPr/>
        </p:nvGrpSpPr>
        <p:grpSpPr>
          <a:xfrm>
            <a:off x="1822815" y="4247488"/>
            <a:ext cx="6815986" cy="622922"/>
            <a:chOff x="1786476" y="1206533"/>
            <a:chExt cx="6815986" cy="622922"/>
          </a:xfrm>
        </p:grpSpPr>
        <p:sp>
          <p:nvSpPr>
            <p:cNvPr id="35" name="平行四边形 34">
              <a:extLst>
                <a:ext uri="{FF2B5EF4-FFF2-40B4-BE49-F238E27FC236}">
                  <a16:creationId xmlns:a16="http://schemas.microsoft.com/office/drawing/2014/main" id="{3C9B652F-3F49-4D03-AF77-5D010B1B4F0A}"/>
                </a:ext>
              </a:extLst>
            </p:cNvPr>
            <p:cNvSpPr/>
            <p:nvPr/>
          </p:nvSpPr>
          <p:spPr>
            <a:xfrm>
              <a:off x="5023104" y="1248096"/>
              <a:ext cx="3579358" cy="539796"/>
            </a:xfrm>
            <a:prstGeom prst="parallelogram">
              <a:avLst>
                <a:gd name="adj" fmla="val 41446"/>
              </a:avLst>
            </a:prstGeom>
            <a:solidFill>
              <a:srgbClr val="195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CN" altLang="en-US" sz="1800" kern="100" dirty="0">
                  <a:solidFill>
                    <a:prstClr val="white"/>
                  </a:solidFill>
                  <a:effectLst/>
                  <a:latin typeface="微软雅黑" panose="020B0503020204020204" pitchFamily="34" charset="-122"/>
                  <a:ea typeface="微软雅黑" panose="020B0503020204020204" pitchFamily="34" charset="-122"/>
                  <a:cs typeface="Times New Roman" panose="02020603050405020304" pitchFamily="18" charset="0"/>
                </a:rPr>
                <a:t>删除框架和增加框架</a:t>
              </a: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cxnSp>
          <p:nvCxnSpPr>
            <p:cNvPr id="36" name="直接箭头连接符 35">
              <a:extLst>
                <a:ext uri="{FF2B5EF4-FFF2-40B4-BE49-F238E27FC236}">
                  <a16:creationId xmlns:a16="http://schemas.microsoft.com/office/drawing/2014/main" id="{0C669EE1-9203-4930-B1BD-324634E22B07}"/>
                </a:ext>
              </a:extLst>
            </p:cNvPr>
            <p:cNvCxnSpPr>
              <a:cxnSpLocks/>
              <a:stCxn id="39" idx="3"/>
            </p:cNvCxnSpPr>
            <p:nvPr/>
          </p:nvCxnSpPr>
          <p:spPr>
            <a:xfrm flipV="1">
              <a:off x="2667348" y="1473198"/>
              <a:ext cx="2355756" cy="31898"/>
            </a:xfrm>
            <a:prstGeom prst="straightConnector1">
              <a:avLst/>
            </a:prstGeom>
            <a:ln w="28575">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37" name="组合 36">
              <a:extLst>
                <a:ext uri="{FF2B5EF4-FFF2-40B4-BE49-F238E27FC236}">
                  <a16:creationId xmlns:a16="http://schemas.microsoft.com/office/drawing/2014/main" id="{AA077079-F9DA-4755-8649-8DE984EF6B2F}"/>
                </a:ext>
              </a:extLst>
            </p:cNvPr>
            <p:cNvGrpSpPr/>
            <p:nvPr/>
          </p:nvGrpSpPr>
          <p:grpSpPr>
            <a:xfrm>
              <a:off x="1786476" y="1206533"/>
              <a:ext cx="880872" cy="622922"/>
              <a:chOff x="1786476" y="1206533"/>
              <a:chExt cx="880872" cy="622922"/>
            </a:xfrm>
          </p:grpSpPr>
          <p:sp>
            <p:nvSpPr>
              <p:cNvPr id="38" name="椭圆 37">
                <a:extLst>
                  <a:ext uri="{FF2B5EF4-FFF2-40B4-BE49-F238E27FC236}">
                    <a16:creationId xmlns:a16="http://schemas.microsoft.com/office/drawing/2014/main" id="{26CCDC15-2798-4C44-BDCB-59B834929390}"/>
                  </a:ext>
                </a:extLst>
              </p:cNvPr>
              <p:cNvSpPr/>
              <p:nvPr/>
            </p:nvSpPr>
            <p:spPr>
              <a:xfrm>
                <a:off x="1881791" y="1206533"/>
                <a:ext cx="622922" cy="622922"/>
              </a:xfrm>
              <a:prstGeom prst="ellipse">
                <a:avLst/>
              </a:prstGeom>
              <a:solidFill>
                <a:srgbClr val="D1F1FC"/>
              </a:solidFill>
              <a:ln>
                <a:noFill/>
              </a:ln>
              <a:effectLst>
                <a:glow rad="101600">
                  <a:schemeClr val="accent5">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39" name="文本框 38">
                <a:extLst>
                  <a:ext uri="{FF2B5EF4-FFF2-40B4-BE49-F238E27FC236}">
                    <a16:creationId xmlns:a16="http://schemas.microsoft.com/office/drawing/2014/main" id="{84C794BC-C608-4BA9-9B9D-54EB5EA60A45}"/>
                  </a:ext>
                </a:extLst>
              </p:cNvPr>
              <p:cNvSpPr txBox="1"/>
              <p:nvPr/>
            </p:nvSpPr>
            <p:spPr>
              <a:xfrm>
                <a:off x="1786476" y="1320430"/>
                <a:ext cx="880872"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7.2.4</a:t>
                </a:r>
                <a:endPar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60" name="组合 59">
            <a:extLst>
              <a:ext uri="{FF2B5EF4-FFF2-40B4-BE49-F238E27FC236}">
                <a16:creationId xmlns:a16="http://schemas.microsoft.com/office/drawing/2014/main" id="{42E14BE2-DBD0-4254-B7FC-8CA8F17AD042}"/>
              </a:ext>
            </a:extLst>
          </p:cNvPr>
          <p:cNvGrpSpPr/>
          <p:nvPr/>
        </p:nvGrpSpPr>
        <p:grpSpPr>
          <a:xfrm>
            <a:off x="1822815" y="1470370"/>
            <a:ext cx="6815986" cy="622922"/>
            <a:chOff x="1786476" y="1206533"/>
            <a:chExt cx="6815986" cy="622922"/>
          </a:xfrm>
        </p:grpSpPr>
        <p:sp>
          <p:nvSpPr>
            <p:cNvPr id="61" name="平行四边形 60">
              <a:extLst>
                <a:ext uri="{FF2B5EF4-FFF2-40B4-BE49-F238E27FC236}">
                  <a16:creationId xmlns:a16="http://schemas.microsoft.com/office/drawing/2014/main" id="{5DEE4331-2919-42EF-A6EA-75E61798CBAD}"/>
                </a:ext>
              </a:extLst>
            </p:cNvPr>
            <p:cNvSpPr/>
            <p:nvPr/>
          </p:nvSpPr>
          <p:spPr>
            <a:xfrm>
              <a:off x="5023104" y="1248096"/>
              <a:ext cx="3579358" cy="539796"/>
            </a:xfrm>
            <a:prstGeom prst="parallelogram">
              <a:avLst>
                <a:gd name="adj" fmla="val 41446"/>
              </a:avLst>
            </a:prstGeom>
            <a:solidFill>
              <a:srgbClr val="195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框架和框架集介绍</a:t>
              </a:r>
            </a:p>
          </p:txBody>
        </p:sp>
        <p:cxnSp>
          <p:nvCxnSpPr>
            <p:cNvPr id="62" name="直接箭头连接符 61">
              <a:extLst>
                <a:ext uri="{FF2B5EF4-FFF2-40B4-BE49-F238E27FC236}">
                  <a16:creationId xmlns:a16="http://schemas.microsoft.com/office/drawing/2014/main" id="{16FD46CB-BE4A-4BA9-AB2F-FBA455AD813D}"/>
                </a:ext>
              </a:extLst>
            </p:cNvPr>
            <p:cNvCxnSpPr>
              <a:cxnSpLocks/>
              <a:stCxn id="65" idx="3"/>
            </p:cNvCxnSpPr>
            <p:nvPr/>
          </p:nvCxnSpPr>
          <p:spPr>
            <a:xfrm flipV="1">
              <a:off x="2667348" y="1473198"/>
              <a:ext cx="2355756" cy="31898"/>
            </a:xfrm>
            <a:prstGeom prst="straightConnector1">
              <a:avLst/>
            </a:prstGeom>
            <a:ln w="28575">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63" name="组合 62">
              <a:extLst>
                <a:ext uri="{FF2B5EF4-FFF2-40B4-BE49-F238E27FC236}">
                  <a16:creationId xmlns:a16="http://schemas.microsoft.com/office/drawing/2014/main" id="{5659D79D-E542-4680-88C3-265D1E98D64C}"/>
                </a:ext>
              </a:extLst>
            </p:cNvPr>
            <p:cNvGrpSpPr/>
            <p:nvPr/>
          </p:nvGrpSpPr>
          <p:grpSpPr>
            <a:xfrm>
              <a:off x="1786476" y="1206533"/>
              <a:ext cx="880872" cy="622922"/>
              <a:chOff x="1786476" y="1206533"/>
              <a:chExt cx="880872" cy="622922"/>
            </a:xfrm>
          </p:grpSpPr>
          <p:sp>
            <p:nvSpPr>
              <p:cNvPr id="64" name="椭圆 63">
                <a:extLst>
                  <a:ext uri="{FF2B5EF4-FFF2-40B4-BE49-F238E27FC236}">
                    <a16:creationId xmlns:a16="http://schemas.microsoft.com/office/drawing/2014/main" id="{537BFCA7-9243-48D9-B6EA-81E7001B208D}"/>
                  </a:ext>
                </a:extLst>
              </p:cNvPr>
              <p:cNvSpPr/>
              <p:nvPr/>
            </p:nvSpPr>
            <p:spPr>
              <a:xfrm>
                <a:off x="1881791" y="1206533"/>
                <a:ext cx="622922" cy="622922"/>
              </a:xfrm>
              <a:prstGeom prst="ellipse">
                <a:avLst/>
              </a:prstGeom>
              <a:solidFill>
                <a:srgbClr val="D1F1FC"/>
              </a:solidFill>
              <a:ln>
                <a:noFill/>
              </a:ln>
              <a:effectLst>
                <a:glow rad="101600">
                  <a:schemeClr val="accent5">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65" name="文本框 64">
                <a:extLst>
                  <a:ext uri="{FF2B5EF4-FFF2-40B4-BE49-F238E27FC236}">
                    <a16:creationId xmlns:a16="http://schemas.microsoft.com/office/drawing/2014/main" id="{C3E6E624-2122-41C6-B1C3-3EFE052A6624}"/>
                  </a:ext>
                </a:extLst>
              </p:cNvPr>
              <p:cNvSpPr txBox="1"/>
              <p:nvPr/>
            </p:nvSpPr>
            <p:spPr>
              <a:xfrm>
                <a:off x="1786476" y="1320430"/>
                <a:ext cx="880872"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7.2.1</a:t>
                </a:r>
                <a:endPar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66" name="组合 65">
            <a:extLst>
              <a:ext uri="{FF2B5EF4-FFF2-40B4-BE49-F238E27FC236}">
                <a16:creationId xmlns:a16="http://schemas.microsoft.com/office/drawing/2014/main" id="{B75F61EC-47CC-4A53-8CCC-250CC2C2F825}"/>
              </a:ext>
            </a:extLst>
          </p:cNvPr>
          <p:cNvGrpSpPr/>
          <p:nvPr/>
        </p:nvGrpSpPr>
        <p:grpSpPr>
          <a:xfrm>
            <a:off x="1822815" y="3321782"/>
            <a:ext cx="6815986" cy="622922"/>
            <a:chOff x="1786476" y="1206533"/>
            <a:chExt cx="6815986" cy="622922"/>
          </a:xfrm>
        </p:grpSpPr>
        <p:sp>
          <p:nvSpPr>
            <p:cNvPr id="67" name="平行四边形 66">
              <a:extLst>
                <a:ext uri="{FF2B5EF4-FFF2-40B4-BE49-F238E27FC236}">
                  <a16:creationId xmlns:a16="http://schemas.microsoft.com/office/drawing/2014/main" id="{CBC29A07-04F0-4C38-B45C-E4E460902B90}"/>
                </a:ext>
              </a:extLst>
            </p:cNvPr>
            <p:cNvSpPr/>
            <p:nvPr/>
          </p:nvSpPr>
          <p:spPr>
            <a:xfrm>
              <a:off x="5023104" y="1248096"/>
              <a:ext cx="3579358" cy="539796"/>
            </a:xfrm>
            <a:prstGeom prst="parallelogram">
              <a:avLst>
                <a:gd name="adj" fmla="val 41446"/>
              </a:avLst>
            </a:prstGeom>
            <a:solidFill>
              <a:srgbClr val="195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CN" altLang="en-US" sz="1800" kern="100" dirty="0">
                  <a:solidFill>
                    <a:prstClr val="white"/>
                  </a:solidFill>
                  <a:effectLst/>
                  <a:latin typeface="微软雅黑" panose="020B0503020204020204" pitchFamily="34" charset="-122"/>
                  <a:ea typeface="微软雅黑" panose="020B0503020204020204" pitchFamily="34" charset="-122"/>
                  <a:cs typeface="Times New Roman" panose="02020603050405020304" pitchFamily="18" charset="0"/>
                </a:rPr>
                <a:t>保存框架</a:t>
              </a: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cxnSp>
          <p:nvCxnSpPr>
            <p:cNvPr id="68" name="直接箭头连接符 67">
              <a:extLst>
                <a:ext uri="{FF2B5EF4-FFF2-40B4-BE49-F238E27FC236}">
                  <a16:creationId xmlns:a16="http://schemas.microsoft.com/office/drawing/2014/main" id="{D2850F70-FFAF-4A5D-AFC5-C079400E298B}"/>
                </a:ext>
              </a:extLst>
            </p:cNvPr>
            <p:cNvCxnSpPr>
              <a:cxnSpLocks/>
              <a:stCxn id="71" idx="3"/>
            </p:cNvCxnSpPr>
            <p:nvPr/>
          </p:nvCxnSpPr>
          <p:spPr>
            <a:xfrm flipV="1">
              <a:off x="2667348" y="1473198"/>
              <a:ext cx="2355756" cy="31898"/>
            </a:xfrm>
            <a:prstGeom prst="straightConnector1">
              <a:avLst/>
            </a:prstGeom>
            <a:ln w="28575">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69" name="组合 68">
              <a:extLst>
                <a:ext uri="{FF2B5EF4-FFF2-40B4-BE49-F238E27FC236}">
                  <a16:creationId xmlns:a16="http://schemas.microsoft.com/office/drawing/2014/main" id="{C9198007-BB8A-4E6B-8FCF-CE590CB62C6E}"/>
                </a:ext>
              </a:extLst>
            </p:cNvPr>
            <p:cNvGrpSpPr/>
            <p:nvPr/>
          </p:nvGrpSpPr>
          <p:grpSpPr>
            <a:xfrm>
              <a:off x="1786476" y="1206533"/>
              <a:ext cx="880872" cy="622922"/>
              <a:chOff x="1786476" y="1206533"/>
              <a:chExt cx="880872" cy="622922"/>
            </a:xfrm>
          </p:grpSpPr>
          <p:sp>
            <p:nvSpPr>
              <p:cNvPr id="70" name="椭圆 69">
                <a:extLst>
                  <a:ext uri="{FF2B5EF4-FFF2-40B4-BE49-F238E27FC236}">
                    <a16:creationId xmlns:a16="http://schemas.microsoft.com/office/drawing/2014/main" id="{16E1FAAA-F1A1-43DE-A14C-723589201A5B}"/>
                  </a:ext>
                </a:extLst>
              </p:cNvPr>
              <p:cNvSpPr/>
              <p:nvPr/>
            </p:nvSpPr>
            <p:spPr>
              <a:xfrm>
                <a:off x="1881791" y="1206533"/>
                <a:ext cx="622922" cy="622922"/>
              </a:xfrm>
              <a:prstGeom prst="ellipse">
                <a:avLst/>
              </a:prstGeom>
              <a:solidFill>
                <a:srgbClr val="D1F1FC"/>
              </a:solidFill>
              <a:ln>
                <a:noFill/>
              </a:ln>
              <a:effectLst>
                <a:glow rad="101600">
                  <a:schemeClr val="accent5">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71" name="文本框 70">
                <a:extLst>
                  <a:ext uri="{FF2B5EF4-FFF2-40B4-BE49-F238E27FC236}">
                    <a16:creationId xmlns:a16="http://schemas.microsoft.com/office/drawing/2014/main" id="{499A0EB1-1ED3-475A-BB80-9BD23B784CA6}"/>
                  </a:ext>
                </a:extLst>
              </p:cNvPr>
              <p:cNvSpPr txBox="1"/>
              <p:nvPr/>
            </p:nvSpPr>
            <p:spPr>
              <a:xfrm>
                <a:off x="1786476" y="1320430"/>
                <a:ext cx="880872"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7.2.3</a:t>
                </a:r>
                <a:endPar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72" name="组合 71">
            <a:extLst>
              <a:ext uri="{FF2B5EF4-FFF2-40B4-BE49-F238E27FC236}">
                <a16:creationId xmlns:a16="http://schemas.microsoft.com/office/drawing/2014/main" id="{43EA0204-7093-42B6-851F-3CA718FFF8A1}"/>
              </a:ext>
            </a:extLst>
          </p:cNvPr>
          <p:cNvGrpSpPr/>
          <p:nvPr/>
        </p:nvGrpSpPr>
        <p:grpSpPr>
          <a:xfrm>
            <a:off x="1822815" y="5173194"/>
            <a:ext cx="6815986" cy="622922"/>
            <a:chOff x="1786476" y="1206533"/>
            <a:chExt cx="6815986" cy="622922"/>
          </a:xfrm>
        </p:grpSpPr>
        <p:sp>
          <p:nvSpPr>
            <p:cNvPr id="73" name="平行四边形 72">
              <a:extLst>
                <a:ext uri="{FF2B5EF4-FFF2-40B4-BE49-F238E27FC236}">
                  <a16:creationId xmlns:a16="http://schemas.microsoft.com/office/drawing/2014/main" id="{408E75FE-7D8B-4959-ACBB-7AA7AE09A93C}"/>
                </a:ext>
              </a:extLst>
            </p:cNvPr>
            <p:cNvSpPr/>
            <p:nvPr/>
          </p:nvSpPr>
          <p:spPr>
            <a:xfrm>
              <a:off x="5023104" y="1248096"/>
              <a:ext cx="3579358" cy="539796"/>
            </a:xfrm>
            <a:prstGeom prst="parallelogram">
              <a:avLst>
                <a:gd name="adj" fmla="val 41446"/>
              </a:avLst>
            </a:prstGeom>
            <a:solidFill>
              <a:srgbClr val="195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defRPr/>
              </a:pPr>
              <a:r>
                <a:rPr lang="zh-CN" altLang="en-US" sz="1800" kern="100" dirty="0">
                  <a:solidFill>
                    <a:prstClr val="white"/>
                  </a:solidFill>
                  <a:effectLst/>
                  <a:latin typeface="微软雅黑" panose="020B0503020204020204" pitchFamily="34" charset="-122"/>
                  <a:ea typeface="微软雅黑" panose="020B0503020204020204" pitchFamily="34" charset="-122"/>
                  <a:cs typeface="Times New Roman" panose="02020603050405020304" pitchFamily="18" charset="0"/>
                </a:rPr>
                <a:t>在框架中使用超链接</a:t>
              </a: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cxnSp>
          <p:nvCxnSpPr>
            <p:cNvPr id="74" name="直接箭头连接符 73">
              <a:extLst>
                <a:ext uri="{FF2B5EF4-FFF2-40B4-BE49-F238E27FC236}">
                  <a16:creationId xmlns:a16="http://schemas.microsoft.com/office/drawing/2014/main" id="{D9405AB9-F8CE-42BD-8AFE-622F4CDC57D7}"/>
                </a:ext>
              </a:extLst>
            </p:cNvPr>
            <p:cNvCxnSpPr>
              <a:cxnSpLocks/>
              <a:stCxn id="77" idx="3"/>
            </p:cNvCxnSpPr>
            <p:nvPr/>
          </p:nvCxnSpPr>
          <p:spPr>
            <a:xfrm flipV="1">
              <a:off x="2667348" y="1473198"/>
              <a:ext cx="2355756" cy="31898"/>
            </a:xfrm>
            <a:prstGeom prst="straightConnector1">
              <a:avLst/>
            </a:prstGeom>
            <a:ln w="28575">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75" name="组合 74">
              <a:extLst>
                <a:ext uri="{FF2B5EF4-FFF2-40B4-BE49-F238E27FC236}">
                  <a16:creationId xmlns:a16="http://schemas.microsoft.com/office/drawing/2014/main" id="{990B5DF5-EB84-43BB-9676-A4CFDC44905D}"/>
                </a:ext>
              </a:extLst>
            </p:cNvPr>
            <p:cNvGrpSpPr/>
            <p:nvPr/>
          </p:nvGrpSpPr>
          <p:grpSpPr>
            <a:xfrm>
              <a:off x="1786476" y="1206533"/>
              <a:ext cx="880872" cy="622922"/>
              <a:chOff x="1786476" y="1206533"/>
              <a:chExt cx="880872" cy="622922"/>
            </a:xfrm>
          </p:grpSpPr>
          <p:sp>
            <p:nvSpPr>
              <p:cNvPr id="76" name="椭圆 75">
                <a:extLst>
                  <a:ext uri="{FF2B5EF4-FFF2-40B4-BE49-F238E27FC236}">
                    <a16:creationId xmlns:a16="http://schemas.microsoft.com/office/drawing/2014/main" id="{2DEDC2B6-8B53-4D63-85A6-65592A993C88}"/>
                  </a:ext>
                </a:extLst>
              </p:cNvPr>
              <p:cNvSpPr/>
              <p:nvPr/>
            </p:nvSpPr>
            <p:spPr>
              <a:xfrm>
                <a:off x="1881791" y="1206533"/>
                <a:ext cx="622922" cy="622922"/>
              </a:xfrm>
              <a:prstGeom prst="ellipse">
                <a:avLst/>
              </a:prstGeom>
              <a:solidFill>
                <a:srgbClr val="D1F1FC"/>
              </a:solidFill>
              <a:ln>
                <a:noFill/>
              </a:ln>
              <a:effectLst>
                <a:glow rad="101600">
                  <a:schemeClr val="accent5">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77" name="文本框 76">
                <a:extLst>
                  <a:ext uri="{FF2B5EF4-FFF2-40B4-BE49-F238E27FC236}">
                    <a16:creationId xmlns:a16="http://schemas.microsoft.com/office/drawing/2014/main" id="{DA014E2E-ABD2-451B-9F63-A402EFE5B57C}"/>
                  </a:ext>
                </a:extLst>
              </p:cNvPr>
              <p:cNvSpPr txBox="1"/>
              <p:nvPr/>
            </p:nvSpPr>
            <p:spPr>
              <a:xfrm>
                <a:off x="1786476" y="1320430"/>
                <a:ext cx="880872"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7.2.5</a:t>
                </a:r>
                <a:endPar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grpSp>
      </p:grpSp>
    </p:spTree>
    <p:extLst>
      <p:ext uri="{BB962C8B-B14F-4D97-AF65-F5344CB8AC3E}">
        <p14:creationId xmlns:p14="http://schemas.microsoft.com/office/powerpoint/2010/main" val="407001842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箭头: V 形 1">
            <a:extLst>
              <a:ext uri="{FF2B5EF4-FFF2-40B4-BE49-F238E27FC236}">
                <a16:creationId xmlns:a16="http://schemas.microsoft.com/office/drawing/2014/main" id="{88C3B7F4-EA06-4A46-9EE6-D60F82F140DA}"/>
              </a:ext>
            </a:extLst>
          </p:cNvPr>
          <p:cNvSpPr/>
          <p:nvPr/>
        </p:nvSpPr>
        <p:spPr>
          <a:xfrm>
            <a:off x="172528" y="828137"/>
            <a:ext cx="1250831" cy="357996"/>
          </a:xfrm>
          <a:prstGeom prst="chevron">
            <a:avLst/>
          </a:prstGeom>
          <a:solidFill>
            <a:srgbClr val="0096FC"/>
          </a:solidFill>
          <a:ln>
            <a:no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3</a:t>
            </a:r>
            <a:endParaRPr lang="zh-CN" altLang="en-US" sz="1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 name="矩形: 圆角 2">
            <a:extLst>
              <a:ext uri="{FF2B5EF4-FFF2-40B4-BE49-F238E27FC236}">
                <a16:creationId xmlns:a16="http://schemas.microsoft.com/office/drawing/2014/main" id="{EA478063-930E-4D10-AD0D-194751126A6C}"/>
              </a:ext>
            </a:extLst>
          </p:cNvPr>
          <p:cNvSpPr/>
          <p:nvPr/>
        </p:nvSpPr>
        <p:spPr>
          <a:xfrm>
            <a:off x="1570008" y="738996"/>
            <a:ext cx="9911751" cy="894273"/>
          </a:xfrm>
          <a:prstGeom prst="roundRect">
            <a:avLst/>
          </a:prstGeom>
          <a:solidFill>
            <a:schemeClr val="bg1"/>
          </a:solidFill>
          <a:ln>
            <a:noFill/>
          </a:ln>
          <a:effectLst>
            <a:glow rad="635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在#left中插入图像。将光标落在#left中，单击【插入】工具栏的【常用】中的【图像】按钮，显示【选择图像源文件】对话框，选择“images”文件夹中的“bg2_01.gif”文件，单击【确定】按钮完成操作。</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4" name="箭头: V 形 3">
            <a:extLst>
              <a:ext uri="{FF2B5EF4-FFF2-40B4-BE49-F238E27FC236}">
                <a16:creationId xmlns:a16="http://schemas.microsoft.com/office/drawing/2014/main" id="{8049802E-345C-4810-AEDB-0DC9DC3F5D56}"/>
              </a:ext>
            </a:extLst>
          </p:cNvPr>
          <p:cNvSpPr/>
          <p:nvPr/>
        </p:nvSpPr>
        <p:spPr>
          <a:xfrm>
            <a:off x="172528" y="2007081"/>
            <a:ext cx="1250831" cy="357996"/>
          </a:xfrm>
          <a:prstGeom prst="chevron">
            <a:avLst/>
          </a:prstGeom>
          <a:solidFill>
            <a:srgbClr val="0096FC"/>
          </a:solidFill>
          <a:ln>
            <a:no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4</a:t>
            </a:r>
            <a:endParaRPr lang="zh-CN" altLang="en-US" sz="1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 name="矩形: 圆角 4">
            <a:extLst>
              <a:ext uri="{FF2B5EF4-FFF2-40B4-BE49-F238E27FC236}">
                <a16:creationId xmlns:a16="http://schemas.microsoft.com/office/drawing/2014/main" id="{B26E4F77-0D7C-45B6-9DDF-FFA1B923B663}"/>
              </a:ext>
            </a:extLst>
          </p:cNvPr>
          <p:cNvSpPr/>
          <p:nvPr/>
        </p:nvSpPr>
        <p:spPr>
          <a:xfrm>
            <a:off x="1570007" y="1864384"/>
            <a:ext cx="9911751" cy="765593"/>
          </a:xfrm>
          <a:prstGeom prst="roundRect">
            <a:avLst/>
          </a:prstGeom>
          <a:solidFill>
            <a:schemeClr val="bg1"/>
          </a:solidFill>
          <a:ln>
            <a:noFill/>
          </a:ln>
          <a:effectLst>
            <a:glow rad="635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在#middle中插入浮动框架。将光标落在#middle中，单击菜单栏中的【插入】</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【HTML】</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【框架】</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IFRAME，在代码视图中的&lt;iframe&gt;&lt;/iframe&gt;中设置浮动框架的属性</a:t>
            </a:r>
            <a:r>
              <a:rPr lang="zh-CN" altLang="en-US" sz="1600" kern="1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8" name="文本框 2">
            <a:extLst>
              <a:ext uri="{FF2B5EF4-FFF2-40B4-BE49-F238E27FC236}">
                <a16:creationId xmlns:a16="http://schemas.microsoft.com/office/drawing/2014/main" id="{CFF19797-12A9-492E-A540-5499843311C0}"/>
              </a:ext>
            </a:extLst>
          </p:cNvPr>
          <p:cNvSpPr txBox="1">
            <a:spLocks noChangeArrowheads="1"/>
          </p:cNvSpPr>
          <p:nvPr/>
        </p:nvSpPr>
        <p:spPr bwMode="auto">
          <a:xfrm>
            <a:off x="1570007" y="2760452"/>
            <a:ext cx="9782355" cy="523875"/>
          </a:xfrm>
          <a:prstGeom prst="rect">
            <a:avLst/>
          </a:pr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&lt;iframe </a:t>
            </a:r>
            <a:r>
              <a:rPr kumimoji="0" lang="en-US" altLang="zh-CN" sz="14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src</a:t>
            </a: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="images/bg6_02.gif" width="496" height="819" scrolling="no" frameborder="0" name=”rose”&gt;&lt;/iframe&gt;</a:t>
            </a:r>
            <a:endPar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p:txBody>
      </p:sp>
      <p:pic>
        <p:nvPicPr>
          <p:cNvPr id="12292" name="图片 1">
            <a:extLst>
              <a:ext uri="{FF2B5EF4-FFF2-40B4-BE49-F238E27FC236}">
                <a16:creationId xmlns:a16="http://schemas.microsoft.com/office/drawing/2014/main" id="{E498B12E-AC14-42A5-AC27-55F9B7DA2EA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70007" y="3414802"/>
            <a:ext cx="5887079" cy="299361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2430509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箭头: V 形 1">
            <a:extLst>
              <a:ext uri="{FF2B5EF4-FFF2-40B4-BE49-F238E27FC236}">
                <a16:creationId xmlns:a16="http://schemas.microsoft.com/office/drawing/2014/main" id="{88C3B7F4-EA06-4A46-9EE6-D60F82F140DA}"/>
              </a:ext>
            </a:extLst>
          </p:cNvPr>
          <p:cNvSpPr/>
          <p:nvPr/>
        </p:nvSpPr>
        <p:spPr>
          <a:xfrm>
            <a:off x="172528" y="828137"/>
            <a:ext cx="1250831" cy="357996"/>
          </a:xfrm>
          <a:prstGeom prst="chevron">
            <a:avLst/>
          </a:prstGeom>
          <a:solidFill>
            <a:srgbClr val="0096FC"/>
          </a:solidFill>
          <a:ln>
            <a:no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5</a:t>
            </a:r>
            <a:endParaRPr lang="zh-CN" altLang="en-US" sz="1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 name="矩形: 圆角 2">
            <a:extLst>
              <a:ext uri="{FF2B5EF4-FFF2-40B4-BE49-F238E27FC236}">
                <a16:creationId xmlns:a16="http://schemas.microsoft.com/office/drawing/2014/main" id="{EA478063-930E-4D10-AD0D-194751126A6C}"/>
              </a:ext>
            </a:extLst>
          </p:cNvPr>
          <p:cNvSpPr/>
          <p:nvPr/>
        </p:nvSpPr>
        <p:spPr>
          <a:xfrm>
            <a:off x="1570008" y="738996"/>
            <a:ext cx="9911751" cy="1125388"/>
          </a:xfrm>
          <a:prstGeom prst="roundRect">
            <a:avLst/>
          </a:prstGeom>
          <a:solidFill>
            <a:schemeClr val="bg1"/>
          </a:solidFill>
          <a:ln>
            <a:noFill/>
          </a:ln>
          <a:effectLst>
            <a:glow rad="635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zh-CN" sz="1600" kern="100" dirty="0">
                <a:solidFill>
                  <a:schemeClr val="tx1"/>
                </a:solidFill>
                <a:effectLst/>
                <a:ea typeface="微软雅黑" panose="020B0503020204020204" pitchFamily="34" charset="-122"/>
                <a:cs typeface="Times New Roman" panose="02020603050405020304" pitchFamily="18" charset="0"/>
              </a:rPr>
              <a:t>设置超链接。对#left中的图像设置超链接的热区，单击图像，在属性面板中选择热区的区域选择工具，框选“香槟玫瑰”这部分的图像，在热区的属性面板中，设置链接的对象，在【目标】中输入浮动框架的名称”rose” 。采用相同的方式，分别设置“蓝色妖姬”、“彩虹玫瑰”和“法兰西玫瑰”的热区链接</a:t>
            </a:r>
            <a:r>
              <a:rPr lang="zh-CN" altLang="en-US" sz="1600" kern="100" dirty="0">
                <a:solidFill>
                  <a:schemeClr val="tx1"/>
                </a:solidFill>
                <a:effectLst/>
                <a:ea typeface="微软雅黑" panose="020B0503020204020204" pitchFamily="34" charset="-122"/>
                <a:cs typeface="Times New Roman" panose="02020603050405020304" pitchFamily="18" charset="0"/>
              </a:rPr>
              <a:t>。</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4" name="箭头: V 形 3">
            <a:extLst>
              <a:ext uri="{FF2B5EF4-FFF2-40B4-BE49-F238E27FC236}">
                <a16:creationId xmlns:a16="http://schemas.microsoft.com/office/drawing/2014/main" id="{8049802E-345C-4810-AEDB-0DC9DC3F5D56}"/>
              </a:ext>
            </a:extLst>
          </p:cNvPr>
          <p:cNvSpPr/>
          <p:nvPr/>
        </p:nvSpPr>
        <p:spPr>
          <a:xfrm>
            <a:off x="172528" y="5566734"/>
            <a:ext cx="1250831" cy="357996"/>
          </a:xfrm>
          <a:prstGeom prst="chevron">
            <a:avLst/>
          </a:prstGeom>
          <a:solidFill>
            <a:srgbClr val="0096FC"/>
          </a:solidFill>
          <a:ln>
            <a:no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6</a:t>
            </a:r>
            <a:endParaRPr lang="zh-CN" altLang="en-US" sz="1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 name="矩形: 圆角 4">
            <a:extLst>
              <a:ext uri="{FF2B5EF4-FFF2-40B4-BE49-F238E27FC236}">
                <a16:creationId xmlns:a16="http://schemas.microsoft.com/office/drawing/2014/main" id="{B26E4F77-0D7C-45B6-9DDF-FFA1B923B663}"/>
              </a:ext>
            </a:extLst>
          </p:cNvPr>
          <p:cNvSpPr/>
          <p:nvPr/>
        </p:nvSpPr>
        <p:spPr>
          <a:xfrm>
            <a:off x="1570008" y="5566734"/>
            <a:ext cx="9911751" cy="500693"/>
          </a:xfrm>
          <a:prstGeom prst="roundRect">
            <a:avLst/>
          </a:prstGeom>
          <a:solidFill>
            <a:schemeClr val="bg1"/>
          </a:solidFill>
          <a:ln>
            <a:noFill/>
          </a:ln>
          <a:effectLst>
            <a:glow rad="635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1600" dirty="0">
                <a:solidFill>
                  <a:schemeClr val="tx1"/>
                </a:solidFill>
                <a:latin typeface="微软雅黑" panose="020B0503020204020204" pitchFamily="34" charset="-122"/>
                <a:ea typeface="微软雅黑" panose="020B0503020204020204" pitchFamily="34" charset="-122"/>
              </a:rPr>
              <a:t>保存网页，预览网页效果。</a:t>
            </a:r>
          </a:p>
        </p:txBody>
      </p:sp>
      <p:pic>
        <p:nvPicPr>
          <p:cNvPr id="1026" name="图片 1">
            <a:extLst>
              <a:ext uri="{FF2B5EF4-FFF2-40B4-BE49-F238E27FC236}">
                <a16:creationId xmlns:a16="http://schemas.microsoft.com/office/drawing/2014/main" id="{52BFD3FD-39C4-400C-A82B-E772312F6DE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70008" y="2161365"/>
            <a:ext cx="3001992" cy="271065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027" name="图片 1">
            <a:extLst>
              <a:ext uri="{FF2B5EF4-FFF2-40B4-BE49-F238E27FC236}">
                <a16:creationId xmlns:a16="http://schemas.microsoft.com/office/drawing/2014/main" id="{64BE33CD-B8FA-419D-A14A-98233051838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5888" y="2161365"/>
            <a:ext cx="2660799" cy="2711241"/>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2849384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9764B8A2-85ED-4D0D-BAE1-598A3A6766C1}"/>
              </a:ext>
            </a:extLst>
          </p:cNvPr>
          <p:cNvSpPr txBox="1">
            <a:spLocks/>
          </p:cNvSpPr>
          <p:nvPr/>
        </p:nvSpPr>
        <p:spPr>
          <a:xfrm>
            <a:off x="2001425" y="35510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dirty="0">
                <a:solidFill>
                  <a:srgbClr val="0070C0"/>
                </a:solidFill>
                <a:effectLst>
                  <a:outerShdw blurRad="38100" dist="38100" dir="2700000" algn="tl">
                    <a:srgbClr val="000000">
                      <a:alpha val="43137"/>
                    </a:srgbClr>
                  </a:outerShdw>
                </a:effectLst>
              </a:rPr>
              <a:t>课堂练习二：网站后台管理页</a:t>
            </a:r>
          </a:p>
        </p:txBody>
      </p:sp>
      <p:sp>
        <p:nvSpPr>
          <p:cNvPr id="4" name="文本框 3">
            <a:extLst>
              <a:ext uri="{FF2B5EF4-FFF2-40B4-BE49-F238E27FC236}">
                <a16:creationId xmlns:a16="http://schemas.microsoft.com/office/drawing/2014/main" id="{387C7479-590B-43FA-857D-81D8383EDABF}"/>
              </a:ext>
            </a:extLst>
          </p:cNvPr>
          <p:cNvSpPr txBox="1"/>
          <p:nvPr/>
        </p:nvSpPr>
        <p:spPr>
          <a:xfrm>
            <a:off x="572620" y="472269"/>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7.4.4</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 name="文本框 4">
            <a:extLst>
              <a:ext uri="{FF2B5EF4-FFF2-40B4-BE49-F238E27FC236}">
                <a16:creationId xmlns:a16="http://schemas.microsoft.com/office/drawing/2014/main" id="{25683F67-B019-4FE7-AC8C-52C6C793F924}"/>
              </a:ext>
            </a:extLst>
          </p:cNvPr>
          <p:cNvSpPr txBox="1"/>
          <p:nvPr/>
        </p:nvSpPr>
        <p:spPr>
          <a:xfrm>
            <a:off x="709522" y="1698774"/>
            <a:ext cx="2534010" cy="1710084"/>
          </a:xfrm>
          <a:prstGeom prst="rect">
            <a:avLst/>
          </a:prstGeom>
          <a:noFill/>
        </p:spPr>
        <p:txBody>
          <a:bodyPr wrap="square">
            <a:spAutoFit/>
          </a:bodyPr>
          <a:lstStyle/>
          <a:p>
            <a:pPr lvl="0" algn="just">
              <a:lnSpc>
                <a:spcPct val="150000"/>
              </a:lnSpc>
            </a:pPr>
            <a:r>
              <a:rPr lang="zh-CN" altLang="zh-CN" sz="1800" kern="100" dirty="0">
                <a:effectLst/>
                <a:latin typeface="Calibri" panose="020F0502020204030204" pitchFamily="34" charset="0"/>
                <a:ea typeface="微软雅黑" panose="020B0503020204020204" pitchFamily="34" charset="-122"/>
                <a:cs typeface="Times New Roman" panose="02020603050405020304" pitchFamily="18" charset="0"/>
              </a:rPr>
              <a:t>目标</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marL="342900" lvl="0" indent="-342900" algn="just">
              <a:lnSpc>
                <a:spcPct val="150000"/>
              </a:lnSpc>
              <a:buFont typeface="Wingdings" panose="05000000000000000000" pitchFamily="2" charset="2"/>
              <a:buChar char=""/>
            </a:pPr>
            <a:r>
              <a:rPr lang="zh-CN" altLang="zh-CN" sz="1800" kern="100" dirty="0">
                <a:effectLst/>
                <a:latin typeface="Calibri" panose="020F0502020204030204" pitchFamily="34" charset="0"/>
                <a:ea typeface="微软雅黑" panose="020B0503020204020204" pitchFamily="34" charset="-122"/>
                <a:cs typeface="Times New Roman" panose="02020603050405020304" pitchFamily="18" charset="0"/>
              </a:rPr>
              <a:t>创建框架；</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marL="342900" lvl="0" indent="-342900" algn="just">
              <a:lnSpc>
                <a:spcPct val="150000"/>
              </a:lnSpc>
              <a:buFont typeface="Wingdings" panose="05000000000000000000" pitchFamily="2" charset="2"/>
              <a:buChar char=""/>
            </a:pPr>
            <a:r>
              <a:rPr lang="zh-CN" altLang="zh-CN" sz="1800" kern="100" dirty="0">
                <a:effectLst/>
                <a:latin typeface="Calibri" panose="020F0502020204030204" pitchFamily="34" charset="0"/>
                <a:ea typeface="微软雅黑" panose="020B0503020204020204" pitchFamily="34" charset="-122"/>
                <a:cs typeface="Times New Roman" panose="02020603050405020304" pitchFamily="18" charset="0"/>
              </a:rPr>
              <a:t>保存框架；</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marL="342900" lvl="0" indent="-342900" algn="just">
              <a:lnSpc>
                <a:spcPct val="150000"/>
              </a:lnSpc>
              <a:buFont typeface="Wingdings" panose="05000000000000000000" pitchFamily="2" charset="2"/>
              <a:buChar char=""/>
            </a:pPr>
            <a:r>
              <a:rPr lang="zh-CN" altLang="zh-CN" sz="1800" kern="100" dirty="0">
                <a:effectLst/>
                <a:latin typeface="Calibri" panose="020F0502020204030204" pitchFamily="34" charset="0"/>
                <a:ea typeface="微软雅黑" panose="020B0503020204020204" pitchFamily="34" charset="-122"/>
                <a:cs typeface="Times New Roman" panose="02020603050405020304" pitchFamily="18" charset="0"/>
              </a:rPr>
              <a:t>框架的超链接；</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050" name="图片 100">
            <a:extLst>
              <a:ext uri="{FF2B5EF4-FFF2-40B4-BE49-F238E27FC236}">
                <a16:creationId xmlns:a16="http://schemas.microsoft.com/office/drawing/2014/main" id="{FFD9548A-3A00-4EB9-8497-DAACE8DB990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43532" y="1333230"/>
            <a:ext cx="5038725" cy="27146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2051" name="图片 99">
            <a:extLst>
              <a:ext uri="{FF2B5EF4-FFF2-40B4-BE49-F238E27FC236}">
                <a16:creationId xmlns:a16="http://schemas.microsoft.com/office/drawing/2014/main" id="{AD839F34-F0C9-4CE4-B898-D8459ACFEFF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98861" y="3584725"/>
            <a:ext cx="5038725" cy="27146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8012856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对角圆角 1">
            <a:extLst>
              <a:ext uri="{FF2B5EF4-FFF2-40B4-BE49-F238E27FC236}">
                <a16:creationId xmlns:a16="http://schemas.microsoft.com/office/drawing/2014/main" id="{C14AA0C1-B236-4C2F-8A94-CA96B437888A}"/>
              </a:ext>
            </a:extLst>
          </p:cNvPr>
          <p:cNvSpPr/>
          <p:nvPr/>
        </p:nvSpPr>
        <p:spPr>
          <a:xfrm>
            <a:off x="301924" y="983412"/>
            <a:ext cx="940279" cy="250166"/>
          </a:xfrm>
          <a:prstGeom prst="round2DiagRect">
            <a:avLst/>
          </a:prstGeom>
          <a:solidFill>
            <a:srgbClr val="7030A0"/>
          </a:solidFill>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4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a:t>
            </a:r>
            <a:endParaRPr lang="zh-CN" altLang="en-US" sz="14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 name="矩形: 圆角 2">
            <a:extLst>
              <a:ext uri="{FF2B5EF4-FFF2-40B4-BE49-F238E27FC236}">
                <a16:creationId xmlns:a16="http://schemas.microsoft.com/office/drawing/2014/main" id="{7101F11B-482D-40DC-B2EB-933BCAE808F2}"/>
              </a:ext>
            </a:extLst>
          </p:cNvPr>
          <p:cNvSpPr/>
          <p:nvPr/>
        </p:nvSpPr>
        <p:spPr>
          <a:xfrm>
            <a:off x="1397479" y="888521"/>
            <a:ext cx="9998015" cy="500332"/>
          </a:xfrm>
          <a:prstGeom prst="roundRect">
            <a:avLst/>
          </a:prstGeom>
          <a:solidFill>
            <a:schemeClr val="bg1"/>
          </a:solidFill>
          <a:ln>
            <a:no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新建站点，建立站点图像文件夹</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pic </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，将图片素材复制到图像文件夹中。</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4" name="矩形: 对角圆角 3">
            <a:extLst>
              <a:ext uri="{FF2B5EF4-FFF2-40B4-BE49-F238E27FC236}">
                <a16:creationId xmlns:a16="http://schemas.microsoft.com/office/drawing/2014/main" id="{00E1EE57-257C-4549-8967-5DFA4D6C4EB1}"/>
              </a:ext>
            </a:extLst>
          </p:cNvPr>
          <p:cNvSpPr/>
          <p:nvPr/>
        </p:nvSpPr>
        <p:spPr>
          <a:xfrm>
            <a:off x="299048" y="1656273"/>
            <a:ext cx="940279" cy="250166"/>
          </a:xfrm>
          <a:prstGeom prst="round2DiagRect">
            <a:avLst/>
          </a:prstGeom>
          <a:solidFill>
            <a:srgbClr val="7030A0"/>
          </a:solidFill>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4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a:t>
            </a:r>
            <a:endParaRPr lang="zh-CN" altLang="en-US" sz="14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 name="矩形: 圆角 4">
            <a:extLst>
              <a:ext uri="{FF2B5EF4-FFF2-40B4-BE49-F238E27FC236}">
                <a16:creationId xmlns:a16="http://schemas.microsoft.com/office/drawing/2014/main" id="{80ADDC7C-FCA2-4E1D-8295-EBF1F42052D9}"/>
              </a:ext>
            </a:extLst>
          </p:cNvPr>
          <p:cNvSpPr/>
          <p:nvPr/>
        </p:nvSpPr>
        <p:spPr>
          <a:xfrm>
            <a:off x="1394603" y="1561381"/>
            <a:ext cx="9998015" cy="1867619"/>
          </a:xfrm>
          <a:prstGeom prst="roundRect">
            <a:avLst/>
          </a:prstGeom>
          <a:solidFill>
            <a:schemeClr val="bg1"/>
          </a:solidFill>
          <a:ln>
            <a:no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在</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Dreamweaver</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中新建一个空白网页，单击菜单栏中的【插入】</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【HTML】</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【框架】</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【上方及下方】，创建框架集网页，再单击框架集中的中间框架，选择菜单栏中的【插入】</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【HTML】</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【框架】</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【左对齐】，完成框架结构的创建</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将框架页和框架集页全部保存，名称分别为index.html（整个框架集页面）、top.html（上部的框架页）、left.html（左边的框架页）、main.html（右边的框架页）、bottom.html（底部的框架页），共5个网页文件。</a:t>
            </a:r>
            <a:endParaRPr lang="zh-CN" altLang="en-US" sz="1600" dirty="0">
              <a:solidFill>
                <a:schemeClr val="tx1"/>
              </a:solidFill>
              <a:latin typeface="微软雅黑" panose="020B0503020204020204" pitchFamily="34" charset="-122"/>
              <a:ea typeface="微软雅黑" panose="020B0503020204020204" pitchFamily="34" charset="-122"/>
            </a:endParaRPr>
          </a:p>
        </p:txBody>
      </p:sp>
      <p:pic>
        <p:nvPicPr>
          <p:cNvPr id="3074" name="图片 106">
            <a:extLst>
              <a:ext uri="{FF2B5EF4-FFF2-40B4-BE49-F238E27FC236}">
                <a16:creationId xmlns:a16="http://schemas.microsoft.com/office/drawing/2014/main" id="{BA128ACC-B7B4-41E7-A8E4-71C31AC11E6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6747"/>
          <a:stretch>
            <a:fillRect/>
          </a:stretch>
        </p:blipFill>
        <p:spPr bwMode="auto">
          <a:xfrm>
            <a:off x="418831" y="3636034"/>
            <a:ext cx="5038725" cy="2962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3075" name="图片 1">
            <a:extLst>
              <a:ext uri="{FF2B5EF4-FFF2-40B4-BE49-F238E27FC236}">
                <a16:creationId xmlns:a16="http://schemas.microsoft.com/office/drawing/2014/main" id="{FBFF857B-AD64-43C4-84C6-1A1C81C9510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8989"/>
          <a:stretch>
            <a:fillRect/>
          </a:stretch>
        </p:blipFill>
        <p:spPr bwMode="auto">
          <a:xfrm>
            <a:off x="5991495" y="3636034"/>
            <a:ext cx="5422296" cy="2962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1063544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对角圆角 1">
            <a:extLst>
              <a:ext uri="{FF2B5EF4-FFF2-40B4-BE49-F238E27FC236}">
                <a16:creationId xmlns:a16="http://schemas.microsoft.com/office/drawing/2014/main" id="{C14AA0C1-B236-4C2F-8A94-CA96B437888A}"/>
              </a:ext>
            </a:extLst>
          </p:cNvPr>
          <p:cNvSpPr/>
          <p:nvPr/>
        </p:nvSpPr>
        <p:spPr>
          <a:xfrm>
            <a:off x="301924" y="983412"/>
            <a:ext cx="940279" cy="250166"/>
          </a:xfrm>
          <a:prstGeom prst="round2DiagRect">
            <a:avLst/>
          </a:prstGeom>
          <a:solidFill>
            <a:srgbClr val="7030A0"/>
          </a:solidFill>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4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3</a:t>
            </a:r>
            <a:endParaRPr lang="zh-CN" altLang="en-US" sz="14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 name="矩形: 圆角 2">
            <a:extLst>
              <a:ext uri="{FF2B5EF4-FFF2-40B4-BE49-F238E27FC236}">
                <a16:creationId xmlns:a16="http://schemas.microsoft.com/office/drawing/2014/main" id="{7101F11B-482D-40DC-B2EB-933BCAE808F2}"/>
              </a:ext>
            </a:extLst>
          </p:cNvPr>
          <p:cNvSpPr/>
          <p:nvPr/>
        </p:nvSpPr>
        <p:spPr>
          <a:xfrm>
            <a:off x="1397479" y="888521"/>
            <a:ext cx="9998015" cy="1164566"/>
          </a:xfrm>
          <a:prstGeom prst="roundRect">
            <a:avLst>
              <a:gd name="adj" fmla="val 4074"/>
            </a:avLst>
          </a:prstGeom>
          <a:solidFill>
            <a:schemeClr val="bg1"/>
          </a:solidFill>
          <a:ln>
            <a:no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zh-CN" sz="1600" kern="100" dirty="0">
                <a:solidFill>
                  <a:schemeClr val="tx1"/>
                </a:solidFill>
                <a:effectLst/>
                <a:ea typeface="微软雅黑" panose="020B0503020204020204" pitchFamily="34" charset="-122"/>
                <a:cs typeface="Times New Roman" panose="02020603050405020304" pitchFamily="18" charset="0"/>
              </a:rPr>
              <a:t>单击菜单栏中的【窗口】</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600" kern="100" dirty="0">
                <a:solidFill>
                  <a:schemeClr val="tx1"/>
                </a:solidFill>
                <a:effectLst/>
                <a:ea typeface="微软雅黑" panose="020B0503020204020204" pitchFamily="34" charset="-122"/>
                <a:cs typeface="Times New Roman" panose="02020603050405020304" pitchFamily="18" charset="0"/>
              </a:rPr>
              <a:t>【框架】，打开框架面板，选中整个框架集，单击代码视图，修改框架集中框架窗口的显示大小，将框架集中的原来的上下框架的大小rows的值，修改为rows=”90,*,30”，将左右大小的值cols=”220,*”</a:t>
            </a:r>
            <a:r>
              <a:rPr lang="zh-CN" altLang="en-US" sz="1600" kern="100" dirty="0">
                <a:solidFill>
                  <a:schemeClr val="tx1"/>
                </a:solidFill>
                <a:ea typeface="微软雅黑" panose="020B0503020204020204" pitchFamily="34" charset="-122"/>
                <a:cs typeface="Times New Roman" panose="02020603050405020304" pitchFamily="18" charset="0"/>
              </a:rPr>
              <a:t>。</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7" name="文本框 2">
            <a:extLst>
              <a:ext uri="{FF2B5EF4-FFF2-40B4-BE49-F238E27FC236}">
                <a16:creationId xmlns:a16="http://schemas.microsoft.com/office/drawing/2014/main" id="{FD4AFC2D-2FE1-4881-B0FD-70589E8DDBA5}"/>
              </a:ext>
            </a:extLst>
          </p:cNvPr>
          <p:cNvSpPr txBox="1">
            <a:spLocks noChangeArrowheads="1"/>
          </p:cNvSpPr>
          <p:nvPr/>
        </p:nvSpPr>
        <p:spPr bwMode="auto">
          <a:xfrm>
            <a:off x="1397478" y="2337758"/>
            <a:ext cx="9903795" cy="2275688"/>
          </a:xfrm>
          <a:prstGeom prst="rect">
            <a:avLst/>
          </a:prstGeom>
          <a:solidFill>
            <a:schemeClr val="bg1">
              <a:lumMod val="95000"/>
            </a:schemeClr>
          </a:solidFill>
          <a:ln>
            <a:noFill/>
          </a:ln>
        </p:spPr>
        <p:txBody>
          <a:bodyPr vert="horz" wrap="square" lIns="91440" tIns="45720" rIns="91440" bIns="45720" numCol="1" anchor="t" anchorCtr="0" compatLnSpc="1">
            <a:prstTxWarp prst="textNoShape">
              <a:avLst/>
            </a:prstTxWarp>
            <a:spAutoFit/>
          </a:bodyPr>
          <a:lstStyle/>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&lt;frameset </a:t>
            </a:r>
            <a:r>
              <a:rPr kumimoji="0" lang="en-US" altLang="zh-CN" sz="1200"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cs typeface="Calibri" panose="020F0502020204030204" pitchFamily="34" charset="0"/>
              </a:rPr>
              <a:t>rows</a:t>
            </a:r>
            <a:r>
              <a:rPr kumimoji="0" lang="en-US" altLang="zh-CN" sz="1200" b="1" i="0" u="none" strike="noStrike" cap="none" normalizeH="0" baseline="0" dirty="0">
                <a:ln>
                  <a:noFill/>
                </a:ln>
                <a:solidFill>
                  <a:srgbClr val="FF0000"/>
                </a:solidFill>
                <a:effectLst/>
                <a:latin typeface="微软雅黑" panose="020B0503020204020204" pitchFamily="34" charset="-122"/>
                <a:ea typeface="微软雅黑" panose="020B0503020204020204" pitchFamily="34" charset="-122"/>
                <a:cs typeface="Calibri" panose="020F0502020204030204" pitchFamily="34" charset="0"/>
              </a:rPr>
              <a:t>="90,*,30" </a:t>
            </a: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frameborder="no" border="0" </a:t>
            </a:r>
            <a:r>
              <a:rPr kumimoji="0" lang="en-US" altLang="zh-CN" sz="12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framespacing</a:t>
            </a: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="0"&gt;</a:t>
            </a:r>
            <a:endPar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 &lt;frame </a:t>
            </a:r>
            <a:r>
              <a:rPr kumimoji="0" lang="en-US" altLang="zh-CN" sz="12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src</a:t>
            </a: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="top.html" name="</a:t>
            </a:r>
            <a:r>
              <a:rPr kumimoji="0" lang="en-US" altLang="zh-CN" sz="12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topFrame</a:t>
            </a: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 scrolling="no" </a:t>
            </a:r>
            <a:r>
              <a:rPr kumimoji="0" lang="en-US" altLang="zh-CN" sz="12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noresize</a:t>
            </a: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a:t>
            </a:r>
            <a:r>
              <a:rPr kumimoji="0" lang="en-US" altLang="zh-CN" sz="12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noresize</a:t>
            </a: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 id="</a:t>
            </a:r>
            <a:r>
              <a:rPr kumimoji="0" lang="en-US" altLang="zh-CN" sz="12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topFrame</a:t>
            </a: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 title="</a:t>
            </a:r>
            <a:r>
              <a:rPr kumimoji="0" lang="en-US" altLang="zh-CN" sz="12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topFrame</a:t>
            </a: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 /&gt;</a:t>
            </a:r>
            <a:endPar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&lt;frameset cols="</a:t>
            </a:r>
            <a:r>
              <a:rPr kumimoji="0" lang="en-US" altLang="zh-CN" sz="1200" b="1" i="0" u="none" strike="noStrike" cap="none" normalizeH="0" baseline="0" dirty="0">
                <a:ln>
                  <a:noFill/>
                </a:ln>
                <a:solidFill>
                  <a:srgbClr val="FF0000"/>
                </a:solidFill>
                <a:effectLst/>
                <a:latin typeface="微软雅黑" panose="020B0503020204020204" pitchFamily="34" charset="-122"/>
                <a:ea typeface="微软雅黑" panose="020B0503020204020204" pitchFamily="34" charset="-122"/>
                <a:cs typeface="Calibri" panose="020F0502020204030204" pitchFamily="34" charset="0"/>
              </a:rPr>
              <a:t>220,*" </a:t>
            </a: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frameborder="no" border="0" </a:t>
            </a:r>
            <a:r>
              <a:rPr kumimoji="0" lang="en-US" altLang="zh-CN" sz="12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framespacing</a:t>
            </a: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="0"&gt;</a:t>
            </a:r>
            <a:endPar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&lt;frame </a:t>
            </a:r>
            <a:r>
              <a:rPr kumimoji="0" lang="en-US" altLang="zh-CN" sz="12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src</a:t>
            </a: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="left.html" name="</a:t>
            </a:r>
            <a:r>
              <a:rPr kumimoji="0" lang="en-US" altLang="zh-CN" sz="12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leftFrame</a:t>
            </a: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 scrolling="no" </a:t>
            </a:r>
            <a:r>
              <a:rPr kumimoji="0" lang="en-US" altLang="zh-CN" sz="12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noresize</a:t>
            </a: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a:t>
            </a:r>
            <a:r>
              <a:rPr kumimoji="0" lang="en-US" altLang="zh-CN" sz="12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noresize</a:t>
            </a: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 id="</a:t>
            </a:r>
            <a:r>
              <a:rPr kumimoji="0" lang="en-US" altLang="zh-CN" sz="12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leftFrame</a:t>
            </a: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 title="</a:t>
            </a:r>
            <a:r>
              <a:rPr kumimoji="0" lang="en-US" altLang="zh-CN" sz="12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leftFrame</a:t>
            </a: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 /&gt;</a:t>
            </a:r>
            <a:endPar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&lt;frame </a:t>
            </a:r>
            <a:r>
              <a:rPr kumimoji="0" lang="en-US" altLang="zh-CN" sz="12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src</a:t>
            </a: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="main.html" name="</a:t>
            </a:r>
            <a:r>
              <a:rPr kumimoji="0" lang="en-US" altLang="zh-CN" sz="12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mainFrame</a:t>
            </a: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 id="</a:t>
            </a:r>
            <a:r>
              <a:rPr kumimoji="0" lang="en-US" altLang="zh-CN" sz="12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mainFrame</a:t>
            </a: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 title="</a:t>
            </a:r>
            <a:r>
              <a:rPr kumimoji="0" lang="en-US" altLang="zh-CN" sz="12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mainFrame</a:t>
            </a: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 /&gt;</a:t>
            </a:r>
            <a:endPar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&lt;/frameset&gt;</a:t>
            </a:r>
            <a:endPar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&lt;frame </a:t>
            </a:r>
            <a:r>
              <a:rPr kumimoji="0" lang="en-US" altLang="zh-CN" sz="12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src</a:t>
            </a: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="bottom.html" name="</a:t>
            </a:r>
            <a:r>
              <a:rPr kumimoji="0" lang="en-US" altLang="zh-CN" sz="12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bottomFrame</a:t>
            </a: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 scrolling="no" </a:t>
            </a:r>
            <a:r>
              <a:rPr kumimoji="0" lang="en-US" altLang="zh-CN" sz="12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noresize</a:t>
            </a: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a:t>
            </a:r>
            <a:r>
              <a:rPr kumimoji="0" lang="en-US" altLang="zh-CN" sz="12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noresize</a:t>
            </a: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 id="</a:t>
            </a:r>
            <a:r>
              <a:rPr kumimoji="0" lang="en-US" altLang="zh-CN" sz="12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bottomFrame</a:t>
            </a: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 title="</a:t>
            </a:r>
            <a:r>
              <a:rPr kumimoji="0" lang="en-US" altLang="zh-CN" sz="12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bottomFrame</a:t>
            </a: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 /&gt;</a:t>
            </a:r>
            <a:endPar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&lt;/frameset&gt;</a:t>
            </a:r>
            <a:endPar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3916077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对角圆角 1">
            <a:extLst>
              <a:ext uri="{FF2B5EF4-FFF2-40B4-BE49-F238E27FC236}">
                <a16:creationId xmlns:a16="http://schemas.microsoft.com/office/drawing/2014/main" id="{C14AA0C1-B236-4C2F-8A94-CA96B437888A}"/>
              </a:ext>
            </a:extLst>
          </p:cNvPr>
          <p:cNvSpPr/>
          <p:nvPr/>
        </p:nvSpPr>
        <p:spPr>
          <a:xfrm>
            <a:off x="301924" y="983412"/>
            <a:ext cx="940279" cy="250166"/>
          </a:xfrm>
          <a:prstGeom prst="round2DiagRect">
            <a:avLst/>
          </a:prstGeom>
          <a:solidFill>
            <a:srgbClr val="7030A0"/>
          </a:solidFill>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4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4</a:t>
            </a:r>
            <a:endParaRPr lang="zh-CN" altLang="en-US" sz="14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 name="矩形: 圆角 2">
            <a:extLst>
              <a:ext uri="{FF2B5EF4-FFF2-40B4-BE49-F238E27FC236}">
                <a16:creationId xmlns:a16="http://schemas.microsoft.com/office/drawing/2014/main" id="{7101F11B-482D-40DC-B2EB-933BCAE808F2}"/>
              </a:ext>
            </a:extLst>
          </p:cNvPr>
          <p:cNvSpPr/>
          <p:nvPr/>
        </p:nvSpPr>
        <p:spPr>
          <a:xfrm>
            <a:off x="1397479" y="888520"/>
            <a:ext cx="9998015" cy="1481817"/>
          </a:xfrm>
          <a:prstGeom prst="roundRect">
            <a:avLst>
              <a:gd name="adj" fmla="val 4074"/>
            </a:avLst>
          </a:prstGeom>
          <a:solidFill>
            <a:schemeClr val="bg1"/>
          </a:solidFill>
          <a:ln>
            <a:no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在</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Dreamweaver</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中打开</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top.html</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，在</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body</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标签中创建一个 </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div</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标签，并输入文字信息“当前用户：管理员”，在</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head </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标签中设置</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CSS</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样式，定义</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body </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的背景图像为素材中的图像文件</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bg_top.jpg</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，水平重复（</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repeat-x</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），位置在</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top</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，边距值为</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0</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；定义</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#top</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的</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CSS</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样式为宽度</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100%</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，宽度的最小值为</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1002</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像素，背景图像为</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title.jpg</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，图像不重复，位置在</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left </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，并定义文字的小小、颜色和位置</a:t>
            </a:r>
            <a:r>
              <a:rPr lang="zh-CN" altLang="en-US" sz="1600" kern="1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solidFill>
                <a:schemeClr val="tx1"/>
              </a:solidFill>
              <a:latin typeface="微软雅黑" panose="020B0503020204020204" pitchFamily="34" charset="-122"/>
              <a:ea typeface="微软雅黑" panose="020B0503020204020204" pitchFamily="34" charset="-122"/>
            </a:endParaRPr>
          </a:p>
        </p:txBody>
      </p:sp>
      <p:pic>
        <p:nvPicPr>
          <p:cNvPr id="5122" name="图片 1">
            <a:extLst>
              <a:ext uri="{FF2B5EF4-FFF2-40B4-BE49-F238E27FC236}">
                <a16:creationId xmlns:a16="http://schemas.microsoft.com/office/drawing/2014/main" id="{4F928D99-5A61-40F9-8E09-58D25AB4B71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97478" y="2615425"/>
            <a:ext cx="6579101" cy="106880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5" name="文本框 2">
            <a:extLst>
              <a:ext uri="{FF2B5EF4-FFF2-40B4-BE49-F238E27FC236}">
                <a16:creationId xmlns:a16="http://schemas.microsoft.com/office/drawing/2014/main" id="{B39663C3-8643-4DC5-8E76-B2D820344569}"/>
              </a:ext>
            </a:extLst>
          </p:cNvPr>
          <p:cNvSpPr txBox="1">
            <a:spLocks noChangeArrowheads="1"/>
          </p:cNvSpPr>
          <p:nvPr/>
        </p:nvSpPr>
        <p:spPr bwMode="auto">
          <a:xfrm>
            <a:off x="1397478" y="3929320"/>
            <a:ext cx="9158072" cy="2578012"/>
          </a:xfrm>
          <a:prstGeom prst="rect">
            <a:avLst/>
          </a:pr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&lt;style type="text/</a:t>
            </a:r>
            <a:r>
              <a:rPr kumimoji="0" lang="en-US" altLang="zh-CN" sz="12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css</a:t>
            </a: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"&gt;</a:t>
            </a:r>
            <a:endPar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body {margin:0; </a:t>
            </a:r>
            <a:r>
              <a:rPr kumimoji="0" lang="en-US" altLang="zh-CN" sz="12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background:url</a:t>
            </a: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(pic/bg_top.jpg) repeat-x top; }</a:t>
            </a:r>
            <a:endPar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#top {width:100%; min-width:1002px; height:50px; </a:t>
            </a:r>
            <a:r>
              <a:rPr kumimoji="0" lang="en-US" altLang="zh-CN" sz="12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background:url</a:t>
            </a: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(pic/title.jpg) no-repeat top left;  color:#FFF; font-size:12px; </a:t>
            </a:r>
            <a:r>
              <a:rPr kumimoji="0" lang="en-US" altLang="zh-CN" sz="12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text-align:right</a:t>
            </a: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 padding-top:50px;}</a:t>
            </a:r>
            <a:endPar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&lt;/style&gt;</a:t>
            </a:r>
            <a:endPar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&lt;/head&gt;</a:t>
            </a:r>
            <a:endPar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&lt;body&gt;</a:t>
            </a:r>
            <a:endPar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&lt;div id="top"&gt; </a:t>
            </a:r>
            <a:r>
              <a:rPr kumimoji="0" lang="zh-CN" altLang="en-US"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当前用户：管理员</a:t>
            </a: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&amp;</a:t>
            </a:r>
            <a:r>
              <a:rPr kumimoji="0" lang="en-US" altLang="zh-CN" sz="12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nbsp</a:t>
            </a: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;&amp;</a:t>
            </a:r>
            <a:r>
              <a:rPr kumimoji="0" lang="en-US" altLang="zh-CN" sz="12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nbsp</a:t>
            </a: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;&amp;</a:t>
            </a:r>
            <a:r>
              <a:rPr kumimoji="0" lang="en-US" altLang="zh-CN" sz="12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nbsp</a:t>
            </a: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;&amp;</a:t>
            </a:r>
            <a:r>
              <a:rPr kumimoji="0" lang="en-US" altLang="zh-CN" sz="12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nbsp</a:t>
            </a: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;&lt;/div&gt;</a:t>
            </a:r>
            <a:endPar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Calibri" panose="020F0502020204030204" pitchFamily="34" charset="0"/>
              </a:rPr>
              <a:t>&lt;/body&gt;</a:t>
            </a:r>
            <a:endParaRPr kumimoji="0" lang="en-US" altLang="zh-CN"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3181051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对角圆角 1">
            <a:extLst>
              <a:ext uri="{FF2B5EF4-FFF2-40B4-BE49-F238E27FC236}">
                <a16:creationId xmlns:a16="http://schemas.microsoft.com/office/drawing/2014/main" id="{C14AA0C1-B236-4C2F-8A94-CA96B437888A}"/>
              </a:ext>
            </a:extLst>
          </p:cNvPr>
          <p:cNvSpPr/>
          <p:nvPr/>
        </p:nvSpPr>
        <p:spPr>
          <a:xfrm>
            <a:off x="301924" y="983412"/>
            <a:ext cx="940279" cy="250166"/>
          </a:xfrm>
          <a:prstGeom prst="round2DiagRect">
            <a:avLst/>
          </a:prstGeom>
          <a:solidFill>
            <a:srgbClr val="7030A0"/>
          </a:solidFill>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4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5</a:t>
            </a:r>
            <a:endParaRPr lang="zh-CN" altLang="en-US" sz="14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 name="矩形: 圆角 2">
            <a:extLst>
              <a:ext uri="{FF2B5EF4-FFF2-40B4-BE49-F238E27FC236}">
                <a16:creationId xmlns:a16="http://schemas.microsoft.com/office/drawing/2014/main" id="{7101F11B-482D-40DC-B2EB-933BCAE808F2}"/>
              </a:ext>
            </a:extLst>
          </p:cNvPr>
          <p:cNvSpPr/>
          <p:nvPr/>
        </p:nvSpPr>
        <p:spPr>
          <a:xfrm>
            <a:off x="1397480" y="888520"/>
            <a:ext cx="4808012" cy="2222858"/>
          </a:xfrm>
          <a:prstGeom prst="roundRect">
            <a:avLst>
              <a:gd name="adj" fmla="val 4074"/>
            </a:avLst>
          </a:prstGeom>
          <a:solidFill>
            <a:schemeClr val="bg1"/>
          </a:solidFill>
          <a:ln>
            <a:no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zh-CN" sz="1600" kern="100" dirty="0">
                <a:solidFill>
                  <a:schemeClr val="tx1"/>
                </a:solidFill>
                <a:effectLst/>
                <a:ea typeface="微软雅黑" panose="020B0503020204020204" pitchFamily="34" charset="-122"/>
                <a:cs typeface="Times New Roman" panose="02020603050405020304" pitchFamily="18" charset="0"/>
              </a:rPr>
              <a:t>在</a:t>
            </a:r>
            <a:r>
              <a:rPr lang="en-US" altLang="zh-CN" sz="1600" kern="100" dirty="0">
                <a:solidFill>
                  <a:schemeClr val="tx1"/>
                </a:solidFill>
                <a:effectLst/>
                <a:ea typeface="微软雅黑" panose="020B0503020204020204" pitchFamily="34" charset="-122"/>
                <a:cs typeface="Times New Roman" panose="02020603050405020304" pitchFamily="18" charset="0"/>
              </a:rPr>
              <a:t>Dreamweaver</a:t>
            </a:r>
            <a:r>
              <a:rPr lang="zh-CN" altLang="zh-CN" sz="1600" kern="100" dirty="0">
                <a:solidFill>
                  <a:schemeClr val="tx1"/>
                </a:solidFill>
                <a:effectLst/>
                <a:ea typeface="微软雅黑" panose="020B0503020204020204" pitchFamily="34" charset="-122"/>
                <a:cs typeface="Times New Roman" panose="02020603050405020304" pitchFamily="18" charset="0"/>
              </a:rPr>
              <a:t>中打开</a:t>
            </a:r>
            <a:r>
              <a:rPr lang="en-US" altLang="zh-CN" sz="1600" kern="100" dirty="0">
                <a:solidFill>
                  <a:schemeClr val="tx1"/>
                </a:solidFill>
                <a:effectLst/>
                <a:ea typeface="微软雅黑" panose="020B0503020204020204" pitchFamily="34" charset="-122"/>
                <a:cs typeface="Times New Roman" panose="02020603050405020304" pitchFamily="18" charset="0"/>
              </a:rPr>
              <a:t>left.html</a:t>
            </a:r>
            <a:r>
              <a:rPr lang="zh-CN" altLang="zh-CN" sz="1600" kern="100" dirty="0">
                <a:solidFill>
                  <a:schemeClr val="tx1"/>
                </a:solidFill>
                <a:effectLst/>
                <a:ea typeface="微软雅黑" panose="020B0503020204020204" pitchFamily="34" charset="-122"/>
                <a:cs typeface="Times New Roman" panose="02020603050405020304" pitchFamily="18" charset="0"/>
              </a:rPr>
              <a:t>，在</a:t>
            </a:r>
            <a:r>
              <a:rPr lang="en-US" altLang="zh-CN" sz="1600" kern="100" dirty="0">
                <a:solidFill>
                  <a:schemeClr val="tx1"/>
                </a:solidFill>
                <a:effectLst/>
                <a:ea typeface="微软雅黑" panose="020B0503020204020204" pitchFamily="34" charset="-122"/>
                <a:cs typeface="Times New Roman" panose="02020603050405020304" pitchFamily="18" charset="0"/>
              </a:rPr>
              <a:t>body</a:t>
            </a:r>
            <a:r>
              <a:rPr lang="zh-CN" altLang="zh-CN" sz="1600" kern="100" dirty="0">
                <a:solidFill>
                  <a:schemeClr val="tx1"/>
                </a:solidFill>
                <a:effectLst/>
                <a:ea typeface="微软雅黑" panose="020B0503020204020204" pitchFamily="34" charset="-122"/>
                <a:cs typeface="Times New Roman" panose="02020603050405020304" pitchFamily="18" charset="0"/>
              </a:rPr>
              <a:t>中创建一个</a:t>
            </a:r>
            <a:r>
              <a:rPr lang="en-US" altLang="zh-CN" sz="1600" kern="100" dirty="0">
                <a:solidFill>
                  <a:schemeClr val="tx1"/>
                </a:solidFill>
                <a:effectLst/>
                <a:ea typeface="微软雅黑" panose="020B0503020204020204" pitchFamily="34" charset="-122"/>
                <a:cs typeface="Times New Roman" panose="02020603050405020304" pitchFamily="18" charset="0"/>
              </a:rPr>
              <a:t>div</a:t>
            </a:r>
            <a:r>
              <a:rPr lang="zh-CN" altLang="zh-CN" sz="1600" kern="100" dirty="0">
                <a:solidFill>
                  <a:schemeClr val="tx1"/>
                </a:solidFill>
                <a:effectLst/>
                <a:ea typeface="微软雅黑" panose="020B0503020204020204" pitchFamily="34" charset="-122"/>
                <a:cs typeface="Times New Roman" panose="02020603050405020304" pitchFamily="18" charset="0"/>
              </a:rPr>
              <a:t>，并输入左边的菜单内容，用项目列表排列文字信息，文字加入空的超链接，在</a:t>
            </a:r>
            <a:r>
              <a:rPr lang="en-US" altLang="zh-CN" sz="1600" kern="100" dirty="0">
                <a:solidFill>
                  <a:schemeClr val="tx1"/>
                </a:solidFill>
                <a:effectLst/>
                <a:ea typeface="微软雅黑" panose="020B0503020204020204" pitchFamily="34" charset="-122"/>
                <a:cs typeface="Times New Roman" panose="02020603050405020304" pitchFamily="18" charset="0"/>
              </a:rPr>
              <a:t>head</a:t>
            </a:r>
            <a:r>
              <a:rPr lang="zh-CN" altLang="zh-CN" sz="1600" kern="100" dirty="0">
                <a:solidFill>
                  <a:schemeClr val="tx1"/>
                </a:solidFill>
                <a:effectLst/>
                <a:ea typeface="微软雅黑" panose="020B0503020204020204" pitchFamily="34" charset="-122"/>
                <a:cs typeface="Times New Roman" panose="02020603050405020304" pitchFamily="18" charset="0"/>
              </a:rPr>
              <a:t>中定义</a:t>
            </a:r>
            <a:r>
              <a:rPr lang="en-US" altLang="zh-CN" sz="1600" kern="100" dirty="0">
                <a:solidFill>
                  <a:schemeClr val="tx1"/>
                </a:solidFill>
                <a:effectLst/>
                <a:ea typeface="微软雅黑" panose="020B0503020204020204" pitchFamily="34" charset="-122"/>
                <a:cs typeface="Times New Roman" panose="02020603050405020304" pitchFamily="18" charset="0"/>
              </a:rPr>
              <a:t>CSS</a:t>
            </a:r>
            <a:r>
              <a:rPr lang="zh-CN" altLang="zh-CN" sz="1600" kern="100" dirty="0">
                <a:solidFill>
                  <a:schemeClr val="tx1"/>
                </a:solidFill>
                <a:effectLst/>
                <a:ea typeface="微软雅黑" panose="020B0503020204020204" pitchFamily="34" charset="-122"/>
                <a:cs typeface="Times New Roman" panose="02020603050405020304" pitchFamily="18" charset="0"/>
              </a:rPr>
              <a:t>样式</a:t>
            </a:r>
            <a:r>
              <a:rPr lang="zh-CN" altLang="en-US" sz="1600" kern="1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kern="100" dirty="0">
                <a:solidFill>
                  <a:schemeClr val="tx1"/>
                </a:solidFill>
                <a:effectLst/>
                <a:ea typeface="微软雅黑" panose="020B0503020204020204" pitchFamily="34" charset="-122"/>
                <a:cs typeface="Times New Roman" panose="02020603050405020304" pitchFamily="18" charset="0"/>
              </a:rPr>
              <a:t>再为“欢迎页”这三个文字设置一种样式效果，定义背景颜色为</a:t>
            </a:r>
            <a:r>
              <a:rPr lang="en-US" altLang="zh-CN" sz="1600" kern="100" dirty="0">
                <a:solidFill>
                  <a:schemeClr val="tx1"/>
                </a:solidFill>
                <a:effectLst/>
                <a:ea typeface="微软雅黑" panose="020B0503020204020204" pitchFamily="34" charset="-122"/>
                <a:cs typeface="Times New Roman" panose="02020603050405020304" pitchFamily="18" charset="0"/>
              </a:rPr>
              <a:t>#00a8a8</a:t>
            </a:r>
            <a:r>
              <a:rPr lang="zh-CN" altLang="zh-CN" sz="1600" kern="100" dirty="0">
                <a:solidFill>
                  <a:schemeClr val="tx1"/>
                </a:solidFill>
                <a:effectLst/>
                <a:ea typeface="微软雅黑" panose="020B0503020204020204" pitchFamily="34" charset="-122"/>
                <a:cs typeface="Times New Roman" panose="02020603050405020304" pitchFamily="18" charset="0"/>
              </a:rPr>
              <a:t>，文字颜色为</a:t>
            </a:r>
            <a:r>
              <a:rPr lang="en-US" altLang="zh-CN" sz="1600" kern="100" dirty="0">
                <a:solidFill>
                  <a:schemeClr val="tx1"/>
                </a:solidFill>
                <a:effectLst/>
                <a:ea typeface="微软雅黑" panose="020B0503020204020204" pitchFamily="34" charset="-122"/>
                <a:cs typeface="Times New Roman" panose="02020603050405020304" pitchFamily="18" charset="0"/>
              </a:rPr>
              <a:t>#fff</a:t>
            </a:r>
            <a:r>
              <a:rPr lang="zh-CN" altLang="zh-CN" sz="1600" kern="100" dirty="0">
                <a:solidFill>
                  <a:schemeClr val="tx1"/>
                </a:solidFill>
                <a:effectLst/>
                <a:ea typeface="微软雅黑" panose="020B0503020204020204" pitchFamily="34" charset="-122"/>
                <a:cs typeface="Times New Roman" panose="02020603050405020304" pitchFamily="18" charset="0"/>
              </a:rPr>
              <a:t>，文字加粗</a:t>
            </a:r>
            <a:r>
              <a:rPr lang="zh-CN" altLang="en-US" sz="1600" kern="1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4" name="Rectangle 2">
            <a:extLst>
              <a:ext uri="{FF2B5EF4-FFF2-40B4-BE49-F238E27FC236}">
                <a16:creationId xmlns:a16="http://schemas.microsoft.com/office/drawing/2014/main" id="{145A78F1-3AD9-49D7-B9A5-077D5884A916}"/>
              </a:ext>
            </a:extLst>
          </p:cNvPr>
          <p:cNvSpPr>
            <a:spLocks noChangeArrowheads="1"/>
          </p:cNvSpPr>
          <p:nvPr/>
        </p:nvSpPr>
        <p:spPr bwMode="auto">
          <a:xfrm>
            <a:off x="1331650" y="1593492"/>
            <a:ext cx="276980" cy="3366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nSpc>
                <a:spcPct val="150000"/>
              </a:lnSpc>
            </a:pPr>
            <a:endParaRPr lang="zh-CN" altLang="en-US" sz="1200">
              <a:latin typeface="微软雅黑" panose="020B0503020204020204" pitchFamily="34" charset="-122"/>
              <a:ea typeface="微软雅黑" panose="020B0503020204020204" pitchFamily="34" charset="-122"/>
            </a:endParaRPr>
          </a:p>
        </p:txBody>
      </p:sp>
      <p:pic>
        <p:nvPicPr>
          <p:cNvPr id="6148" name="图片 1">
            <a:extLst>
              <a:ext uri="{FF2B5EF4-FFF2-40B4-BE49-F238E27FC236}">
                <a16:creationId xmlns:a16="http://schemas.microsoft.com/office/drawing/2014/main" id="{3C69DC2C-FCBF-45E1-A41B-76B5A797E14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b="17439"/>
          <a:stretch>
            <a:fillRect/>
          </a:stretch>
        </p:blipFill>
        <p:spPr bwMode="auto">
          <a:xfrm>
            <a:off x="6396685" y="961539"/>
            <a:ext cx="2260121" cy="2097392"/>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6149" name="图片 1">
            <a:extLst>
              <a:ext uri="{FF2B5EF4-FFF2-40B4-BE49-F238E27FC236}">
                <a16:creationId xmlns:a16="http://schemas.microsoft.com/office/drawing/2014/main" id="{5B61267B-A67C-4C65-A78E-E3D58D41FEB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97321" y="983412"/>
            <a:ext cx="2247206" cy="2127966"/>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10" name="矩形: 对角圆角 9">
            <a:extLst>
              <a:ext uri="{FF2B5EF4-FFF2-40B4-BE49-F238E27FC236}">
                <a16:creationId xmlns:a16="http://schemas.microsoft.com/office/drawing/2014/main" id="{582DC8A1-29AA-49C6-A03D-B75FA6BC12B0}"/>
              </a:ext>
            </a:extLst>
          </p:cNvPr>
          <p:cNvSpPr/>
          <p:nvPr/>
        </p:nvSpPr>
        <p:spPr>
          <a:xfrm>
            <a:off x="301924" y="3932114"/>
            <a:ext cx="940279" cy="250166"/>
          </a:xfrm>
          <a:prstGeom prst="round2DiagRect">
            <a:avLst/>
          </a:prstGeom>
          <a:solidFill>
            <a:srgbClr val="7030A0"/>
          </a:solidFill>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4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6</a:t>
            </a:r>
            <a:endParaRPr lang="zh-CN" altLang="en-US" sz="14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1" name="矩形: 圆角 10">
            <a:extLst>
              <a:ext uri="{FF2B5EF4-FFF2-40B4-BE49-F238E27FC236}">
                <a16:creationId xmlns:a16="http://schemas.microsoft.com/office/drawing/2014/main" id="{3F62347C-A5CD-40DE-98DC-10D85DB7E0F2}"/>
              </a:ext>
            </a:extLst>
          </p:cNvPr>
          <p:cNvSpPr/>
          <p:nvPr/>
        </p:nvSpPr>
        <p:spPr>
          <a:xfrm>
            <a:off x="1397479" y="3837222"/>
            <a:ext cx="4515049" cy="2447120"/>
          </a:xfrm>
          <a:prstGeom prst="roundRect">
            <a:avLst>
              <a:gd name="adj" fmla="val 4074"/>
            </a:avLst>
          </a:prstGeom>
          <a:solidFill>
            <a:schemeClr val="bg1"/>
          </a:solidFill>
          <a:ln>
            <a:no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在</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Dreamweaver</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中打开</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main.html</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，该页是“欢迎页”，在</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body</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标签中输入文字，并设置为标题</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，创建一个</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div</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，在头部中定义网页的</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CSS</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样式</a:t>
            </a:r>
            <a:r>
              <a:rPr lang="zh-CN" altLang="en-US" sz="1600" kern="1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定义网页的背景图像为</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bg_left.jpg</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，重置重复，位置在左边，并设置网页的边界上右下左的四个值分别为</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0 0 0 10px</a:t>
            </a:r>
            <a:r>
              <a:rPr lang="zh-CN" altLang="en-US" sz="1600" kern="1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 。</a:t>
            </a:r>
            <a:endParaRPr lang="zh-CN" altLang="en-US" sz="1600" dirty="0">
              <a:solidFill>
                <a:schemeClr val="tx1"/>
              </a:solidFill>
              <a:latin typeface="微软雅黑" panose="020B0503020204020204" pitchFamily="34" charset="-122"/>
              <a:ea typeface="微软雅黑" panose="020B0503020204020204" pitchFamily="34" charset="-122"/>
            </a:endParaRPr>
          </a:p>
        </p:txBody>
      </p:sp>
      <p:pic>
        <p:nvPicPr>
          <p:cNvPr id="6150" name="图片 1">
            <a:extLst>
              <a:ext uri="{FF2B5EF4-FFF2-40B4-BE49-F238E27FC236}">
                <a16:creationId xmlns:a16="http://schemas.microsoft.com/office/drawing/2014/main" id="{A5F22554-D185-49A2-8ED9-C2FFD19C0F5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0" y="3908889"/>
            <a:ext cx="2855502" cy="1719554"/>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6151" name="图片 1">
            <a:extLst>
              <a:ext uri="{FF2B5EF4-FFF2-40B4-BE49-F238E27FC236}">
                <a16:creationId xmlns:a16="http://schemas.microsoft.com/office/drawing/2014/main" id="{B0E96983-F594-4166-8177-58C76BC34C4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006152" y="3908889"/>
            <a:ext cx="2449062" cy="1719554"/>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6223660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对角圆角 1">
            <a:extLst>
              <a:ext uri="{FF2B5EF4-FFF2-40B4-BE49-F238E27FC236}">
                <a16:creationId xmlns:a16="http://schemas.microsoft.com/office/drawing/2014/main" id="{C14AA0C1-B236-4C2F-8A94-CA96B437888A}"/>
              </a:ext>
            </a:extLst>
          </p:cNvPr>
          <p:cNvSpPr/>
          <p:nvPr/>
        </p:nvSpPr>
        <p:spPr>
          <a:xfrm>
            <a:off x="301924" y="983412"/>
            <a:ext cx="940279" cy="250166"/>
          </a:xfrm>
          <a:prstGeom prst="round2DiagRect">
            <a:avLst/>
          </a:prstGeom>
          <a:solidFill>
            <a:srgbClr val="7030A0"/>
          </a:solidFill>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4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7</a:t>
            </a:r>
            <a:endParaRPr lang="zh-CN" altLang="en-US" sz="14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 name="矩形: 圆角 2">
            <a:extLst>
              <a:ext uri="{FF2B5EF4-FFF2-40B4-BE49-F238E27FC236}">
                <a16:creationId xmlns:a16="http://schemas.microsoft.com/office/drawing/2014/main" id="{7101F11B-482D-40DC-B2EB-933BCAE808F2}"/>
              </a:ext>
            </a:extLst>
          </p:cNvPr>
          <p:cNvSpPr/>
          <p:nvPr/>
        </p:nvSpPr>
        <p:spPr>
          <a:xfrm>
            <a:off x="1397480" y="888521"/>
            <a:ext cx="10057734" cy="704972"/>
          </a:xfrm>
          <a:prstGeom prst="roundRect">
            <a:avLst>
              <a:gd name="adj" fmla="val 4074"/>
            </a:avLst>
          </a:prstGeom>
          <a:solidFill>
            <a:schemeClr val="bg1"/>
          </a:solidFill>
          <a:ln>
            <a:no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zh-CN" sz="1600" kern="100" dirty="0">
                <a:solidFill>
                  <a:schemeClr val="tx1"/>
                </a:solidFill>
                <a:effectLst/>
                <a:ea typeface="微软雅黑" panose="020B0503020204020204" pitchFamily="34" charset="-122"/>
                <a:cs typeface="Times New Roman" panose="02020603050405020304" pitchFamily="18" charset="0"/>
              </a:rPr>
              <a:t>在站点中创建一个新的网页文件，命名为news.html，是新闻管理页，创建一个6行6列的表格，在表格输入文字信息，该页的制作步骤参照user.html页</a:t>
            </a:r>
            <a:r>
              <a:rPr lang="zh-CN" altLang="en-US" sz="1600" kern="1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4" name="Rectangle 2">
            <a:extLst>
              <a:ext uri="{FF2B5EF4-FFF2-40B4-BE49-F238E27FC236}">
                <a16:creationId xmlns:a16="http://schemas.microsoft.com/office/drawing/2014/main" id="{145A78F1-3AD9-49D7-B9A5-077D5884A916}"/>
              </a:ext>
            </a:extLst>
          </p:cNvPr>
          <p:cNvSpPr>
            <a:spLocks noChangeArrowheads="1"/>
          </p:cNvSpPr>
          <p:nvPr/>
        </p:nvSpPr>
        <p:spPr bwMode="auto">
          <a:xfrm>
            <a:off x="1331650" y="1593492"/>
            <a:ext cx="276980" cy="3366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nSpc>
                <a:spcPct val="150000"/>
              </a:lnSpc>
            </a:pPr>
            <a:endParaRPr lang="zh-CN" altLang="en-US" sz="1200">
              <a:latin typeface="微软雅黑" panose="020B0503020204020204" pitchFamily="34" charset="-122"/>
              <a:ea typeface="微软雅黑" panose="020B0503020204020204" pitchFamily="34" charset="-122"/>
            </a:endParaRPr>
          </a:p>
        </p:txBody>
      </p:sp>
      <p:sp>
        <p:nvSpPr>
          <p:cNvPr id="10" name="矩形: 对角圆角 9">
            <a:extLst>
              <a:ext uri="{FF2B5EF4-FFF2-40B4-BE49-F238E27FC236}">
                <a16:creationId xmlns:a16="http://schemas.microsoft.com/office/drawing/2014/main" id="{582DC8A1-29AA-49C6-A03D-B75FA6BC12B0}"/>
              </a:ext>
            </a:extLst>
          </p:cNvPr>
          <p:cNvSpPr/>
          <p:nvPr/>
        </p:nvSpPr>
        <p:spPr>
          <a:xfrm>
            <a:off x="301924" y="3932114"/>
            <a:ext cx="940279" cy="250166"/>
          </a:xfrm>
          <a:prstGeom prst="round2DiagRect">
            <a:avLst/>
          </a:prstGeom>
          <a:solidFill>
            <a:srgbClr val="7030A0"/>
          </a:solidFill>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4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8</a:t>
            </a:r>
            <a:endParaRPr lang="zh-CN" altLang="en-US" sz="14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1" name="矩形: 圆角 10">
            <a:extLst>
              <a:ext uri="{FF2B5EF4-FFF2-40B4-BE49-F238E27FC236}">
                <a16:creationId xmlns:a16="http://schemas.microsoft.com/office/drawing/2014/main" id="{3F62347C-A5CD-40DE-98DC-10D85DB7E0F2}"/>
              </a:ext>
            </a:extLst>
          </p:cNvPr>
          <p:cNvSpPr/>
          <p:nvPr/>
        </p:nvSpPr>
        <p:spPr>
          <a:xfrm>
            <a:off x="1397479" y="3837222"/>
            <a:ext cx="9765102" cy="1088461"/>
          </a:xfrm>
          <a:prstGeom prst="roundRect">
            <a:avLst>
              <a:gd name="adj" fmla="val 4074"/>
            </a:avLst>
          </a:prstGeom>
          <a:solidFill>
            <a:schemeClr val="bg1"/>
          </a:solidFill>
          <a:ln>
            <a:no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zh-CN" sz="1600" kern="100" dirty="0">
                <a:solidFill>
                  <a:schemeClr val="tx1"/>
                </a:solidFill>
                <a:effectLst/>
                <a:ea typeface="微软雅黑" panose="020B0503020204020204" pitchFamily="34" charset="-122"/>
                <a:cs typeface="Times New Roman" panose="02020603050405020304" pitchFamily="18" charset="0"/>
              </a:rPr>
              <a:t>在index.html中设置超链接，修改“欢迎页”的超链接设置，链接文件为main.html，目标为mainFrame，修改“用户管理”的链接文件为user.html，目标为mainFrame，同理设置“新闻管理”的链接文件为news.html，目标为mainFrame，保存所有文件</a:t>
            </a:r>
            <a:r>
              <a:rPr lang="zh-CN" altLang="en-US" sz="1600" kern="1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solidFill>
                <a:schemeClr val="tx1"/>
              </a:solidFill>
              <a:latin typeface="微软雅黑" panose="020B0503020204020204" pitchFamily="34" charset="-122"/>
              <a:ea typeface="微软雅黑" panose="020B0503020204020204" pitchFamily="34" charset="-122"/>
            </a:endParaRPr>
          </a:p>
        </p:txBody>
      </p:sp>
      <p:pic>
        <p:nvPicPr>
          <p:cNvPr id="7170" name="图片 1">
            <a:extLst>
              <a:ext uri="{FF2B5EF4-FFF2-40B4-BE49-F238E27FC236}">
                <a16:creationId xmlns:a16="http://schemas.microsoft.com/office/drawing/2014/main" id="{E5B54475-2523-444B-8322-5500EB0E201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97479" y="1761839"/>
            <a:ext cx="4572000" cy="15621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12" name="矩形: 对角圆角 11">
            <a:extLst>
              <a:ext uri="{FF2B5EF4-FFF2-40B4-BE49-F238E27FC236}">
                <a16:creationId xmlns:a16="http://schemas.microsoft.com/office/drawing/2014/main" id="{C012FDC2-3A22-495F-9082-3B0ACD6AE503}"/>
              </a:ext>
            </a:extLst>
          </p:cNvPr>
          <p:cNvSpPr/>
          <p:nvPr/>
        </p:nvSpPr>
        <p:spPr>
          <a:xfrm>
            <a:off x="301924" y="5274959"/>
            <a:ext cx="940279" cy="250166"/>
          </a:xfrm>
          <a:prstGeom prst="round2DiagRect">
            <a:avLst/>
          </a:prstGeom>
          <a:solidFill>
            <a:srgbClr val="7030A0"/>
          </a:solidFill>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4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9</a:t>
            </a:r>
            <a:endParaRPr lang="zh-CN" altLang="en-US" sz="14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3" name="矩形: 圆角 12">
            <a:extLst>
              <a:ext uri="{FF2B5EF4-FFF2-40B4-BE49-F238E27FC236}">
                <a16:creationId xmlns:a16="http://schemas.microsoft.com/office/drawing/2014/main" id="{90D55817-197D-4D6B-BE1D-954F66A16FFF}"/>
              </a:ext>
            </a:extLst>
          </p:cNvPr>
          <p:cNvSpPr/>
          <p:nvPr/>
        </p:nvSpPr>
        <p:spPr>
          <a:xfrm>
            <a:off x="1397479" y="5227513"/>
            <a:ext cx="9765102" cy="345058"/>
          </a:xfrm>
          <a:prstGeom prst="roundRect">
            <a:avLst>
              <a:gd name="adj" fmla="val 4074"/>
            </a:avLst>
          </a:prstGeom>
          <a:solidFill>
            <a:schemeClr val="bg1"/>
          </a:solidFill>
          <a:ln>
            <a:no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zh-CN" sz="1600" kern="100" dirty="0">
                <a:solidFill>
                  <a:schemeClr val="tx1"/>
                </a:solidFill>
                <a:effectLst/>
                <a:ea typeface="微软雅黑" panose="020B0503020204020204" pitchFamily="34" charset="-122"/>
                <a:cs typeface="Times New Roman" panose="02020603050405020304" pitchFamily="18" charset="0"/>
              </a:rPr>
              <a:t>预览网页效果，单击左边的链接文字，检查链接是否正确</a:t>
            </a:r>
            <a:r>
              <a:rPr lang="zh-CN" altLang="en-US" sz="1600" kern="1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0715079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id="{5D75F83F-9C29-43ED-9C9B-E6E38717EA56}"/>
              </a:ext>
            </a:extLst>
          </p:cNvPr>
          <p:cNvSpPr/>
          <p:nvPr/>
        </p:nvSpPr>
        <p:spPr>
          <a:xfrm>
            <a:off x="1449238" y="2096219"/>
            <a:ext cx="9592573" cy="2579298"/>
          </a:xfrm>
          <a:prstGeom prst="roundRect">
            <a:avLst>
              <a:gd name="adj" fmla="val 6968"/>
            </a:avLst>
          </a:prstGeom>
          <a:solidFill>
            <a:schemeClr val="bg1"/>
          </a:solidFill>
          <a:effectLst>
            <a:glow rad="101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258445" algn="just">
              <a:lnSpc>
                <a:spcPct val="150000"/>
              </a:lnSpc>
            </a:pP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框架是网页布局的一种方式，特点是可以将一个浏览器窗口划分为几个区域，方便显示不同的网页文件，常常被使用在教程网站、视频网站和网站的后台管理等，但是缺点在于由多个网页构成，故打开由框架构成的网页时，实际是打开多个网页，下载的速度比打开单个网页的速度慢。</a:t>
            </a:r>
          </a:p>
          <a:p>
            <a:pPr>
              <a:lnSpc>
                <a:spcPct val="150000"/>
              </a:lnSpc>
            </a:pP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浮动框架能在一个网页中嵌入网页或其他的网页对象，是一种常用的网页结构，尤其在动态网站中，局部信息用浮动框架显示，可以方便网页的编辑。</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081940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圆角 7">
            <a:extLst>
              <a:ext uri="{FF2B5EF4-FFF2-40B4-BE49-F238E27FC236}">
                <a16:creationId xmlns:a16="http://schemas.microsoft.com/office/drawing/2014/main" id="{093149B0-185F-4451-B737-090C7A361973}"/>
              </a:ext>
            </a:extLst>
          </p:cNvPr>
          <p:cNvSpPr/>
          <p:nvPr/>
        </p:nvSpPr>
        <p:spPr>
          <a:xfrm>
            <a:off x="292963" y="3089429"/>
            <a:ext cx="10981678" cy="1908699"/>
          </a:xfrm>
          <a:prstGeom prst="roundRect">
            <a:avLst>
              <a:gd name="adj" fmla="val 6434"/>
            </a:avLst>
          </a:prstGeom>
          <a:solidFill>
            <a:schemeClr val="accent1">
              <a:lumMod val="40000"/>
              <a:lumOff val="60000"/>
            </a:schemeClr>
          </a:solidFill>
          <a:ln>
            <a:noFill/>
          </a:ln>
          <a:effectLst>
            <a:glow rad="101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标题 1">
            <a:extLst>
              <a:ext uri="{FF2B5EF4-FFF2-40B4-BE49-F238E27FC236}">
                <a16:creationId xmlns:a16="http://schemas.microsoft.com/office/drawing/2014/main" id="{9764B8A2-85ED-4D0D-BAE1-598A3A6766C1}"/>
              </a:ext>
            </a:extLst>
          </p:cNvPr>
          <p:cNvSpPr txBox="1">
            <a:spLocks/>
          </p:cNvSpPr>
          <p:nvPr/>
        </p:nvSpPr>
        <p:spPr>
          <a:xfrm>
            <a:off x="2001425" y="35510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dirty="0">
                <a:solidFill>
                  <a:srgbClr val="0070C0"/>
                </a:solidFill>
                <a:effectLst>
                  <a:outerShdw blurRad="38100" dist="38100" dir="2700000" algn="tl">
                    <a:srgbClr val="000000">
                      <a:alpha val="43137"/>
                    </a:srgbClr>
                  </a:outerShdw>
                </a:effectLst>
              </a:rPr>
              <a:t>框架和框架集介绍</a:t>
            </a:r>
          </a:p>
        </p:txBody>
      </p:sp>
      <p:sp>
        <p:nvSpPr>
          <p:cNvPr id="4" name="文本框 3">
            <a:extLst>
              <a:ext uri="{FF2B5EF4-FFF2-40B4-BE49-F238E27FC236}">
                <a16:creationId xmlns:a16="http://schemas.microsoft.com/office/drawing/2014/main" id="{387C7479-590B-43FA-857D-81D8383EDABF}"/>
              </a:ext>
            </a:extLst>
          </p:cNvPr>
          <p:cNvSpPr txBox="1"/>
          <p:nvPr/>
        </p:nvSpPr>
        <p:spPr>
          <a:xfrm>
            <a:off x="572620" y="472269"/>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7.2.1</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 name="文本框 4">
            <a:extLst>
              <a:ext uri="{FF2B5EF4-FFF2-40B4-BE49-F238E27FC236}">
                <a16:creationId xmlns:a16="http://schemas.microsoft.com/office/drawing/2014/main" id="{19D8AC2D-57D1-4125-87E4-18E05FA5579B}"/>
              </a:ext>
            </a:extLst>
          </p:cNvPr>
          <p:cNvSpPr txBox="1"/>
          <p:nvPr/>
        </p:nvSpPr>
        <p:spPr>
          <a:xfrm>
            <a:off x="292963" y="1170892"/>
            <a:ext cx="10981678" cy="1526187"/>
          </a:xfrm>
          <a:prstGeom prst="rect">
            <a:avLst/>
          </a:prstGeom>
          <a:solidFill>
            <a:schemeClr val="bg1">
              <a:lumMod val="95000"/>
            </a:schemeClr>
          </a:solidFill>
        </p:spPr>
        <p:txBody>
          <a:bodyPr wrap="square">
            <a:spAutoFit/>
          </a:bodyPr>
          <a:lstStyle/>
          <a:p>
            <a:pPr>
              <a:lnSpc>
                <a:spcPct val="150000"/>
              </a:lnSpc>
            </a:pP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框架是网页中常用的布局方式和网页间的组织形式，经常使用在网站的后台、邮箱、论坛等结构为一个浏览器窗口中划分为若干区域并且每个区域显示不同的网页文件的网页组成。框架是网页中经常使用的页面设计方式，</a:t>
            </a:r>
            <a:r>
              <a:rPr lang="zh-CN" altLang="zh-CN" sz="16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其作用就是把网页在一个浏览器窗口下分割成几个不同的区域，实现在一个浏览器窗口中显示多个</a:t>
            </a:r>
            <a:r>
              <a:rPr lang="en-US" altLang="zh-CN" sz="16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HTML</a:t>
            </a:r>
            <a:r>
              <a:rPr lang="zh-CN" altLang="zh-CN" sz="16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页面</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。使用框架可以非常方便的完成导航工作，让网站的结构更加清晰，而且各个框架之间决不存在干扰问题。利用框架最大的特点就是使网站的风格一致。</a:t>
            </a:r>
            <a:endParaRPr lang="zh-CN" altLang="en-US" sz="1600" dirty="0">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4BBA56D0-D767-48B7-8F06-6C04C0F7301C}"/>
              </a:ext>
            </a:extLst>
          </p:cNvPr>
          <p:cNvSpPr txBox="1"/>
          <p:nvPr/>
        </p:nvSpPr>
        <p:spPr>
          <a:xfrm>
            <a:off x="292963" y="3214548"/>
            <a:ext cx="10981678" cy="1526187"/>
          </a:xfrm>
          <a:prstGeom prst="rect">
            <a:avLst/>
          </a:prstGeom>
          <a:noFill/>
        </p:spPr>
        <p:txBody>
          <a:bodyPr wrap="square">
            <a:spAutoFit/>
          </a:bodyPr>
          <a:lstStyle/>
          <a:p>
            <a:pPr algn="just">
              <a:lnSpc>
                <a:spcPct val="150000"/>
              </a:lnSpc>
            </a:pP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一个框架是由框架和框架集构成，框架是浏览器窗口中的一个区域，它可以显示与浏览器窗口的其余部分中所显示内容无关的网页文件；框架集也是一个网页文件，它将一个窗口通过行和列的方式分割成多个框架，框架的多少根据具体有多少网页来决定，每个框架中要显示的就是不同的网页文件。</a:t>
            </a:r>
            <a:endPar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600" kern="100" dirty="0">
                <a:effectLst/>
                <a:highlight>
                  <a:srgbClr val="FFFF00"/>
                </a:highlight>
                <a:latin typeface="微软雅黑" panose="020B0503020204020204" pitchFamily="34" charset="-122"/>
                <a:ea typeface="微软雅黑" panose="020B0503020204020204" pitchFamily="34" charset="-122"/>
                <a:cs typeface="Times New Roman" panose="02020603050405020304" pitchFamily="18" charset="0"/>
              </a:rPr>
              <a:t>框架的</a:t>
            </a:r>
            <a:r>
              <a:rPr lang="en-US" altLang="zh-CN" sz="1600" kern="100" dirty="0">
                <a:effectLst/>
                <a:highlight>
                  <a:srgbClr val="FFFF00"/>
                </a:highlight>
                <a:latin typeface="微软雅黑" panose="020B0503020204020204" pitchFamily="34" charset="-122"/>
                <a:ea typeface="微软雅黑" panose="020B0503020204020204" pitchFamily="34" charset="-122"/>
                <a:cs typeface="Times New Roman" panose="02020603050405020304" pitchFamily="18" charset="0"/>
              </a:rPr>
              <a:t>HTML</a:t>
            </a:r>
            <a:r>
              <a:rPr lang="zh-CN" altLang="zh-CN" sz="1600" kern="100" dirty="0">
                <a:effectLst/>
                <a:highlight>
                  <a:srgbClr val="FFFF00"/>
                </a:highlight>
                <a:latin typeface="微软雅黑" panose="020B0503020204020204" pitchFamily="34" charset="-122"/>
                <a:ea typeface="微软雅黑" panose="020B0503020204020204" pitchFamily="34" charset="-122"/>
                <a:cs typeface="Times New Roman" panose="02020603050405020304" pitchFamily="18" charset="0"/>
              </a:rPr>
              <a:t>标签为</a:t>
            </a:r>
            <a:r>
              <a:rPr lang="en-US" altLang="zh-CN" sz="1600" kern="100" dirty="0">
                <a:effectLst/>
                <a:highlight>
                  <a:srgbClr val="FFFF00"/>
                </a:highlight>
                <a:latin typeface="微软雅黑" panose="020B0503020204020204" pitchFamily="34" charset="-122"/>
                <a:ea typeface="微软雅黑" panose="020B0503020204020204" pitchFamily="34" charset="-122"/>
                <a:cs typeface="Times New Roman" panose="02020603050405020304" pitchFamily="18" charset="0"/>
              </a:rPr>
              <a:t>&lt;frame&gt;&lt;/frame&gt;</a:t>
            </a:r>
            <a:r>
              <a:rPr lang="zh-CN" altLang="zh-CN" sz="1600" kern="100" dirty="0">
                <a:effectLst/>
                <a:highlight>
                  <a:srgbClr val="FFFF00"/>
                </a:highlight>
                <a:latin typeface="微软雅黑" panose="020B0503020204020204" pitchFamily="34" charset="-122"/>
                <a:ea typeface="微软雅黑" panose="020B0503020204020204" pitchFamily="34" charset="-122"/>
                <a:cs typeface="Times New Roman" panose="02020603050405020304" pitchFamily="18" charset="0"/>
              </a:rPr>
              <a:t>，框架集的</a:t>
            </a:r>
            <a:r>
              <a:rPr lang="en-US" altLang="zh-CN" sz="1600" kern="100" dirty="0">
                <a:effectLst/>
                <a:highlight>
                  <a:srgbClr val="FFFF00"/>
                </a:highlight>
                <a:latin typeface="微软雅黑" panose="020B0503020204020204" pitchFamily="34" charset="-122"/>
                <a:ea typeface="微软雅黑" panose="020B0503020204020204" pitchFamily="34" charset="-122"/>
                <a:cs typeface="Times New Roman" panose="02020603050405020304" pitchFamily="18" charset="0"/>
              </a:rPr>
              <a:t>HTML</a:t>
            </a:r>
            <a:r>
              <a:rPr lang="zh-CN" altLang="zh-CN" sz="1600" kern="100" dirty="0">
                <a:effectLst/>
                <a:highlight>
                  <a:srgbClr val="FFFF00"/>
                </a:highlight>
                <a:latin typeface="微软雅黑" panose="020B0503020204020204" pitchFamily="34" charset="-122"/>
                <a:ea typeface="微软雅黑" panose="020B0503020204020204" pitchFamily="34" charset="-122"/>
                <a:cs typeface="Times New Roman" panose="02020603050405020304" pitchFamily="18" charset="0"/>
              </a:rPr>
              <a:t>标签为</a:t>
            </a:r>
            <a:r>
              <a:rPr lang="en-US" altLang="zh-CN" sz="1600" kern="100" dirty="0">
                <a:effectLst/>
                <a:highlight>
                  <a:srgbClr val="FFFF00"/>
                </a:highlight>
                <a:latin typeface="微软雅黑" panose="020B0503020204020204" pitchFamily="34" charset="-122"/>
                <a:ea typeface="微软雅黑" panose="020B0503020204020204" pitchFamily="34" charset="-122"/>
                <a:cs typeface="Times New Roman" panose="02020603050405020304" pitchFamily="18" charset="0"/>
              </a:rPr>
              <a:t>&lt;frameset&gt;&lt;/frameset&gt;</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a:t>
            </a:r>
          </a:p>
        </p:txBody>
      </p:sp>
    </p:spTree>
    <p:extLst>
      <p:ext uri="{BB962C8B-B14F-4D97-AF65-F5344CB8AC3E}">
        <p14:creationId xmlns:p14="http://schemas.microsoft.com/office/powerpoint/2010/main" val="5328902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9764B8A2-85ED-4D0D-BAE1-598A3A6766C1}"/>
              </a:ext>
            </a:extLst>
          </p:cNvPr>
          <p:cNvSpPr txBox="1">
            <a:spLocks/>
          </p:cNvSpPr>
          <p:nvPr/>
        </p:nvSpPr>
        <p:spPr>
          <a:xfrm>
            <a:off x="2001425" y="35510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dirty="0">
                <a:solidFill>
                  <a:srgbClr val="0070C0"/>
                </a:solidFill>
                <a:effectLst>
                  <a:outerShdw blurRad="38100" dist="38100" dir="2700000" algn="tl">
                    <a:srgbClr val="000000">
                      <a:alpha val="43137"/>
                    </a:srgbClr>
                  </a:outerShdw>
                </a:effectLst>
              </a:rPr>
              <a:t>创建框架</a:t>
            </a:r>
          </a:p>
        </p:txBody>
      </p:sp>
      <p:sp>
        <p:nvSpPr>
          <p:cNvPr id="4" name="文本框 3">
            <a:extLst>
              <a:ext uri="{FF2B5EF4-FFF2-40B4-BE49-F238E27FC236}">
                <a16:creationId xmlns:a16="http://schemas.microsoft.com/office/drawing/2014/main" id="{387C7479-590B-43FA-857D-81D8383EDABF}"/>
              </a:ext>
            </a:extLst>
          </p:cNvPr>
          <p:cNvSpPr txBox="1"/>
          <p:nvPr/>
        </p:nvSpPr>
        <p:spPr>
          <a:xfrm>
            <a:off x="572620" y="472269"/>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7.2.2</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 name="七边形 1">
            <a:extLst>
              <a:ext uri="{FF2B5EF4-FFF2-40B4-BE49-F238E27FC236}">
                <a16:creationId xmlns:a16="http://schemas.microsoft.com/office/drawing/2014/main" id="{CE5AD3B6-3406-4C36-8555-C7E0104D5502}"/>
              </a:ext>
            </a:extLst>
          </p:cNvPr>
          <p:cNvSpPr/>
          <p:nvPr/>
        </p:nvSpPr>
        <p:spPr>
          <a:xfrm>
            <a:off x="328472" y="1074195"/>
            <a:ext cx="421700" cy="399497"/>
          </a:xfrm>
          <a:prstGeom prst="heptagon">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en-US" altLang="zh-CN" sz="1600" dirty="0">
                <a:latin typeface="微软雅黑" panose="020B0503020204020204" pitchFamily="34" charset="-122"/>
                <a:ea typeface="微软雅黑" panose="020B0503020204020204" pitchFamily="34" charset="-122"/>
              </a:rPr>
              <a:t>1</a:t>
            </a:r>
            <a:endParaRPr lang="zh-CN" altLang="en-US" sz="1600" dirty="0">
              <a:latin typeface="微软雅黑" panose="020B0503020204020204" pitchFamily="34" charset="-122"/>
              <a:ea typeface="微软雅黑" panose="020B0503020204020204" pitchFamily="34" charset="-122"/>
            </a:endParaRPr>
          </a:p>
        </p:txBody>
      </p:sp>
      <p:sp>
        <p:nvSpPr>
          <p:cNvPr id="5" name="箭头: V 形 4">
            <a:extLst>
              <a:ext uri="{FF2B5EF4-FFF2-40B4-BE49-F238E27FC236}">
                <a16:creationId xmlns:a16="http://schemas.microsoft.com/office/drawing/2014/main" id="{6C855B9B-6A19-4ADB-9BDF-4FADEABE6DB2}"/>
              </a:ext>
            </a:extLst>
          </p:cNvPr>
          <p:cNvSpPr/>
          <p:nvPr/>
        </p:nvSpPr>
        <p:spPr>
          <a:xfrm>
            <a:off x="750172" y="1118585"/>
            <a:ext cx="1469245" cy="355107"/>
          </a:xfrm>
          <a:prstGeom prst="chevron">
            <a:avLst>
              <a:gd name="adj" fmla="val 33333"/>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zh-CN" altLang="zh-CN" sz="1800" kern="100" dirty="0">
                <a:effectLst/>
                <a:ea typeface="微软雅黑" panose="020B0503020204020204" pitchFamily="34" charset="-122"/>
                <a:cs typeface="Times New Roman" panose="02020603050405020304" pitchFamily="18" charset="0"/>
              </a:rPr>
              <a:t>创建框架</a:t>
            </a:r>
            <a:endParaRPr lang="zh-CN" altLang="en-US" dirty="0">
              <a:solidFill>
                <a:schemeClr val="tx1"/>
              </a:solidFill>
            </a:endParaRPr>
          </a:p>
        </p:txBody>
      </p:sp>
      <p:sp>
        <p:nvSpPr>
          <p:cNvPr id="7" name="文本框 6">
            <a:extLst>
              <a:ext uri="{FF2B5EF4-FFF2-40B4-BE49-F238E27FC236}">
                <a16:creationId xmlns:a16="http://schemas.microsoft.com/office/drawing/2014/main" id="{74EB235E-93BE-4A3E-94A0-629A8932DCCE}"/>
              </a:ext>
            </a:extLst>
          </p:cNvPr>
          <p:cNvSpPr txBox="1"/>
          <p:nvPr/>
        </p:nvSpPr>
        <p:spPr>
          <a:xfrm>
            <a:off x="2352583" y="1074195"/>
            <a:ext cx="8859913" cy="1156855"/>
          </a:xfrm>
          <a:prstGeom prst="rect">
            <a:avLst/>
          </a:prstGeom>
          <a:solidFill>
            <a:schemeClr val="accent6">
              <a:lumMod val="20000"/>
              <a:lumOff val="80000"/>
            </a:schemeClr>
          </a:solidFill>
        </p:spPr>
        <p:txBody>
          <a:bodyPr wrap="square">
            <a:spAutoFit/>
          </a:bodyPr>
          <a:lstStyle/>
          <a:p>
            <a:pPr>
              <a:lnSpc>
                <a:spcPct val="150000"/>
              </a:lnSpc>
            </a:pP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打开</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Dreamweaver</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工具，创建一个新的站点名称为</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frame</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），新建一个网页文件，暂时不保存。在</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Dreamweaver</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的</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CS6</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版本中，单击菜单栏的【插入】</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HTML</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【框架】然后选择菜单中的具体框架结构</a:t>
            </a:r>
            <a:r>
              <a:rPr lang="zh-CN" altLang="en-US" sz="1600" kern="100" dirty="0">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latin typeface="微软雅黑" panose="020B0503020204020204" pitchFamily="34" charset="-122"/>
              <a:ea typeface="微软雅黑" panose="020B0503020204020204" pitchFamily="34" charset="-122"/>
            </a:endParaRPr>
          </a:p>
        </p:txBody>
      </p:sp>
      <p:pic>
        <p:nvPicPr>
          <p:cNvPr id="2051" name="图片 1">
            <a:extLst>
              <a:ext uri="{FF2B5EF4-FFF2-40B4-BE49-F238E27FC236}">
                <a16:creationId xmlns:a16="http://schemas.microsoft.com/office/drawing/2014/main" id="{E87E13EF-49D9-4931-B94F-5DDF96ACC3F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7518" y="2416373"/>
            <a:ext cx="4824595" cy="292399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3074" name="图片 1">
            <a:extLst>
              <a:ext uri="{FF2B5EF4-FFF2-40B4-BE49-F238E27FC236}">
                <a16:creationId xmlns:a16="http://schemas.microsoft.com/office/drawing/2014/main" id="{F4974AAB-E595-41C6-818C-DDBE889DB55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49038" y="2416372"/>
            <a:ext cx="3263019" cy="235403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3075" name="图片 1">
            <a:extLst>
              <a:ext uri="{FF2B5EF4-FFF2-40B4-BE49-F238E27FC236}">
                <a16:creationId xmlns:a16="http://schemas.microsoft.com/office/drawing/2014/main" id="{76ED00B6-EDBC-4E18-A06E-8FF466D0C56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16127" y="2416372"/>
            <a:ext cx="2181816" cy="2607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877654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9764B8A2-85ED-4D0D-BAE1-598A3A6766C1}"/>
              </a:ext>
            </a:extLst>
          </p:cNvPr>
          <p:cNvSpPr txBox="1">
            <a:spLocks/>
          </p:cNvSpPr>
          <p:nvPr/>
        </p:nvSpPr>
        <p:spPr>
          <a:xfrm>
            <a:off x="2001425" y="35510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dirty="0">
                <a:solidFill>
                  <a:srgbClr val="0070C0"/>
                </a:solidFill>
                <a:effectLst>
                  <a:outerShdw blurRad="38100" dist="38100" dir="2700000" algn="tl">
                    <a:srgbClr val="000000">
                      <a:alpha val="43137"/>
                    </a:srgbClr>
                  </a:outerShdw>
                </a:effectLst>
              </a:rPr>
              <a:t>创建框架</a:t>
            </a:r>
          </a:p>
        </p:txBody>
      </p:sp>
      <p:sp>
        <p:nvSpPr>
          <p:cNvPr id="4" name="文本框 3">
            <a:extLst>
              <a:ext uri="{FF2B5EF4-FFF2-40B4-BE49-F238E27FC236}">
                <a16:creationId xmlns:a16="http://schemas.microsoft.com/office/drawing/2014/main" id="{387C7479-590B-43FA-857D-81D8383EDABF}"/>
              </a:ext>
            </a:extLst>
          </p:cNvPr>
          <p:cNvSpPr txBox="1"/>
          <p:nvPr/>
        </p:nvSpPr>
        <p:spPr>
          <a:xfrm>
            <a:off x="572620" y="472269"/>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7.2.2</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 name="七边形 1">
            <a:extLst>
              <a:ext uri="{FF2B5EF4-FFF2-40B4-BE49-F238E27FC236}">
                <a16:creationId xmlns:a16="http://schemas.microsoft.com/office/drawing/2014/main" id="{CE5AD3B6-3406-4C36-8555-C7E0104D5502}"/>
              </a:ext>
            </a:extLst>
          </p:cNvPr>
          <p:cNvSpPr/>
          <p:nvPr/>
        </p:nvSpPr>
        <p:spPr>
          <a:xfrm>
            <a:off x="328472" y="1074195"/>
            <a:ext cx="421700" cy="399497"/>
          </a:xfrm>
          <a:prstGeom prst="heptagon">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en-US" altLang="zh-CN" sz="1600" dirty="0">
                <a:latin typeface="微软雅黑" panose="020B0503020204020204" pitchFamily="34" charset="-122"/>
                <a:ea typeface="微软雅黑" panose="020B0503020204020204" pitchFamily="34" charset="-122"/>
              </a:rPr>
              <a:t>2</a:t>
            </a:r>
            <a:endParaRPr lang="zh-CN" altLang="en-US" sz="1600" dirty="0">
              <a:latin typeface="微软雅黑" panose="020B0503020204020204" pitchFamily="34" charset="-122"/>
              <a:ea typeface="微软雅黑" panose="020B0503020204020204" pitchFamily="34" charset="-122"/>
            </a:endParaRPr>
          </a:p>
        </p:txBody>
      </p:sp>
      <p:sp>
        <p:nvSpPr>
          <p:cNvPr id="5" name="箭头: V 形 4">
            <a:extLst>
              <a:ext uri="{FF2B5EF4-FFF2-40B4-BE49-F238E27FC236}">
                <a16:creationId xmlns:a16="http://schemas.microsoft.com/office/drawing/2014/main" id="{6C855B9B-6A19-4ADB-9BDF-4FADEABE6DB2}"/>
              </a:ext>
            </a:extLst>
          </p:cNvPr>
          <p:cNvSpPr/>
          <p:nvPr/>
        </p:nvSpPr>
        <p:spPr>
          <a:xfrm>
            <a:off x="750172" y="1118585"/>
            <a:ext cx="3571662" cy="355107"/>
          </a:xfrm>
          <a:prstGeom prst="chevron">
            <a:avLst>
              <a:gd name="adj" fmla="val 33333"/>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zh-CN" altLang="zh-CN" sz="1800" kern="100" dirty="0">
                <a:effectLst/>
                <a:ea typeface="微软雅黑" panose="020B0503020204020204" pitchFamily="34" charset="-122"/>
                <a:cs typeface="Times New Roman" panose="02020603050405020304" pitchFamily="18" charset="0"/>
              </a:rPr>
              <a:t>修改框架显示大小和框架属性</a:t>
            </a:r>
            <a:endParaRPr lang="zh-CN" altLang="en-US" dirty="0">
              <a:solidFill>
                <a:schemeClr val="tx1"/>
              </a:solidFill>
            </a:endParaRPr>
          </a:p>
        </p:txBody>
      </p:sp>
      <p:sp>
        <p:nvSpPr>
          <p:cNvPr id="7" name="文本框 6">
            <a:extLst>
              <a:ext uri="{FF2B5EF4-FFF2-40B4-BE49-F238E27FC236}">
                <a16:creationId xmlns:a16="http://schemas.microsoft.com/office/drawing/2014/main" id="{74EB235E-93BE-4A3E-94A0-629A8932DCCE}"/>
              </a:ext>
            </a:extLst>
          </p:cNvPr>
          <p:cNvSpPr txBox="1"/>
          <p:nvPr/>
        </p:nvSpPr>
        <p:spPr>
          <a:xfrm>
            <a:off x="750172" y="1628357"/>
            <a:ext cx="10472794" cy="1571584"/>
          </a:xfrm>
          <a:prstGeom prst="rect">
            <a:avLst/>
          </a:prstGeom>
          <a:solidFill>
            <a:schemeClr val="accent6">
              <a:lumMod val="20000"/>
              <a:lumOff val="80000"/>
            </a:schemeClr>
          </a:solidFill>
        </p:spPr>
        <p:txBody>
          <a:bodyPr wrap="square">
            <a:spAutoFit/>
          </a:bodyPr>
          <a:lstStyle/>
          <a:p>
            <a:pPr algn="l">
              <a:lnSpc>
                <a:spcPct val="150000"/>
              </a:lnSpc>
            </a:pPr>
            <a:r>
              <a:rPr lang="zh-CN" altLang="zh-CN" sz="1600" kern="100" dirty="0">
                <a:effectLst/>
                <a:latin typeface="Calibri" panose="020F0502020204030204" pitchFamily="34" charset="0"/>
                <a:ea typeface="微软雅黑" panose="020B0503020204020204" pitchFamily="34" charset="-122"/>
                <a:cs typeface="Times New Roman" panose="02020603050405020304" pitchFamily="18" charset="0"/>
              </a:rPr>
              <a:t>方法一：修改框架在浏览器中显示大小，将鼠标放到框架边框上，当出现双箭头光标时拖拽框架边框，可以改变框架的显示大小。</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lnSpc>
                <a:spcPct val="150000"/>
              </a:lnSpc>
            </a:pPr>
            <a:r>
              <a:rPr lang="zh-CN" altLang="zh-CN" sz="1600" kern="100" dirty="0">
                <a:effectLst/>
                <a:latin typeface="Calibri" panose="020F0502020204030204" pitchFamily="34" charset="0"/>
                <a:ea typeface="微软雅黑" panose="020B0503020204020204" pitchFamily="34" charset="-122"/>
                <a:cs typeface="Times New Roman" panose="02020603050405020304" pitchFamily="18" charset="0"/>
              </a:rPr>
              <a:t>方法二：单击代码视图，在代码中修改</a:t>
            </a:r>
            <a:r>
              <a:rPr lang="en-US" altLang="zh-CN" sz="1600" kern="100" dirty="0">
                <a:effectLst/>
                <a:latin typeface="Calibri" panose="020F0502020204030204" pitchFamily="34" charset="0"/>
                <a:ea typeface="微软雅黑" panose="020B0503020204020204" pitchFamily="34" charset="-122"/>
                <a:cs typeface="Times New Roman" panose="02020603050405020304" pitchFamily="18" charset="0"/>
              </a:rPr>
              <a:t>rows="80,*"</a:t>
            </a:r>
            <a:r>
              <a:rPr lang="zh-CN" altLang="zh-CN" sz="1600" kern="100" dirty="0">
                <a:effectLst/>
                <a:latin typeface="Calibri" panose="020F0502020204030204" pitchFamily="34" charset="0"/>
                <a:ea typeface="微软雅黑" panose="020B0503020204020204" pitchFamily="34" charset="-122"/>
                <a:cs typeface="Times New Roman" panose="02020603050405020304" pitchFamily="18" charset="0"/>
              </a:rPr>
              <a:t>或</a:t>
            </a:r>
            <a:r>
              <a:rPr lang="en-US" altLang="zh-CN" sz="1600" kern="100" dirty="0">
                <a:effectLst/>
                <a:latin typeface="Calibri" panose="020F0502020204030204" pitchFamily="34" charset="0"/>
                <a:ea typeface="微软雅黑" panose="020B0503020204020204" pitchFamily="34" charset="-122"/>
                <a:cs typeface="Times New Roman" panose="02020603050405020304" pitchFamily="18" charset="0"/>
              </a:rPr>
              <a:t>cols="80,*"</a:t>
            </a:r>
            <a:r>
              <a:rPr lang="zh-CN" altLang="zh-CN" sz="1600" kern="100" dirty="0">
                <a:effectLst/>
                <a:latin typeface="Calibri" panose="020F0502020204030204" pitchFamily="34" charset="0"/>
                <a:ea typeface="微软雅黑" panose="020B0503020204020204" pitchFamily="34" charset="-122"/>
                <a:cs typeface="Times New Roman" panose="02020603050405020304" pitchFamily="18" charset="0"/>
              </a:rPr>
              <a:t>的值，如修改为</a:t>
            </a:r>
            <a:r>
              <a:rPr lang="en-US" altLang="zh-CN" sz="1600" kern="100" dirty="0">
                <a:effectLst/>
                <a:latin typeface="Calibri" panose="020F0502020204030204" pitchFamily="34" charset="0"/>
                <a:ea typeface="微软雅黑" panose="020B0503020204020204" pitchFamily="34" charset="-122"/>
                <a:cs typeface="Times New Roman" panose="02020603050405020304" pitchFamily="18" charset="0"/>
              </a:rPr>
              <a:t>rows="169,*"</a:t>
            </a:r>
            <a:r>
              <a:rPr lang="zh-CN" altLang="zh-CN" sz="1600" kern="100" dirty="0">
                <a:effectLst/>
                <a:latin typeface="Calibri" panose="020F0502020204030204" pitchFamily="34" charset="0"/>
                <a:ea typeface="微软雅黑" panose="020B0503020204020204" pitchFamily="34" charset="-122"/>
                <a:cs typeface="Times New Roman" panose="02020603050405020304" pitchFamily="18" charset="0"/>
              </a:rPr>
              <a:t>或</a:t>
            </a:r>
            <a:r>
              <a:rPr lang="en-US" altLang="zh-CN" sz="1600" kern="100" dirty="0">
                <a:effectLst/>
                <a:latin typeface="Calibri" panose="020F0502020204030204" pitchFamily="34" charset="0"/>
                <a:ea typeface="微软雅黑" panose="020B0503020204020204" pitchFamily="34" charset="-122"/>
                <a:cs typeface="Times New Roman" panose="02020603050405020304" pitchFamily="18" charset="0"/>
              </a:rPr>
              <a:t>cols="257,*"</a:t>
            </a:r>
            <a:r>
              <a:rPr lang="zh-CN" altLang="zh-CN" sz="1600" kern="100" dirty="0">
                <a:effectLst/>
                <a:latin typeface="Calibri" panose="020F0502020204030204" pitchFamily="34" charset="0"/>
                <a:ea typeface="微软雅黑" panose="020B0503020204020204" pitchFamily="34" charset="-122"/>
                <a:cs typeface="Times New Roman" panose="02020603050405020304" pitchFamily="18" charset="0"/>
              </a:rPr>
              <a:t>。</a:t>
            </a:r>
            <a:endParaRPr lang="en-US" altLang="zh-CN" sz="1600" kern="100" dirty="0">
              <a:effectLst/>
              <a:latin typeface="Calibri" panose="020F0502020204030204" pitchFamily="34" charset="0"/>
              <a:ea typeface="微软雅黑" panose="020B0503020204020204" pitchFamily="34" charset="-122"/>
              <a:cs typeface="Times New Roman" panose="02020603050405020304" pitchFamily="18" charset="0"/>
            </a:endParaRPr>
          </a:p>
          <a:p>
            <a:pPr algn="l">
              <a:lnSpc>
                <a:spcPct val="150000"/>
              </a:lnSpc>
            </a:pPr>
            <a:r>
              <a:rPr lang="zh-CN" altLang="zh-CN" sz="1600" kern="100" dirty="0">
                <a:effectLst/>
                <a:ea typeface="微软雅黑" panose="020B0503020204020204" pitchFamily="34" charset="-122"/>
                <a:cs typeface="Times New Roman" panose="02020603050405020304" pitchFamily="18" charset="0"/>
              </a:rPr>
              <a:t>方法三：单击【框架】面板中的框架集的边框，显示框架集的属性面板</a:t>
            </a:r>
            <a:r>
              <a:rPr lang="zh-CN" altLang="en-US" sz="1400" kern="100" dirty="0">
                <a:effectLst/>
                <a:latin typeface="Calibri" panose="020F0502020204030204" pitchFamily="34" charset="0"/>
                <a:ea typeface="微软雅黑" panose="020B0503020204020204" pitchFamily="34" charset="-122"/>
                <a:cs typeface="Times New Roman" panose="02020603050405020304" pitchFamily="18"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052" name="图片 1">
            <a:extLst>
              <a:ext uri="{FF2B5EF4-FFF2-40B4-BE49-F238E27FC236}">
                <a16:creationId xmlns:a16="http://schemas.microsoft.com/office/drawing/2014/main" id="{18EE2788-C381-4695-965E-59EF56F5889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3577"/>
          <a:stretch>
            <a:fillRect/>
          </a:stretch>
        </p:blipFill>
        <p:spPr bwMode="auto">
          <a:xfrm>
            <a:off x="750172" y="3285277"/>
            <a:ext cx="4206414" cy="221602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2053" name="图片 1">
            <a:extLst>
              <a:ext uri="{FF2B5EF4-FFF2-40B4-BE49-F238E27FC236}">
                <a16:creationId xmlns:a16="http://schemas.microsoft.com/office/drawing/2014/main" id="{835C8033-BFC2-46D9-8FDC-6E46D0A6285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27593" y="3354606"/>
            <a:ext cx="1676400" cy="200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4" name="图片 1">
            <a:extLst>
              <a:ext uri="{FF2B5EF4-FFF2-40B4-BE49-F238E27FC236}">
                <a16:creationId xmlns:a16="http://schemas.microsoft.com/office/drawing/2014/main" id="{2C207B97-8BFF-4764-9349-E9B9CA70ABB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34031" y="3393164"/>
            <a:ext cx="1676400" cy="200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5" name="图片 1">
            <a:extLst>
              <a:ext uri="{FF2B5EF4-FFF2-40B4-BE49-F238E27FC236}">
                <a16:creationId xmlns:a16="http://schemas.microsoft.com/office/drawing/2014/main" id="{5C57933F-B84A-48B4-9F0F-2C86F1D3E86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0172" y="5586636"/>
            <a:ext cx="4900130" cy="117018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2056" name="图片 1">
            <a:extLst>
              <a:ext uri="{FF2B5EF4-FFF2-40B4-BE49-F238E27FC236}">
                <a16:creationId xmlns:a16="http://schemas.microsoft.com/office/drawing/2014/main" id="{E8126D79-D2A1-4FAA-AA7F-345F6A15069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827592" y="5586636"/>
            <a:ext cx="4866333" cy="1170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198514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9764B8A2-85ED-4D0D-BAE1-598A3A6766C1}"/>
              </a:ext>
            </a:extLst>
          </p:cNvPr>
          <p:cNvSpPr txBox="1">
            <a:spLocks/>
          </p:cNvSpPr>
          <p:nvPr/>
        </p:nvSpPr>
        <p:spPr>
          <a:xfrm>
            <a:off x="2001425" y="35510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dirty="0">
                <a:solidFill>
                  <a:srgbClr val="0070C0"/>
                </a:solidFill>
                <a:effectLst>
                  <a:outerShdw blurRad="38100" dist="38100" dir="2700000" algn="tl">
                    <a:srgbClr val="000000">
                      <a:alpha val="43137"/>
                    </a:srgbClr>
                  </a:outerShdw>
                </a:effectLst>
              </a:rPr>
              <a:t>创建框架</a:t>
            </a:r>
          </a:p>
        </p:txBody>
      </p:sp>
      <p:sp>
        <p:nvSpPr>
          <p:cNvPr id="4" name="文本框 3">
            <a:extLst>
              <a:ext uri="{FF2B5EF4-FFF2-40B4-BE49-F238E27FC236}">
                <a16:creationId xmlns:a16="http://schemas.microsoft.com/office/drawing/2014/main" id="{387C7479-590B-43FA-857D-81D8383EDABF}"/>
              </a:ext>
            </a:extLst>
          </p:cNvPr>
          <p:cNvSpPr txBox="1"/>
          <p:nvPr/>
        </p:nvSpPr>
        <p:spPr>
          <a:xfrm>
            <a:off x="572620" y="472269"/>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7.2.2</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 name="七边形 1">
            <a:extLst>
              <a:ext uri="{FF2B5EF4-FFF2-40B4-BE49-F238E27FC236}">
                <a16:creationId xmlns:a16="http://schemas.microsoft.com/office/drawing/2014/main" id="{CE5AD3B6-3406-4C36-8555-C7E0104D5502}"/>
              </a:ext>
            </a:extLst>
          </p:cNvPr>
          <p:cNvSpPr/>
          <p:nvPr/>
        </p:nvSpPr>
        <p:spPr>
          <a:xfrm>
            <a:off x="328472" y="1074195"/>
            <a:ext cx="421700" cy="399497"/>
          </a:xfrm>
          <a:prstGeom prst="heptagon">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en-US" altLang="zh-CN" sz="1600" dirty="0">
                <a:latin typeface="微软雅黑" panose="020B0503020204020204" pitchFamily="34" charset="-122"/>
                <a:ea typeface="微软雅黑" panose="020B0503020204020204" pitchFamily="34" charset="-122"/>
              </a:rPr>
              <a:t>3</a:t>
            </a:r>
            <a:endParaRPr lang="zh-CN" altLang="en-US" sz="1600" dirty="0">
              <a:latin typeface="微软雅黑" panose="020B0503020204020204" pitchFamily="34" charset="-122"/>
              <a:ea typeface="微软雅黑" panose="020B0503020204020204" pitchFamily="34" charset="-122"/>
            </a:endParaRPr>
          </a:p>
        </p:txBody>
      </p:sp>
      <p:sp>
        <p:nvSpPr>
          <p:cNvPr id="5" name="箭头: V 形 4">
            <a:extLst>
              <a:ext uri="{FF2B5EF4-FFF2-40B4-BE49-F238E27FC236}">
                <a16:creationId xmlns:a16="http://schemas.microsoft.com/office/drawing/2014/main" id="{6C855B9B-6A19-4ADB-9BDF-4FADEABE6DB2}"/>
              </a:ext>
            </a:extLst>
          </p:cNvPr>
          <p:cNvSpPr/>
          <p:nvPr/>
        </p:nvSpPr>
        <p:spPr>
          <a:xfrm>
            <a:off x="750172" y="1118585"/>
            <a:ext cx="1699730" cy="355107"/>
          </a:xfrm>
          <a:prstGeom prst="chevron">
            <a:avLst>
              <a:gd name="adj" fmla="val 33333"/>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zh-CN" altLang="en-US" kern="100" dirty="0">
                <a:solidFill>
                  <a:schemeClr val="bg1"/>
                </a:solidFill>
                <a:ea typeface="微软雅黑" panose="020B0503020204020204" pitchFamily="34" charset="-122"/>
                <a:cs typeface="Times New Roman" panose="02020603050405020304" pitchFamily="18" charset="0"/>
              </a:rPr>
              <a:t>框架集属性</a:t>
            </a:r>
            <a:endParaRPr lang="zh-CN" altLang="en-US" dirty="0">
              <a:solidFill>
                <a:schemeClr val="bg1"/>
              </a:solidFill>
            </a:endParaRPr>
          </a:p>
        </p:txBody>
      </p:sp>
      <p:sp>
        <p:nvSpPr>
          <p:cNvPr id="7" name="文本框 6">
            <a:extLst>
              <a:ext uri="{FF2B5EF4-FFF2-40B4-BE49-F238E27FC236}">
                <a16:creationId xmlns:a16="http://schemas.microsoft.com/office/drawing/2014/main" id="{74EB235E-93BE-4A3E-94A0-629A8932DCCE}"/>
              </a:ext>
            </a:extLst>
          </p:cNvPr>
          <p:cNvSpPr txBox="1"/>
          <p:nvPr/>
        </p:nvSpPr>
        <p:spPr>
          <a:xfrm>
            <a:off x="750172" y="1628357"/>
            <a:ext cx="10472794" cy="1530291"/>
          </a:xfrm>
          <a:prstGeom prst="rect">
            <a:avLst/>
          </a:prstGeom>
          <a:solidFill>
            <a:schemeClr val="accent6">
              <a:lumMod val="20000"/>
              <a:lumOff val="80000"/>
            </a:schemeClr>
          </a:solidFill>
        </p:spPr>
        <p:txBody>
          <a:bodyPr wrap="square">
            <a:spAutoFit/>
          </a:bodyPr>
          <a:lstStyle/>
          <a:p>
            <a:pPr>
              <a:lnSpc>
                <a:spcPct val="150000"/>
              </a:lnSpc>
            </a:pPr>
            <a:r>
              <a:rPr lang="zh-CN" altLang="zh-CN" sz="1600" kern="100" dirty="0">
                <a:effectLst/>
                <a:latin typeface="Calibri" panose="020F0502020204030204" pitchFamily="34" charset="0"/>
                <a:ea typeface="微软雅黑" panose="020B0503020204020204" pitchFamily="34" charset="-122"/>
                <a:cs typeface="Times New Roman" panose="02020603050405020304" pitchFamily="18" charset="0"/>
              </a:rPr>
              <a:t>框架集的属性主要包括边框、边框宽度、边框颜色、行或列的值和单位。边框是设置是否有边框，默认被选为</a:t>
            </a:r>
            <a:r>
              <a:rPr lang="en-US" altLang="zh-CN" sz="1600" kern="100" dirty="0">
                <a:effectLst/>
                <a:latin typeface="Calibri" panose="020F0502020204030204" pitchFamily="34" charset="0"/>
                <a:ea typeface="微软雅黑" panose="020B0503020204020204" pitchFamily="34" charset="-122"/>
                <a:cs typeface="Times New Roman" panose="02020603050405020304" pitchFamily="18" charset="0"/>
              </a:rPr>
              <a:t>“</a:t>
            </a:r>
            <a:r>
              <a:rPr lang="zh-CN" altLang="zh-CN" sz="1600" kern="100" dirty="0">
                <a:effectLst/>
                <a:latin typeface="Calibri" panose="020F0502020204030204" pitchFamily="34" charset="0"/>
                <a:ea typeface="微软雅黑" panose="020B0503020204020204" pitchFamily="34" charset="-122"/>
                <a:cs typeface="Times New Roman" panose="02020603050405020304" pitchFamily="18" charset="0"/>
              </a:rPr>
              <a:t>否</a:t>
            </a:r>
            <a:r>
              <a:rPr lang="en-US" altLang="zh-CN" sz="1600" kern="100" dirty="0">
                <a:effectLst/>
                <a:latin typeface="Calibri" panose="020F0502020204030204" pitchFamily="34" charset="0"/>
                <a:ea typeface="微软雅黑" panose="020B0503020204020204" pitchFamily="34" charset="-122"/>
                <a:cs typeface="Times New Roman" panose="02020603050405020304" pitchFamily="18" charset="0"/>
              </a:rPr>
              <a:t>”</a:t>
            </a:r>
            <a:r>
              <a:rPr lang="zh-CN" altLang="zh-CN" sz="1600" kern="100" dirty="0">
                <a:effectLst/>
                <a:latin typeface="Calibri" panose="020F0502020204030204" pitchFamily="34" charset="0"/>
                <a:ea typeface="微软雅黑" panose="020B0503020204020204" pitchFamily="34" charset="-122"/>
                <a:cs typeface="Times New Roman" panose="02020603050405020304" pitchFamily="18" charset="0"/>
              </a:rPr>
              <a:t>，还可设置为</a:t>
            </a:r>
            <a:r>
              <a:rPr lang="en-US" altLang="zh-CN" sz="1600" kern="100" dirty="0">
                <a:effectLst/>
                <a:latin typeface="Calibri" panose="020F0502020204030204" pitchFamily="34" charset="0"/>
                <a:ea typeface="微软雅黑" panose="020B0503020204020204" pitchFamily="34" charset="-122"/>
                <a:cs typeface="Times New Roman" panose="02020603050405020304" pitchFamily="18" charset="0"/>
              </a:rPr>
              <a:t>“</a:t>
            </a:r>
            <a:r>
              <a:rPr lang="zh-CN" altLang="zh-CN" sz="1600" kern="100" dirty="0">
                <a:effectLst/>
                <a:latin typeface="Calibri" panose="020F0502020204030204" pitchFamily="34" charset="0"/>
                <a:ea typeface="微软雅黑" panose="020B0503020204020204" pitchFamily="34" charset="-122"/>
                <a:cs typeface="Times New Roman" panose="02020603050405020304" pitchFamily="18" charset="0"/>
              </a:rPr>
              <a:t>是</a:t>
            </a:r>
            <a:r>
              <a:rPr lang="en-US" altLang="zh-CN" sz="1600" kern="100" dirty="0">
                <a:effectLst/>
                <a:latin typeface="Calibri" panose="020F0502020204030204" pitchFamily="34" charset="0"/>
                <a:ea typeface="微软雅黑" panose="020B0503020204020204" pitchFamily="34" charset="-122"/>
                <a:cs typeface="Times New Roman" panose="02020603050405020304" pitchFamily="18" charset="0"/>
              </a:rPr>
              <a:t>”</a:t>
            </a:r>
            <a:r>
              <a:rPr lang="zh-CN" altLang="zh-CN" sz="1600" kern="100" dirty="0">
                <a:effectLst/>
                <a:latin typeface="Calibri" panose="020F0502020204030204" pitchFamily="34" charset="0"/>
                <a:ea typeface="微软雅黑" panose="020B0503020204020204" pitchFamily="34" charset="-122"/>
                <a:cs typeface="Times New Roman" panose="02020603050405020304" pitchFamily="18" charset="0"/>
              </a:rPr>
              <a:t>和</a:t>
            </a:r>
            <a:r>
              <a:rPr lang="en-US" altLang="zh-CN" sz="1600" kern="100" dirty="0">
                <a:effectLst/>
                <a:latin typeface="Calibri" panose="020F0502020204030204" pitchFamily="34" charset="0"/>
                <a:ea typeface="微软雅黑" panose="020B0503020204020204" pitchFamily="34" charset="-122"/>
                <a:cs typeface="Times New Roman" panose="02020603050405020304" pitchFamily="18" charset="0"/>
              </a:rPr>
              <a:t>“</a:t>
            </a:r>
            <a:r>
              <a:rPr lang="zh-CN" altLang="zh-CN" sz="1600" kern="100" dirty="0">
                <a:effectLst/>
                <a:latin typeface="Calibri" panose="020F0502020204030204" pitchFamily="34" charset="0"/>
                <a:ea typeface="微软雅黑" panose="020B0503020204020204" pitchFamily="34" charset="-122"/>
                <a:cs typeface="Times New Roman" panose="02020603050405020304" pitchFamily="18" charset="0"/>
              </a:rPr>
              <a:t>默认</a:t>
            </a:r>
            <a:r>
              <a:rPr lang="en-US" altLang="zh-CN" sz="1600" kern="100" dirty="0">
                <a:effectLst/>
                <a:latin typeface="Calibri" panose="020F0502020204030204" pitchFamily="34" charset="0"/>
                <a:ea typeface="微软雅黑" panose="020B0503020204020204" pitchFamily="34" charset="-122"/>
                <a:cs typeface="Times New Roman" panose="02020603050405020304" pitchFamily="18" charset="0"/>
              </a:rPr>
              <a:t>”</a:t>
            </a:r>
            <a:r>
              <a:rPr lang="zh-CN" altLang="zh-CN" sz="1600" kern="100" dirty="0">
                <a:effectLst/>
                <a:latin typeface="Calibri" panose="020F0502020204030204" pitchFamily="34" charset="0"/>
                <a:ea typeface="微软雅黑" panose="020B0503020204020204" pitchFamily="34" charset="-122"/>
                <a:cs typeface="Times New Roman" panose="02020603050405020304" pitchFamily="18" charset="0"/>
              </a:rPr>
              <a:t>；设置了边框为“是”后，边框颜色的设置才有意义，否则即使设置了边框的颜色，在浏览器中也看不见边框。单击【框架】面板中的任一框架，属性面板为该框架的属性，框架的属性主要包含框架名称、源文件、滚动、边框、边框颜色、不能调整大小、边界宽度和边界高度。</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4098" name="图片 1">
            <a:extLst>
              <a:ext uri="{FF2B5EF4-FFF2-40B4-BE49-F238E27FC236}">
                <a16:creationId xmlns:a16="http://schemas.microsoft.com/office/drawing/2014/main" id="{6867EB46-E481-4241-850D-B29635E8B17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8264" y="3194856"/>
            <a:ext cx="3612581" cy="344790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602666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9764B8A2-85ED-4D0D-BAE1-598A3A6766C1}"/>
              </a:ext>
            </a:extLst>
          </p:cNvPr>
          <p:cNvSpPr txBox="1">
            <a:spLocks/>
          </p:cNvSpPr>
          <p:nvPr/>
        </p:nvSpPr>
        <p:spPr>
          <a:xfrm>
            <a:off x="2001425" y="35510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dirty="0">
                <a:solidFill>
                  <a:srgbClr val="0070C0"/>
                </a:solidFill>
                <a:effectLst>
                  <a:outerShdw blurRad="38100" dist="38100" dir="2700000" algn="tl">
                    <a:srgbClr val="000000">
                      <a:alpha val="43137"/>
                    </a:srgbClr>
                  </a:outerShdw>
                </a:effectLst>
              </a:rPr>
              <a:t>保存框架</a:t>
            </a:r>
          </a:p>
        </p:txBody>
      </p:sp>
      <p:sp>
        <p:nvSpPr>
          <p:cNvPr id="4" name="文本框 3">
            <a:extLst>
              <a:ext uri="{FF2B5EF4-FFF2-40B4-BE49-F238E27FC236}">
                <a16:creationId xmlns:a16="http://schemas.microsoft.com/office/drawing/2014/main" id="{387C7479-590B-43FA-857D-81D8383EDABF}"/>
              </a:ext>
            </a:extLst>
          </p:cNvPr>
          <p:cNvSpPr txBox="1"/>
          <p:nvPr/>
        </p:nvSpPr>
        <p:spPr>
          <a:xfrm>
            <a:off x="572620" y="472269"/>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7.2.3</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 name="文本框 4">
            <a:extLst>
              <a:ext uri="{FF2B5EF4-FFF2-40B4-BE49-F238E27FC236}">
                <a16:creationId xmlns:a16="http://schemas.microsoft.com/office/drawing/2014/main" id="{D8FD021B-D173-4F8A-886E-57E944471BFD}"/>
              </a:ext>
            </a:extLst>
          </p:cNvPr>
          <p:cNvSpPr txBox="1"/>
          <p:nvPr/>
        </p:nvSpPr>
        <p:spPr>
          <a:xfrm>
            <a:off x="465826" y="1051097"/>
            <a:ext cx="10842835" cy="1207703"/>
          </a:xfrm>
          <a:prstGeom prst="rect">
            <a:avLst/>
          </a:prstGeom>
          <a:solidFill>
            <a:schemeClr val="accent6">
              <a:lumMod val="20000"/>
              <a:lumOff val="80000"/>
            </a:schemeClr>
          </a:solidFill>
        </p:spPr>
        <p:txBody>
          <a:bodyPr wrap="square">
            <a:spAutoFit/>
          </a:bodyPr>
          <a:lstStyle/>
          <a:p>
            <a:pPr>
              <a:lnSpc>
                <a:spcPct val="150000"/>
              </a:lnSpc>
            </a:pPr>
            <a:r>
              <a:rPr lang="zh-CN" altLang="zh-CN" sz="1600" kern="100" dirty="0">
                <a:effectLst/>
                <a:ea typeface="微软雅黑" panose="020B0503020204020204" pitchFamily="34" charset="-122"/>
                <a:cs typeface="Times New Roman" panose="02020603050405020304" pitchFamily="18" charset="0"/>
              </a:rPr>
              <a:t>每一个框架都有一个默认的框架名称，可以用默认的框架名称，也可以在保存时自定义名称。选择菜单栏的【文件】</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600" kern="100" dirty="0">
                <a:effectLst/>
                <a:ea typeface="微软雅黑" panose="020B0503020204020204" pitchFamily="34" charset="-122"/>
                <a:cs typeface="Times New Roman" panose="02020603050405020304" pitchFamily="18" charset="0"/>
              </a:rPr>
              <a:t>【保存全部】，显示另存为对话框，注意当前默认的文件名，如果默认的文件名中有</a:t>
            </a:r>
            <a:r>
              <a:rPr lang="en-US" altLang="zh-CN" sz="1600" kern="100" dirty="0">
                <a:effectLst/>
                <a:ea typeface="微软雅黑" panose="020B0503020204020204" pitchFamily="34" charset="-122"/>
                <a:cs typeface="Times New Roman" panose="02020603050405020304" pitchFamily="18" charset="0"/>
              </a:rPr>
              <a:t>frameset</a:t>
            </a:r>
            <a:r>
              <a:rPr lang="zh-CN" altLang="zh-CN" sz="1600" kern="100" dirty="0">
                <a:effectLst/>
                <a:ea typeface="微软雅黑" panose="020B0503020204020204" pitchFamily="34" charset="-122"/>
                <a:cs typeface="Times New Roman" panose="02020603050405020304" pitchFamily="18" charset="0"/>
              </a:rPr>
              <a:t>表示当前保存的文件是个框架集文件，并且出现一条约</a:t>
            </a:r>
            <a:r>
              <a:rPr lang="en-US" altLang="zh-CN" sz="1600" kern="100" dirty="0">
                <a:effectLst/>
                <a:ea typeface="微软雅黑" panose="020B0503020204020204" pitchFamily="34" charset="-122"/>
                <a:cs typeface="Times New Roman" panose="02020603050405020304" pitchFamily="18" charset="0"/>
              </a:rPr>
              <a:t>5</a:t>
            </a:r>
            <a:r>
              <a:rPr lang="zh-CN" altLang="zh-CN" sz="1600" kern="100" dirty="0">
                <a:effectLst/>
                <a:ea typeface="微软雅黑" panose="020B0503020204020204" pitchFamily="34" charset="-122"/>
                <a:cs typeface="Times New Roman" panose="02020603050405020304" pitchFamily="18" charset="0"/>
              </a:rPr>
              <a:t>像素粗细的虚线将框架集的范围包含起来</a:t>
            </a:r>
            <a:r>
              <a:rPr lang="zh-CN" altLang="en-US" sz="1600" kern="100" dirty="0">
                <a:ea typeface="微软雅黑" panose="020B0503020204020204" pitchFamily="34" charset="-122"/>
                <a:cs typeface="Times New Roman" panose="02020603050405020304" pitchFamily="18" charset="0"/>
              </a:rPr>
              <a:t>。</a:t>
            </a:r>
            <a:endParaRPr lang="zh-CN" altLang="en-US" sz="1600" dirty="0"/>
          </a:p>
        </p:txBody>
      </p:sp>
      <p:pic>
        <p:nvPicPr>
          <p:cNvPr id="5122" name="图片 1">
            <a:extLst>
              <a:ext uri="{FF2B5EF4-FFF2-40B4-BE49-F238E27FC236}">
                <a16:creationId xmlns:a16="http://schemas.microsoft.com/office/drawing/2014/main" id="{B7A35425-8A8B-4AF1-B3B9-CBD6349B624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r="14468"/>
          <a:stretch>
            <a:fillRect/>
          </a:stretch>
        </p:blipFill>
        <p:spPr bwMode="auto">
          <a:xfrm>
            <a:off x="750497" y="2375963"/>
            <a:ext cx="4607426" cy="29051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5123" name="图片 1">
            <a:extLst>
              <a:ext uri="{FF2B5EF4-FFF2-40B4-BE49-F238E27FC236}">
                <a16:creationId xmlns:a16="http://schemas.microsoft.com/office/drawing/2014/main" id="{5AD9A46D-2F3F-4809-9AA7-454E5C781C7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4303" r="26123" b="14511"/>
          <a:stretch>
            <a:fillRect/>
          </a:stretch>
        </p:blipFill>
        <p:spPr bwMode="auto">
          <a:xfrm>
            <a:off x="5400136" y="2375963"/>
            <a:ext cx="5029200" cy="29051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9" name="文本框 8">
            <a:extLst>
              <a:ext uri="{FF2B5EF4-FFF2-40B4-BE49-F238E27FC236}">
                <a16:creationId xmlns:a16="http://schemas.microsoft.com/office/drawing/2014/main" id="{A4741D60-81A7-4B21-A9D5-71D746448737}"/>
              </a:ext>
            </a:extLst>
          </p:cNvPr>
          <p:cNvSpPr txBox="1"/>
          <p:nvPr/>
        </p:nvSpPr>
        <p:spPr>
          <a:xfrm>
            <a:off x="790236" y="5593526"/>
            <a:ext cx="9733990" cy="792205"/>
          </a:xfrm>
          <a:prstGeom prst="rect">
            <a:avLst/>
          </a:prstGeom>
          <a:solidFill>
            <a:schemeClr val="bg1">
              <a:lumMod val="95000"/>
            </a:schemeClr>
          </a:solidFill>
        </p:spPr>
        <p:txBody>
          <a:bodyPr wrap="square">
            <a:spAutoFit/>
          </a:bodyPr>
          <a:lstStyle/>
          <a:p>
            <a:pPr>
              <a:lnSpc>
                <a:spcPct val="150000"/>
              </a:lnSpc>
            </a:pPr>
            <a:r>
              <a:rPr lang="zh-CN" altLang="zh-CN" sz="1600" kern="100" dirty="0">
                <a:effectLst/>
                <a:ea typeface="微软雅黑" panose="020B0503020204020204" pitchFamily="34" charset="-122"/>
                <a:cs typeface="Times New Roman" panose="02020603050405020304" pitchFamily="18" charset="0"/>
              </a:rPr>
              <a:t>如何判断框架页是否被保存了，单击框架页，查看Dreamweaver头部的文件的名称，若只有名称没有文件类型，则该文件未被保存。</a:t>
            </a:r>
            <a:endParaRPr lang="zh-CN" altLang="en-US" sz="1600" dirty="0"/>
          </a:p>
        </p:txBody>
      </p:sp>
    </p:spTree>
    <p:extLst>
      <p:ext uri="{BB962C8B-B14F-4D97-AF65-F5344CB8AC3E}">
        <p14:creationId xmlns:p14="http://schemas.microsoft.com/office/powerpoint/2010/main" val="18644636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9764B8A2-85ED-4D0D-BAE1-598A3A6766C1}"/>
              </a:ext>
            </a:extLst>
          </p:cNvPr>
          <p:cNvSpPr txBox="1">
            <a:spLocks/>
          </p:cNvSpPr>
          <p:nvPr/>
        </p:nvSpPr>
        <p:spPr>
          <a:xfrm>
            <a:off x="2001425" y="35510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dirty="0">
                <a:solidFill>
                  <a:srgbClr val="0070C0"/>
                </a:solidFill>
                <a:effectLst>
                  <a:outerShdw blurRad="38100" dist="38100" dir="2700000" algn="tl">
                    <a:srgbClr val="000000">
                      <a:alpha val="43137"/>
                    </a:srgbClr>
                  </a:outerShdw>
                </a:effectLst>
              </a:rPr>
              <a:t>删除框架和增加框架</a:t>
            </a:r>
          </a:p>
        </p:txBody>
      </p:sp>
      <p:sp>
        <p:nvSpPr>
          <p:cNvPr id="4" name="文本框 3">
            <a:extLst>
              <a:ext uri="{FF2B5EF4-FFF2-40B4-BE49-F238E27FC236}">
                <a16:creationId xmlns:a16="http://schemas.microsoft.com/office/drawing/2014/main" id="{387C7479-590B-43FA-857D-81D8383EDABF}"/>
              </a:ext>
            </a:extLst>
          </p:cNvPr>
          <p:cNvSpPr txBox="1"/>
          <p:nvPr/>
        </p:nvSpPr>
        <p:spPr>
          <a:xfrm>
            <a:off x="572620" y="472269"/>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7.2.4</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 name="文本框 5">
            <a:extLst>
              <a:ext uri="{FF2B5EF4-FFF2-40B4-BE49-F238E27FC236}">
                <a16:creationId xmlns:a16="http://schemas.microsoft.com/office/drawing/2014/main" id="{CBA6C6D3-0F64-47F4-8DB1-6F6B23AE3FF5}"/>
              </a:ext>
            </a:extLst>
          </p:cNvPr>
          <p:cNvSpPr txBox="1"/>
          <p:nvPr/>
        </p:nvSpPr>
        <p:spPr>
          <a:xfrm>
            <a:off x="758799" y="1077266"/>
            <a:ext cx="10472794" cy="2351734"/>
          </a:xfrm>
          <a:prstGeom prst="rect">
            <a:avLst/>
          </a:prstGeom>
          <a:solidFill>
            <a:schemeClr val="accent6">
              <a:lumMod val="20000"/>
              <a:lumOff val="80000"/>
            </a:schemeClr>
          </a:solidFill>
        </p:spPr>
        <p:txBody>
          <a:bodyPr wrap="square">
            <a:spAutoFit/>
          </a:bodyPr>
          <a:lstStyle/>
          <a:p>
            <a:pPr marL="285750" indent="-285750">
              <a:lnSpc>
                <a:spcPct val="150000"/>
              </a:lnSpc>
              <a:buFont typeface="Arial" panose="020B0604020202020204" pitchFamily="34" charset="0"/>
              <a:buChar char="•"/>
            </a:pP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删除框架的方式是用鼠标把框架边框拖拽到父框架的边框上，可删除框架。如图所示，向左拖拽中间的边框到最左方，则在当前框架结构中删除</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left.html</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，注意只是在框架结构中删除了并不是将</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left.html</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文件删除，文件仍保存在站点中。若想删除的是</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main.html</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，则向右拖拽边框</a:t>
            </a:r>
            <a:r>
              <a:rPr lang="zh-CN" altLang="en-US" sz="16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如果是上下结构的框架，则向上或向下拖拽边框，删除上方或下方的框架。</a:t>
            </a:r>
            <a:endPar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marL="285750" indent="-285750">
              <a:lnSpc>
                <a:spcPct val="150000"/>
              </a:lnSpc>
              <a:buFont typeface="Arial" panose="020B0604020202020204" pitchFamily="34" charset="0"/>
              <a:buChar char="•"/>
            </a:pPr>
            <a:r>
              <a:rPr lang="zh-CN" altLang="zh-CN" sz="1800" kern="100" dirty="0">
                <a:effectLst/>
                <a:ea typeface="微软雅黑" panose="020B0503020204020204" pitchFamily="34" charset="-122"/>
                <a:cs typeface="Times New Roman" panose="02020603050405020304" pitchFamily="18" charset="0"/>
              </a:rPr>
              <a:t>增加框架的方式，将光标落在需要增加框架的框架页，单击菜单栏中【插入】</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800" kern="100" dirty="0">
                <a:effectLst/>
                <a:ea typeface="微软雅黑" panose="020B0503020204020204" pitchFamily="34" charset="-122"/>
                <a:cs typeface="Times New Roman" panose="02020603050405020304" pitchFamily="18" charset="0"/>
              </a:rPr>
              <a:t>【</a:t>
            </a:r>
            <a:r>
              <a:rPr lang="en-US" altLang="zh-CN" sz="1800" kern="100" dirty="0">
                <a:effectLst/>
                <a:ea typeface="微软雅黑" panose="020B0503020204020204" pitchFamily="34" charset="-122"/>
                <a:cs typeface="Times New Roman" panose="02020603050405020304" pitchFamily="18" charset="0"/>
              </a:rPr>
              <a:t>HTML</a:t>
            </a:r>
            <a:r>
              <a:rPr lang="zh-CN" altLang="zh-CN" sz="1800" kern="100" dirty="0">
                <a:effectLst/>
                <a:ea typeface="微软雅黑" panose="020B0503020204020204" pitchFamily="34" charset="-122"/>
                <a:cs typeface="Times New Roman" panose="02020603050405020304" pitchFamily="18" charset="0"/>
              </a:rPr>
              <a:t>】</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800" kern="100" dirty="0">
                <a:effectLst/>
                <a:ea typeface="微软雅黑" panose="020B0503020204020204" pitchFamily="34" charset="-122"/>
                <a:cs typeface="Times New Roman" panose="02020603050405020304" pitchFamily="18" charset="0"/>
              </a:rPr>
              <a:t>【框架】然后选择菜单中的具体框架结构，即可增加框架到当前位置中。</a:t>
            </a:r>
            <a:endPar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7170" name="图片 1">
            <a:extLst>
              <a:ext uri="{FF2B5EF4-FFF2-40B4-BE49-F238E27FC236}">
                <a16:creationId xmlns:a16="http://schemas.microsoft.com/office/drawing/2014/main" id="{715660B4-91A5-4419-BE91-7BF529DD3FF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8799" y="3572332"/>
            <a:ext cx="2999381" cy="2664566"/>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7" name="矩形 6">
            <a:extLst>
              <a:ext uri="{FF2B5EF4-FFF2-40B4-BE49-F238E27FC236}">
                <a16:creationId xmlns:a16="http://schemas.microsoft.com/office/drawing/2014/main" id="{C4712DD1-8AF0-4968-A1BB-EF21BAA53DF1}"/>
              </a:ext>
            </a:extLst>
          </p:cNvPr>
          <p:cNvSpPr/>
          <p:nvPr/>
        </p:nvSpPr>
        <p:spPr>
          <a:xfrm>
            <a:off x="2001425" y="4071668"/>
            <a:ext cx="181058" cy="210484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箭头连接符 8">
            <a:extLst>
              <a:ext uri="{FF2B5EF4-FFF2-40B4-BE49-F238E27FC236}">
                <a16:creationId xmlns:a16="http://schemas.microsoft.com/office/drawing/2014/main" id="{04E60C9F-5B80-45F5-9674-57760606BAB0}"/>
              </a:ext>
            </a:extLst>
          </p:cNvPr>
          <p:cNvCxnSpPr>
            <a:stCxn id="7" idx="1"/>
          </p:cNvCxnSpPr>
          <p:nvPr/>
        </p:nvCxnSpPr>
        <p:spPr>
          <a:xfrm flipH="1">
            <a:off x="1500996" y="5124091"/>
            <a:ext cx="500429" cy="8626"/>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7171" name="图片 1">
            <a:extLst>
              <a:ext uri="{FF2B5EF4-FFF2-40B4-BE49-F238E27FC236}">
                <a16:creationId xmlns:a16="http://schemas.microsoft.com/office/drawing/2014/main" id="{1ECC4D22-90E4-4EFD-8090-C50AF87A0E2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68924" y="3667222"/>
            <a:ext cx="3157386" cy="2509291"/>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25175514"/>
      </p:ext>
    </p:extLst>
  </p:cSld>
  <p:clrMapOvr>
    <a:masterClrMapping/>
  </p:clrMapOvr>
</p:sld>
</file>

<file path=ppt/theme/theme1.xml><?xml version="1.0" encoding="utf-8"?>
<a:theme xmlns:a="http://schemas.openxmlformats.org/drawingml/2006/main" name="主题2">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主题2" id="{88C32B2F-FC00-4C6E-9E4F-FF688E02CA48}" vid="{27E4A111-2E56-49BA-86A8-E0438571D4B2}"/>
    </a:ext>
  </a:extLst>
</a:theme>
</file>

<file path=docProps/app.xml><?xml version="1.0" encoding="utf-8"?>
<Properties xmlns="http://schemas.openxmlformats.org/officeDocument/2006/extended-properties" xmlns:vt="http://schemas.openxmlformats.org/officeDocument/2006/docPropsVTypes">
  <Template/>
  <TotalTime>750</TotalTime>
  <Words>4549</Words>
  <Application>Microsoft Office PowerPoint</Application>
  <PresentationFormat>宽屏</PresentationFormat>
  <Paragraphs>213</Paragraphs>
  <Slides>38</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38</vt:i4>
      </vt:variant>
    </vt:vector>
  </HeadingPairs>
  <TitlesOfParts>
    <vt:vector size="46" baseType="lpstr">
      <vt:lpstr>Gulim</vt:lpstr>
      <vt:lpstr>等线</vt:lpstr>
      <vt:lpstr>微软雅黑</vt:lpstr>
      <vt:lpstr>字体圈欣意冠黑体</vt:lpstr>
      <vt:lpstr>Arial</vt:lpstr>
      <vt:lpstr>Calibri</vt:lpstr>
      <vt:lpstr>Wingdings</vt:lpstr>
      <vt:lpstr>主题2</vt:lpstr>
      <vt:lpstr>PowerPoint 演示文稿</vt:lpstr>
      <vt:lpstr>课堂案例：企业邮箱网页的制作</vt:lpstr>
      <vt:lpstr>准备知识：框架和框架集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案例实施过程：企业邮箱网页的制作</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扩展知识：浮动框架</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wang hai</dc:creator>
  <cp:lastModifiedBy>wang hai</cp:lastModifiedBy>
  <cp:revision>53</cp:revision>
  <dcterms:created xsi:type="dcterms:W3CDTF">2021-08-05T00:51:54Z</dcterms:created>
  <dcterms:modified xsi:type="dcterms:W3CDTF">2021-09-03T05:27:06Z</dcterms:modified>
</cp:coreProperties>
</file>