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2"/>
  </p:handoutMasterIdLst>
  <p:sldIdLst>
    <p:sldId id="256" r:id="rId2"/>
    <p:sldId id="295" r:id="rId3"/>
    <p:sldId id="258" r:id="rId4"/>
    <p:sldId id="260" r:id="rId5"/>
    <p:sldId id="261" r:id="rId6"/>
    <p:sldId id="262" r:id="rId7"/>
    <p:sldId id="263" r:id="rId8"/>
    <p:sldId id="264" r:id="rId9"/>
    <p:sldId id="265" r:id="rId10"/>
    <p:sldId id="266" r:id="rId11"/>
    <p:sldId id="267" r:id="rId12"/>
    <p:sldId id="268" r:id="rId13"/>
    <p:sldId id="257" r:id="rId14"/>
    <p:sldId id="269" r:id="rId15"/>
    <p:sldId id="270" r:id="rId16"/>
    <p:sldId id="271" r:id="rId17"/>
    <p:sldId id="272" r:id="rId18"/>
    <p:sldId id="273" r:id="rId19"/>
    <p:sldId id="274" r:id="rId20"/>
    <p:sldId id="275" r:id="rId21"/>
    <p:sldId id="276" r:id="rId22"/>
    <p:sldId id="277" r:id="rId23"/>
    <p:sldId id="279" r:id="rId24"/>
    <p:sldId id="278" r:id="rId25"/>
    <p:sldId id="280" r:id="rId26"/>
    <p:sldId id="281" r:id="rId27"/>
    <p:sldId id="282" r:id="rId28"/>
    <p:sldId id="283" r:id="rId29"/>
    <p:sldId id="285" r:id="rId30"/>
    <p:sldId id="284" r:id="rId31"/>
    <p:sldId id="286" r:id="rId32"/>
    <p:sldId id="259" r:id="rId33"/>
    <p:sldId id="287" r:id="rId34"/>
    <p:sldId id="288" r:id="rId35"/>
    <p:sldId id="290" r:id="rId36"/>
    <p:sldId id="289" r:id="rId37"/>
    <p:sldId id="291" r:id="rId38"/>
    <p:sldId id="292" r:id="rId39"/>
    <p:sldId id="293" r:id="rId40"/>
    <p:sldId id="294"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DFA"/>
    <a:srgbClr val="0099FF"/>
    <a:srgbClr val="5E11F7"/>
    <a:srgbClr val="0070C0"/>
    <a:srgbClr val="87DAFB"/>
    <a:srgbClr val="F692EF"/>
    <a:srgbClr val="FBA46F"/>
    <a:srgbClr val="D1F1FC"/>
    <a:srgbClr val="0DB1D7"/>
    <a:srgbClr val="0096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7" d="100"/>
          <a:sy n="97" d="100"/>
        </p:scale>
        <p:origin x="108" y="38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82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3840FA9E-CCA0-4BD7-870A-786B506CFC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93FEE3B4-A518-4264-8DAE-3CD44ACF9A1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9915C3-6A68-4666-99F5-F6F260F35CDF}" type="datetimeFigureOut">
              <a:rPr lang="zh-CN" altLang="en-US" smtClean="0"/>
              <a:t>2021/9/3</a:t>
            </a:fld>
            <a:endParaRPr lang="zh-CN" altLang="en-US"/>
          </a:p>
        </p:txBody>
      </p:sp>
      <p:sp>
        <p:nvSpPr>
          <p:cNvPr id="4" name="页脚占位符 3">
            <a:extLst>
              <a:ext uri="{FF2B5EF4-FFF2-40B4-BE49-F238E27FC236}">
                <a16:creationId xmlns:a16="http://schemas.microsoft.com/office/drawing/2014/main" id="{B3CB2B49-0160-48FC-B288-6EA595225BE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4BBA16-DBDC-4B55-B925-E75291C15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C958B4-3D52-4969-8CCE-063EF2A66ABF}" type="slidenum">
              <a:rPr lang="zh-CN" altLang="en-US" smtClean="0"/>
              <a:t>‹#›</a:t>
            </a:fld>
            <a:endParaRPr lang="zh-CN" altLang="en-US"/>
          </a:p>
        </p:txBody>
      </p:sp>
    </p:spTree>
    <p:extLst>
      <p:ext uri="{BB962C8B-B14F-4D97-AF65-F5344CB8AC3E}">
        <p14:creationId xmlns:p14="http://schemas.microsoft.com/office/powerpoint/2010/main" val="148829980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8430C3-5E01-4055-99EB-8637FF4E9E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4" name="日期占位符 3">
            <a:extLst>
              <a:ext uri="{FF2B5EF4-FFF2-40B4-BE49-F238E27FC236}">
                <a16:creationId xmlns:a16="http://schemas.microsoft.com/office/drawing/2014/main" id="{97A2C3DA-204C-4C23-BA12-FCACFBDDFB93}"/>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D19A53D-BDEC-43E6-906C-8C4873096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AFE403-31EF-4ECC-AE6D-7064F4BBADE4}"/>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
        <p:nvSpPr>
          <p:cNvPr id="21" name="等腰三角形 20">
            <a:extLst>
              <a:ext uri="{FF2B5EF4-FFF2-40B4-BE49-F238E27FC236}">
                <a16:creationId xmlns:a16="http://schemas.microsoft.com/office/drawing/2014/main" id="{F199C3D3-6201-4D7A-A702-91D889DA2A1A}"/>
              </a:ext>
            </a:extLst>
          </p:cNvPr>
          <p:cNvSpPr/>
          <p:nvPr userDrawn="1"/>
        </p:nvSpPr>
        <p:spPr>
          <a:xfrm>
            <a:off x="0" y="-721750"/>
            <a:ext cx="8363712" cy="8171061"/>
          </a:xfrm>
          <a:prstGeom prst="triangle">
            <a:avLst>
              <a:gd name="adj" fmla="val 0"/>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等腰三角形 21">
            <a:extLst>
              <a:ext uri="{FF2B5EF4-FFF2-40B4-BE49-F238E27FC236}">
                <a16:creationId xmlns:a16="http://schemas.microsoft.com/office/drawing/2014/main" id="{6DABE92F-B0C8-472B-AD2D-956CFBCFE494}"/>
              </a:ext>
            </a:extLst>
          </p:cNvPr>
          <p:cNvSpPr/>
          <p:nvPr userDrawn="1"/>
        </p:nvSpPr>
        <p:spPr>
          <a:xfrm rot="8819023">
            <a:off x="-6771988" y="2268511"/>
            <a:ext cx="14408148" cy="9178977"/>
          </a:xfrm>
          <a:prstGeom prst="triangle">
            <a:avLst>
              <a:gd name="adj" fmla="val 0"/>
            </a:avLst>
          </a:prstGeom>
          <a:solidFill>
            <a:srgbClr val="0096FC">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0A2DD5C0-C59D-4C97-8C2C-5A003832355E}"/>
              </a:ext>
            </a:extLst>
          </p:cNvPr>
          <p:cNvSpPr/>
          <p:nvPr userDrawn="1"/>
        </p:nvSpPr>
        <p:spPr bwMode="auto">
          <a:xfrm>
            <a:off x="1376515" y="2741423"/>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9" name="图形 28" descr="铅笔">
            <a:extLst>
              <a:ext uri="{FF2B5EF4-FFF2-40B4-BE49-F238E27FC236}">
                <a16:creationId xmlns:a16="http://schemas.microsoft.com/office/drawing/2014/main" id="{FAF9EC75-3FB3-41D8-912F-2A7D50E1934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0917" y="1558436"/>
            <a:ext cx="914400" cy="914400"/>
          </a:xfrm>
          <a:prstGeom prst="rect">
            <a:avLst/>
          </a:prstGeom>
          <a:effectLst/>
        </p:spPr>
      </p:pic>
      <p:pic>
        <p:nvPicPr>
          <p:cNvPr id="31" name="图形 30" descr="监视器">
            <a:extLst>
              <a:ext uri="{FF2B5EF4-FFF2-40B4-BE49-F238E27FC236}">
                <a16:creationId xmlns:a16="http://schemas.microsoft.com/office/drawing/2014/main" id="{83AB8688-8BED-4AEC-8DC6-B90659AA9AA3}"/>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61038" y="1908343"/>
            <a:ext cx="914400" cy="914400"/>
          </a:xfrm>
          <a:prstGeom prst="rect">
            <a:avLst/>
          </a:prstGeom>
        </p:spPr>
      </p:pic>
    </p:spTree>
    <p:extLst>
      <p:ext uri="{BB962C8B-B14F-4D97-AF65-F5344CB8AC3E}">
        <p14:creationId xmlns:p14="http://schemas.microsoft.com/office/powerpoint/2010/main" val="1687625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05DB-CA57-4787-BB52-C003B52B61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AD537D-1639-43C8-A35B-751A982F4B5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AF765D-93A0-4121-A866-545D2A70F0D8}"/>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9400C844-52CE-4E0E-8C8F-483FECF1D9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A3790F-BA86-4B0C-9060-F67CE63EA02B}"/>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Tree>
    <p:extLst>
      <p:ext uri="{BB962C8B-B14F-4D97-AF65-F5344CB8AC3E}">
        <p14:creationId xmlns:p14="http://schemas.microsoft.com/office/powerpoint/2010/main" val="1633230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658C17A-C75E-4F82-8097-5BCC003EFAA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CEE157B-DA0D-4A9D-BE34-57E077850BA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388568-B52B-488F-A70E-17CBC99EAA03}"/>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AEF60746-E7F9-4B28-8669-1CCEF97CF0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4F6A55-1BF5-4E8B-9DBF-59E16586EB66}"/>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Tree>
    <p:extLst>
      <p:ext uri="{BB962C8B-B14F-4D97-AF65-F5344CB8AC3E}">
        <p14:creationId xmlns:p14="http://schemas.microsoft.com/office/powerpoint/2010/main" val="768548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6C33EF9-283B-4200-A098-6D05F556A028}"/>
              </a:ext>
            </a:extLst>
          </p:cNvPr>
          <p:cNvSpPr>
            <a:spLocks noGrp="1"/>
          </p:cNvSpPr>
          <p:nvPr>
            <p:ph idx="1"/>
          </p:nvPr>
        </p:nvSpPr>
        <p:spPr>
          <a:xfrm>
            <a:off x="838200" y="1061884"/>
            <a:ext cx="10515600" cy="511508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21B3F427-9802-45E0-A6E1-527C31261E16}"/>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53D6A738-19D0-49D7-8246-36743F1CDF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70EEAF-9B0B-439D-8768-E7653623AC4A}"/>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
        <p:nvSpPr>
          <p:cNvPr id="7" name="圆角矩形 47">
            <a:extLst>
              <a:ext uri="{FF2B5EF4-FFF2-40B4-BE49-F238E27FC236}">
                <a16:creationId xmlns:a16="http://schemas.microsoft.com/office/drawing/2014/main" id="{2564D59E-51FC-4828-A779-D7F8686BAE20}"/>
              </a:ext>
            </a:extLst>
          </p:cNvPr>
          <p:cNvSpPr/>
          <p:nvPr userDrawn="1"/>
        </p:nvSpPr>
        <p:spPr>
          <a:xfrm>
            <a:off x="838200" y="206637"/>
            <a:ext cx="8294781" cy="716522"/>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DA577C8A-1C57-42C3-A4B5-E053DF49EACD}"/>
              </a:ext>
            </a:extLst>
          </p:cNvPr>
          <p:cNvSpPr>
            <a:spLocks noGrp="1"/>
          </p:cNvSpPr>
          <p:nvPr>
            <p:ph type="title"/>
          </p:nvPr>
        </p:nvSpPr>
        <p:spPr>
          <a:xfrm>
            <a:off x="984180" y="373761"/>
            <a:ext cx="10515600" cy="449267"/>
          </a:xfrm>
        </p:spPr>
        <p:txBody>
          <a:bodyPr>
            <a:noAutofit/>
          </a:bodyPr>
          <a:lstStyle>
            <a:lvl1pPr>
              <a:defRPr sz="2800"/>
            </a:lvl1pPr>
          </a:lstStyle>
          <a:p>
            <a:r>
              <a:rPr lang="zh-CN" altLang="en-US" dirty="0"/>
              <a:t>单击此处编辑母版标题样式</a:t>
            </a:r>
          </a:p>
        </p:txBody>
      </p:sp>
      <p:sp>
        <p:nvSpPr>
          <p:cNvPr id="8" name="平行四边形 7">
            <a:extLst>
              <a:ext uri="{FF2B5EF4-FFF2-40B4-BE49-F238E27FC236}">
                <a16:creationId xmlns:a16="http://schemas.microsoft.com/office/drawing/2014/main" id="{0F5EB082-D04C-4457-AB17-3ECA41995678}"/>
              </a:ext>
            </a:extLst>
          </p:cNvPr>
          <p:cNvSpPr/>
          <p:nvPr userDrawn="1"/>
        </p:nvSpPr>
        <p:spPr>
          <a:xfrm>
            <a:off x="158408" y="29673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9" name="平行四边形 8">
            <a:extLst>
              <a:ext uri="{FF2B5EF4-FFF2-40B4-BE49-F238E27FC236}">
                <a16:creationId xmlns:a16="http://schemas.microsoft.com/office/drawing/2014/main" id="{41223414-30AC-4EC7-A86B-FE48F1397093}"/>
              </a:ext>
            </a:extLst>
          </p:cNvPr>
          <p:cNvSpPr/>
          <p:nvPr userDrawn="1"/>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13" name="五边形 12">
            <a:extLst>
              <a:ext uri="{FF2B5EF4-FFF2-40B4-BE49-F238E27FC236}">
                <a16:creationId xmlns:a16="http://schemas.microsoft.com/office/drawing/2014/main" id="{704D6575-9D88-46F3-815B-F0B74D131A41}"/>
              </a:ext>
            </a:extLst>
          </p:cNvPr>
          <p:cNvSpPr/>
          <p:nvPr userDrawn="1"/>
        </p:nvSpPr>
        <p:spPr>
          <a:xfrm>
            <a:off x="11353801" y="6011238"/>
            <a:ext cx="468036" cy="445749"/>
          </a:xfrm>
          <a:prstGeom prst="pentagon">
            <a:avLst/>
          </a:prstGeom>
          <a:solidFill>
            <a:srgbClr val="87D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A1991EC4-1E07-42BA-B639-6C1ABF7BBE3F}"/>
              </a:ext>
            </a:extLst>
          </p:cNvPr>
          <p:cNvSpPr/>
          <p:nvPr userDrawn="1"/>
        </p:nvSpPr>
        <p:spPr>
          <a:xfrm rot="19299594">
            <a:off x="11636228" y="5642704"/>
            <a:ext cx="468036" cy="445749"/>
          </a:xfrm>
          <a:prstGeom prst="pent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noFill/>
              </a:ln>
            </a:endParaRPr>
          </a:p>
        </p:txBody>
      </p:sp>
      <p:sp>
        <p:nvSpPr>
          <p:cNvPr id="15" name="五边形 14">
            <a:extLst>
              <a:ext uri="{FF2B5EF4-FFF2-40B4-BE49-F238E27FC236}">
                <a16:creationId xmlns:a16="http://schemas.microsoft.com/office/drawing/2014/main" id="{6C8D9DAF-FA13-45C2-9111-78AC67E0DDBD}"/>
              </a:ext>
            </a:extLst>
          </p:cNvPr>
          <p:cNvSpPr/>
          <p:nvPr userDrawn="1"/>
        </p:nvSpPr>
        <p:spPr>
          <a:xfrm rot="6566174">
            <a:off x="11828561" y="6133475"/>
            <a:ext cx="468036" cy="445749"/>
          </a:xfrm>
          <a:prstGeom prst="pentagon">
            <a:avLst/>
          </a:prstGeom>
          <a:solidFill>
            <a:srgbClr val="D1F1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230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B2EF62-3370-4F35-83FA-FF73CEA602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388" cy="6858000"/>
          </a:xfrm>
          <a:prstGeom prst="rect">
            <a:avLst/>
          </a:prstGeom>
        </p:spPr>
      </p:pic>
      <p:sp>
        <p:nvSpPr>
          <p:cNvPr id="8" name="矩形: 圆角 7">
            <a:extLst>
              <a:ext uri="{FF2B5EF4-FFF2-40B4-BE49-F238E27FC236}">
                <a16:creationId xmlns:a16="http://schemas.microsoft.com/office/drawing/2014/main" id="{EFDB9268-7235-497D-9F3E-D99802E88223}"/>
              </a:ext>
            </a:extLst>
          </p:cNvPr>
          <p:cNvSpPr/>
          <p:nvPr userDrawn="1"/>
        </p:nvSpPr>
        <p:spPr bwMode="auto">
          <a:xfrm>
            <a:off x="1445526" y="683231"/>
            <a:ext cx="9625782" cy="1068403"/>
          </a:xfrm>
          <a:prstGeom prst="roundRect">
            <a:avLst/>
          </a:prstGeom>
          <a:solidFill>
            <a:schemeClr val="bg1"/>
          </a:solidFill>
          <a:ln w="28575" cap="flat" cmpd="sng" algn="ctr">
            <a:noFill/>
            <a:prstDash val="solid"/>
            <a:round/>
            <a:headEnd type="none" w="med" len="med"/>
            <a:tailEnd type="none" w="med" len="med"/>
          </a:ln>
          <a:effectLst>
            <a:glow rad="139700">
              <a:schemeClr val="accent5">
                <a:satMod val="175000"/>
                <a:alpha val="40000"/>
              </a:schemeClr>
            </a:glow>
          </a:effectLst>
        </p:spPr>
        <p:txBody>
          <a:bodyPr/>
          <a:lstStyle/>
          <a:p>
            <a:pPr algn="ctr" eaLnBrk="1" hangingPunct="1">
              <a:lnSpc>
                <a:spcPct val="150000"/>
              </a:lnSpc>
              <a:spcBef>
                <a:spcPts val="2000"/>
              </a:spcBef>
              <a:buFont typeface="Arial" pitchFamily="34" charset="0"/>
              <a:buNone/>
              <a:defRPr/>
            </a:pPr>
            <a:r>
              <a:rPr lang="zh-CN" altLang="en-US" sz="3600" b="1" dirty="0">
                <a:solidFill>
                  <a:srgbClr val="0099FF"/>
                </a:solidFill>
                <a:effectLst>
                  <a:glow rad="101600">
                    <a:schemeClr val="accent5">
                      <a:satMod val="175000"/>
                      <a:alpha val="40000"/>
                    </a:schemeClr>
                  </a:glow>
                </a:effectLst>
                <a:latin typeface="微软雅黑" panose="020B0503020204020204" pitchFamily="34" charset="-122"/>
                <a:ea typeface="微软雅黑" panose="020B0503020204020204" pitchFamily="34" charset="-122"/>
              </a:rPr>
              <a:t>本章小结</a:t>
            </a:r>
          </a:p>
        </p:txBody>
      </p:sp>
    </p:spTree>
    <p:extLst>
      <p:ext uri="{BB962C8B-B14F-4D97-AF65-F5344CB8AC3E}">
        <p14:creationId xmlns:p14="http://schemas.microsoft.com/office/powerpoint/2010/main" val="3871684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3578A-E744-4102-82EF-E939AFF6FF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1E0DB-446D-41CB-9303-5735E4440D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7D0027D-1D45-44BC-B2B3-2A258DA14C1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4B9886E-9F4C-44A4-83F6-8C45F5334A5D}"/>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3799FB6E-D5CA-4047-A020-5A3DA5803F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37FEBA-D48C-482D-9EF2-E2C9AA04CFE5}"/>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
        <p:nvSpPr>
          <p:cNvPr id="8" name="圆角矩形 47">
            <a:extLst>
              <a:ext uri="{FF2B5EF4-FFF2-40B4-BE49-F238E27FC236}">
                <a16:creationId xmlns:a16="http://schemas.microsoft.com/office/drawing/2014/main" id="{65C7C64B-BE6A-41D1-917F-BE28CB6B8631}"/>
              </a:ext>
            </a:extLst>
          </p:cNvPr>
          <p:cNvSpPr/>
          <p:nvPr userDrawn="1"/>
        </p:nvSpPr>
        <p:spPr>
          <a:xfrm>
            <a:off x="763114" y="145957"/>
            <a:ext cx="8294781" cy="535080"/>
          </a:xfrm>
          <a:prstGeom prst="roundRect">
            <a:avLst>
              <a:gd name="adj" fmla="val 50000"/>
            </a:avLst>
          </a:prstGeom>
          <a:gradFill>
            <a:gsLst>
              <a:gs pos="0">
                <a:schemeClr val="accent1">
                  <a:lumMod val="5000"/>
                  <a:lumOff val="95000"/>
                  <a:alpha val="0"/>
                </a:schemeClr>
              </a:gs>
              <a:gs pos="53000">
                <a:srgbClr val="0096FC"/>
              </a:gs>
            </a:gsLst>
            <a:lin ang="10800000" scaled="1"/>
          </a:gradFill>
          <a:ln w="38100">
            <a:gradFill flip="none" rotWithShape="1">
              <a:gsLst>
                <a:gs pos="19000">
                  <a:schemeClr val="accent1">
                    <a:lumMod val="5000"/>
                    <a:lumOff val="95000"/>
                    <a:alpha val="0"/>
                  </a:schemeClr>
                </a:gs>
                <a:gs pos="100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00726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A9168-311F-4E92-B32C-551254EE55F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FBC21F2-1FC8-416B-B586-E34F168A07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72F935-883F-42D7-BC00-ECF284CEB0F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0FE9778-8FDB-470A-8EE1-6C5DBA0443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9829AE-1513-443D-B32E-045DACEAD16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EE571B-C52E-4DC5-9434-763DD0FD9FF2}"/>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8" name="页脚占位符 7">
            <a:extLst>
              <a:ext uri="{FF2B5EF4-FFF2-40B4-BE49-F238E27FC236}">
                <a16:creationId xmlns:a16="http://schemas.microsoft.com/office/drawing/2014/main" id="{1FB57460-6208-44D9-AA7E-3006BEFDB5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D9925A-F0D9-4B21-A48B-17A8D5AB6AFC}"/>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Tree>
    <p:extLst>
      <p:ext uri="{BB962C8B-B14F-4D97-AF65-F5344CB8AC3E}">
        <p14:creationId xmlns:p14="http://schemas.microsoft.com/office/powerpoint/2010/main" val="3901538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19408C-6638-4DED-B664-F7290753D1BC}"/>
              </a:ext>
            </a:extLst>
          </p:cNvPr>
          <p:cNvSpPr>
            <a:spLocks noGrp="1"/>
          </p:cNvSpPr>
          <p:nvPr>
            <p:ph type="title"/>
          </p:nvPr>
        </p:nvSpPr>
        <p:spPr>
          <a:xfrm>
            <a:off x="2028058" y="157905"/>
            <a:ext cx="8996518" cy="695990"/>
          </a:xfrm>
          <a:noFill/>
          <a:ln>
            <a:noFill/>
          </a:ln>
        </p:spPr>
        <p:txBody>
          <a:bodyPr/>
          <a:lstStyle>
            <a:lvl1pPr>
              <a:defRPr>
                <a:solidFill>
                  <a:schemeClr val="tx1">
                    <a:lumMod val="85000"/>
                    <a:lumOff val="15000"/>
                  </a:schemeClr>
                </a:solidFill>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0DCFB888-41AD-492F-AB05-2397CFF8F14D}"/>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4" name="页脚占位符 3">
            <a:extLst>
              <a:ext uri="{FF2B5EF4-FFF2-40B4-BE49-F238E27FC236}">
                <a16:creationId xmlns:a16="http://schemas.microsoft.com/office/drawing/2014/main" id="{91CC389E-0608-42B5-A832-E627E6B22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1CC741-CAAD-404E-A9E7-8A610D37A1A7}"/>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
        <p:nvSpPr>
          <p:cNvPr id="6" name="矩形 5">
            <a:extLst>
              <a:ext uri="{FF2B5EF4-FFF2-40B4-BE49-F238E27FC236}">
                <a16:creationId xmlns:a16="http://schemas.microsoft.com/office/drawing/2014/main" id="{E690FB4D-D905-4E02-AF71-1F776579CE11}"/>
              </a:ext>
            </a:extLst>
          </p:cNvPr>
          <p:cNvSpPr/>
          <p:nvPr userDrawn="1"/>
        </p:nvSpPr>
        <p:spPr bwMode="auto">
          <a:xfrm>
            <a:off x="9526" y="141288"/>
            <a:ext cx="1868436" cy="849312"/>
          </a:xfrm>
          <a:prstGeom prst="rect">
            <a:avLst/>
          </a:prstGeom>
          <a:solidFill>
            <a:srgbClr val="0096FC"/>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sp>
        <p:nvSpPr>
          <p:cNvPr id="7" name="矩形 6">
            <a:extLst>
              <a:ext uri="{FF2B5EF4-FFF2-40B4-BE49-F238E27FC236}">
                <a16:creationId xmlns:a16="http://schemas.microsoft.com/office/drawing/2014/main" id="{478B89FF-6C82-4A21-81F0-DC198B15F0D7}"/>
              </a:ext>
            </a:extLst>
          </p:cNvPr>
          <p:cNvSpPr/>
          <p:nvPr userDrawn="1"/>
        </p:nvSpPr>
        <p:spPr bwMode="auto">
          <a:xfrm>
            <a:off x="9526" y="1"/>
            <a:ext cx="1868436" cy="188912"/>
          </a:xfrm>
          <a:prstGeom prst="rect">
            <a:avLst/>
          </a:prstGeom>
          <a:solidFill>
            <a:schemeClr val="accent1">
              <a:lumMod val="50000"/>
            </a:schemeClr>
          </a:soli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p>
        </p:txBody>
      </p:sp>
      <p:cxnSp>
        <p:nvCxnSpPr>
          <p:cNvPr id="13" name="直接连接符 12">
            <a:extLst>
              <a:ext uri="{FF2B5EF4-FFF2-40B4-BE49-F238E27FC236}">
                <a16:creationId xmlns:a16="http://schemas.microsoft.com/office/drawing/2014/main" id="{7010683C-3EB8-4AFB-9ED6-9B930308C245}"/>
              </a:ext>
            </a:extLst>
          </p:cNvPr>
          <p:cNvCxnSpPr>
            <a:cxnSpLocks/>
          </p:cNvCxnSpPr>
          <p:nvPr userDrawn="1"/>
        </p:nvCxnSpPr>
        <p:spPr>
          <a:xfrm>
            <a:off x="2028058" y="990600"/>
            <a:ext cx="9200996" cy="0"/>
          </a:xfrm>
          <a:prstGeom prst="line">
            <a:avLst/>
          </a:prstGeom>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pic>
        <p:nvPicPr>
          <p:cNvPr id="16" name="图形 15" descr="灯泡">
            <a:extLst>
              <a:ext uri="{FF2B5EF4-FFF2-40B4-BE49-F238E27FC236}">
                <a16:creationId xmlns:a16="http://schemas.microsoft.com/office/drawing/2014/main" id="{F3BEE2FB-04B5-4525-BA1A-858E56571F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0570" y="181718"/>
            <a:ext cx="816077" cy="816077"/>
          </a:xfrm>
          <a:prstGeom prst="rect">
            <a:avLst/>
          </a:prstGeom>
        </p:spPr>
      </p:pic>
    </p:spTree>
    <p:extLst>
      <p:ext uri="{BB962C8B-B14F-4D97-AF65-F5344CB8AC3E}">
        <p14:creationId xmlns:p14="http://schemas.microsoft.com/office/powerpoint/2010/main" val="2549497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E2EA29-6849-4042-81ED-3F637DFF3EAD}"/>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3" name="页脚占位符 2">
            <a:extLst>
              <a:ext uri="{FF2B5EF4-FFF2-40B4-BE49-F238E27FC236}">
                <a16:creationId xmlns:a16="http://schemas.microsoft.com/office/drawing/2014/main" id="{D0965B5B-4A7F-4539-95AD-8FD55A2901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D0F731-D78C-4903-952E-17D49807CFFD}"/>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Tree>
    <p:extLst>
      <p:ext uri="{BB962C8B-B14F-4D97-AF65-F5344CB8AC3E}">
        <p14:creationId xmlns:p14="http://schemas.microsoft.com/office/powerpoint/2010/main" val="1550977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74280-95E5-44B2-9C52-0CAA6851A9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D65C13-0BA2-4055-9E3C-7A23C571B8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AD4D0DD-4E92-4C99-B650-07ADD881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9E2ED9C-1D77-4C61-9FFB-36DA1B2F6267}"/>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824DF6C8-1E5F-4F1C-A5D7-7BF84C54F2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817195-B85A-40E5-91B7-AF747EC70B97}"/>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Tree>
    <p:extLst>
      <p:ext uri="{BB962C8B-B14F-4D97-AF65-F5344CB8AC3E}">
        <p14:creationId xmlns:p14="http://schemas.microsoft.com/office/powerpoint/2010/main" val="3669295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051EC-8D7B-4548-BA94-69354B65A0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0013C5-EC7B-4910-B17E-FDE157064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BAB8C01-A35B-464A-9E83-D0618968D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2715236-FE60-43E0-A017-D2F909FD8611}"/>
              </a:ext>
            </a:extLst>
          </p:cNvPr>
          <p:cNvSpPr>
            <a:spLocks noGrp="1"/>
          </p:cNvSpPr>
          <p:nvPr>
            <p:ph type="dt" sz="half" idx="10"/>
          </p:nvPr>
        </p:nvSpPr>
        <p:spPr/>
        <p:txBody>
          <a:bodyPr/>
          <a:lstStyle/>
          <a:p>
            <a:fld id="{1E5E72BC-ACF7-4C5A-8FDC-19FE7F2A0FDB}" type="datetimeFigureOut">
              <a:rPr lang="zh-CN" altLang="en-US" smtClean="0"/>
              <a:t>2021/9/3</a:t>
            </a:fld>
            <a:endParaRPr lang="zh-CN" altLang="en-US"/>
          </a:p>
        </p:txBody>
      </p:sp>
      <p:sp>
        <p:nvSpPr>
          <p:cNvPr id="6" name="页脚占位符 5">
            <a:extLst>
              <a:ext uri="{FF2B5EF4-FFF2-40B4-BE49-F238E27FC236}">
                <a16:creationId xmlns:a16="http://schemas.microsoft.com/office/drawing/2014/main" id="{B4AB4660-73F4-4B9D-8536-C009D7D6F7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97ABA0-E0BC-4E06-A0F9-8C3F5641A188}"/>
              </a:ext>
            </a:extLst>
          </p:cNvPr>
          <p:cNvSpPr>
            <a:spLocks noGrp="1"/>
          </p:cNvSpPr>
          <p:nvPr>
            <p:ph type="sldNum" sz="quarter" idx="12"/>
          </p:nvPr>
        </p:nvSpPr>
        <p:spPr/>
        <p:txBody>
          <a:bodyPr/>
          <a:lstStyle/>
          <a:p>
            <a:fld id="{184EA97A-3C0A-4441-9AB1-213006021AF9}" type="slidenum">
              <a:rPr lang="zh-CN" altLang="en-US" smtClean="0"/>
              <a:t>‹#›</a:t>
            </a:fld>
            <a:endParaRPr lang="zh-CN" altLang="en-US"/>
          </a:p>
        </p:txBody>
      </p:sp>
    </p:spTree>
    <p:extLst>
      <p:ext uri="{BB962C8B-B14F-4D97-AF65-F5344CB8AC3E}">
        <p14:creationId xmlns:p14="http://schemas.microsoft.com/office/powerpoint/2010/main" val="2343114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455C39-C6BB-49DE-817B-665A28D224D4}"/>
              </a:ext>
            </a:extLst>
          </p:cNvPr>
          <p:cNvSpPr>
            <a:spLocks noGrp="1"/>
          </p:cNvSpPr>
          <p:nvPr>
            <p:ph type="body" idx="1"/>
          </p:nvPr>
        </p:nvSpPr>
        <p:spPr>
          <a:xfrm>
            <a:off x="838200" y="1333659"/>
            <a:ext cx="10515600" cy="48433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72D04B3-9647-439D-82F1-439C89E57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5E72BC-ACF7-4C5A-8FDC-19FE7F2A0FDB}" type="datetimeFigureOut">
              <a:rPr lang="zh-CN" altLang="en-US" smtClean="0"/>
              <a:t>2021/9/3</a:t>
            </a:fld>
            <a:endParaRPr lang="zh-CN" altLang="en-US"/>
          </a:p>
        </p:txBody>
      </p:sp>
      <p:sp>
        <p:nvSpPr>
          <p:cNvPr id="5" name="页脚占位符 4">
            <a:extLst>
              <a:ext uri="{FF2B5EF4-FFF2-40B4-BE49-F238E27FC236}">
                <a16:creationId xmlns:a16="http://schemas.microsoft.com/office/drawing/2014/main" id="{04CB1CBE-EF49-4C96-B744-2EEA01096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15E1DFE-9105-4AB9-BF6C-DBA17764F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4EA97A-3C0A-4441-9AB1-213006021AF9}" type="slidenum">
              <a:rPr lang="zh-CN" altLang="en-US" smtClean="0"/>
              <a:t>‹#›</a:t>
            </a:fld>
            <a:endParaRPr lang="zh-CN" altLang="en-US"/>
          </a:p>
        </p:txBody>
      </p:sp>
      <p:grpSp>
        <p:nvGrpSpPr>
          <p:cNvPr id="12" name="组合 11">
            <a:extLst>
              <a:ext uri="{FF2B5EF4-FFF2-40B4-BE49-F238E27FC236}">
                <a16:creationId xmlns:a16="http://schemas.microsoft.com/office/drawing/2014/main" id="{6AEC1C20-1CAB-4612-A051-C03CFA2F8DE9}"/>
              </a:ext>
            </a:extLst>
          </p:cNvPr>
          <p:cNvGrpSpPr/>
          <p:nvPr userDrawn="1"/>
        </p:nvGrpSpPr>
        <p:grpSpPr>
          <a:xfrm flipH="1">
            <a:off x="0" y="5730240"/>
            <a:ext cx="12192000" cy="1127762"/>
            <a:chOff x="0" y="3414951"/>
            <a:chExt cx="12192000" cy="3443051"/>
          </a:xfrm>
        </p:grpSpPr>
        <p:grpSp>
          <p:nvGrpSpPr>
            <p:cNvPr id="13" name="组合 12">
              <a:extLst>
                <a:ext uri="{FF2B5EF4-FFF2-40B4-BE49-F238E27FC236}">
                  <a16:creationId xmlns:a16="http://schemas.microsoft.com/office/drawing/2014/main" id="{1909A747-3313-4232-9E57-76B61324575F}"/>
                </a:ext>
              </a:extLst>
            </p:cNvPr>
            <p:cNvGrpSpPr/>
            <p:nvPr/>
          </p:nvGrpSpPr>
          <p:grpSpPr>
            <a:xfrm>
              <a:off x="0" y="3414951"/>
              <a:ext cx="12192000" cy="3443051"/>
              <a:chOff x="0" y="3414951"/>
              <a:chExt cx="12192000" cy="3443051"/>
            </a:xfrm>
          </p:grpSpPr>
          <p:sp>
            <p:nvSpPr>
              <p:cNvPr id="15" name="任意多边形 22">
                <a:extLst>
                  <a:ext uri="{FF2B5EF4-FFF2-40B4-BE49-F238E27FC236}">
                    <a16:creationId xmlns:a16="http://schemas.microsoft.com/office/drawing/2014/main" id="{73E521B5-5620-4548-A154-2D9A38123090}"/>
                  </a:ext>
                </a:extLst>
              </p:cNvPr>
              <p:cNvSpPr/>
              <p:nvPr/>
            </p:nvSpPr>
            <p:spPr>
              <a:xfrm rot="10800000">
                <a:off x="0" y="3414951"/>
                <a:ext cx="12192000" cy="3168728"/>
              </a:xfrm>
              <a:custGeom>
                <a:avLst/>
                <a:gdLst>
                  <a:gd name="connsiteX0" fmla="*/ 12192000 w 12192000"/>
                  <a:gd name="connsiteY0" fmla="*/ 3168728 h 3168728"/>
                  <a:gd name="connsiteX1" fmla="*/ 12139251 w 12192000"/>
                  <a:gd name="connsiteY1" fmla="*/ 3104319 h 3168728"/>
                  <a:gd name="connsiteX2" fmla="*/ 4599122 w 12192000"/>
                  <a:gd name="connsiteY2" fmla="*/ 928175 h 3168728"/>
                  <a:gd name="connsiteX3" fmla="*/ 111028 w 12192000"/>
                  <a:gd name="connsiteY3" fmla="*/ 1494573 h 3168728"/>
                  <a:gd name="connsiteX4" fmla="*/ 0 w 12192000"/>
                  <a:gd name="connsiteY4" fmla="*/ 1527193 h 3168728"/>
                  <a:gd name="connsiteX5" fmla="*/ 0 w 12192000"/>
                  <a:gd name="connsiteY5" fmla="*/ 0 h 3168728"/>
                  <a:gd name="connsiteX6" fmla="*/ 12192000 w 12192000"/>
                  <a:gd name="connsiteY6" fmla="*/ 0 h 3168728"/>
                  <a:gd name="connsiteX7" fmla="*/ 12192000 w 12192000"/>
                  <a:gd name="connsiteY7" fmla="*/ 3168728 h 316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68728">
                    <a:moveTo>
                      <a:pt x="12192000" y="3168728"/>
                    </a:moveTo>
                    <a:lnTo>
                      <a:pt x="12139251" y="3104319"/>
                    </a:lnTo>
                    <a:cubicBezTo>
                      <a:pt x="11013838" y="1834441"/>
                      <a:pt x="8062646" y="928175"/>
                      <a:pt x="4599122" y="928175"/>
                    </a:cubicBezTo>
                    <a:cubicBezTo>
                      <a:pt x="2936631" y="928175"/>
                      <a:pt x="1392180" y="1136979"/>
                      <a:pt x="111028" y="1494573"/>
                    </a:cubicBezTo>
                    <a:lnTo>
                      <a:pt x="0" y="1527193"/>
                    </a:lnTo>
                    <a:lnTo>
                      <a:pt x="0" y="0"/>
                    </a:lnTo>
                    <a:lnTo>
                      <a:pt x="12192000" y="0"/>
                    </a:lnTo>
                    <a:lnTo>
                      <a:pt x="12192000" y="3168728"/>
                    </a:lnTo>
                    <a:close/>
                  </a:path>
                </a:pathLst>
              </a:custGeom>
              <a:solidFill>
                <a:srgbClr val="CAD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3">
                <a:extLst>
                  <a:ext uri="{FF2B5EF4-FFF2-40B4-BE49-F238E27FC236}">
                    <a16:creationId xmlns:a16="http://schemas.microsoft.com/office/drawing/2014/main" id="{5A0E041C-3A0A-4E59-905E-FC5B55A1D092}"/>
                  </a:ext>
                </a:extLst>
              </p:cNvPr>
              <p:cNvSpPr/>
              <p:nvPr/>
            </p:nvSpPr>
            <p:spPr>
              <a:xfrm>
                <a:off x="0" y="4453009"/>
                <a:ext cx="12192000" cy="2404993"/>
              </a:xfrm>
              <a:custGeom>
                <a:avLst/>
                <a:gdLst>
                  <a:gd name="connsiteX0" fmla="*/ 0 w 12192000"/>
                  <a:gd name="connsiteY0" fmla="*/ 0 h 2404993"/>
                  <a:gd name="connsiteX1" fmla="*/ 159343 w 12192000"/>
                  <a:gd name="connsiteY1" fmla="*/ 102689 h 2404993"/>
                  <a:gd name="connsiteX2" fmla="*/ 6815638 w 12192000"/>
                  <a:gd name="connsiteY2" fmla="*/ 1564881 h 2404993"/>
                  <a:gd name="connsiteX3" fmla="*/ 11921694 w 12192000"/>
                  <a:gd name="connsiteY3" fmla="*/ 807565 h 2404993"/>
                  <a:gd name="connsiteX4" fmla="*/ 12192000 w 12192000"/>
                  <a:gd name="connsiteY4" fmla="*/ 710828 h 2404993"/>
                  <a:gd name="connsiteX5" fmla="*/ 12192000 w 12192000"/>
                  <a:gd name="connsiteY5" fmla="*/ 2404993 h 2404993"/>
                  <a:gd name="connsiteX6" fmla="*/ 0 w 12192000"/>
                  <a:gd name="connsiteY6" fmla="*/ 2404993 h 2404993"/>
                  <a:gd name="connsiteX7" fmla="*/ 0 w 12192000"/>
                  <a:gd name="connsiteY7" fmla="*/ 0 h 240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04993">
                    <a:moveTo>
                      <a:pt x="0" y="0"/>
                    </a:moveTo>
                    <a:lnTo>
                      <a:pt x="159343" y="102689"/>
                    </a:lnTo>
                    <a:cubicBezTo>
                      <a:pt x="1601892" y="984871"/>
                      <a:pt x="4044819" y="1564881"/>
                      <a:pt x="6815638" y="1564881"/>
                    </a:cubicBezTo>
                    <a:cubicBezTo>
                      <a:pt x="8755211" y="1564881"/>
                      <a:pt x="10534117" y="1280676"/>
                      <a:pt x="11921694" y="807565"/>
                    </a:cubicBezTo>
                    <a:lnTo>
                      <a:pt x="12192000" y="710828"/>
                    </a:lnTo>
                    <a:lnTo>
                      <a:pt x="12192000" y="2404993"/>
                    </a:lnTo>
                    <a:lnTo>
                      <a:pt x="0" y="2404993"/>
                    </a:lnTo>
                    <a:lnTo>
                      <a:pt x="0" y="0"/>
                    </a:lnTo>
                    <a:close/>
                  </a:path>
                </a:pathLst>
              </a:custGeom>
              <a:solidFill>
                <a:srgbClr val="8FAE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FEF7450D-C613-4DF8-9248-884A16D25B79}"/>
                </a:ext>
              </a:extLst>
            </p:cNvPr>
            <p:cNvSpPr/>
            <p:nvPr/>
          </p:nvSpPr>
          <p:spPr>
            <a:xfrm rot="10800000">
              <a:off x="0" y="4968239"/>
              <a:ext cx="12192000" cy="1889760"/>
            </a:xfrm>
            <a:custGeom>
              <a:avLst/>
              <a:gdLst>
                <a:gd name="connsiteX0" fmla="*/ 0 w 12192000"/>
                <a:gd name="connsiteY0" fmla="*/ 0 h 1943717"/>
                <a:gd name="connsiteX1" fmla="*/ 12192000 w 12192000"/>
                <a:gd name="connsiteY1" fmla="*/ 0 h 1943717"/>
                <a:gd name="connsiteX2" fmla="*/ 12192000 w 12192000"/>
                <a:gd name="connsiteY2" fmla="*/ 1943717 h 1943717"/>
                <a:gd name="connsiteX3" fmla="*/ 12111010 w 12192000"/>
                <a:gd name="connsiteY3" fmla="*/ 1889803 h 1943717"/>
                <a:gd name="connsiteX4" fmla="*/ 6096000 w 12192000"/>
                <a:gd name="connsiteY4" fmla="*/ 669216 h 1943717"/>
                <a:gd name="connsiteX5" fmla="*/ 80990 w 12192000"/>
                <a:gd name="connsiteY5" fmla="*/ 1889803 h 1943717"/>
                <a:gd name="connsiteX6" fmla="*/ 0 w 12192000"/>
                <a:gd name="connsiteY6" fmla="*/ 1943717 h 1943717"/>
                <a:gd name="connsiteX7" fmla="*/ 0 w 12192000"/>
                <a:gd name="connsiteY7" fmla="*/ 0 h 194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43717">
                  <a:moveTo>
                    <a:pt x="0" y="0"/>
                  </a:moveTo>
                  <a:lnTo>
                    <a:pt x="12192000" y="0"/>
                  </a:lnTo>
                  <a:lnTo>
                    <a:pt x="12192000" y="1943717"/>
                  </a:lnTo>
                  <a:lnTo>
                    <a:pt x="12111010" y="1889803"/>
                  </a:lnTo>
                  <a:cubicBezTo>
                    <a:pt x="10952621" y="1162767"/>
                    <a:pt x="8693361" y="669216"/>
                    <a:pt x="6096000" y="669216"/>
                  </a:cubicBezTo>
                  <a:cubicBezTo>
                    <a:pt x="3498639" y="669216"/>
                    <a:pt x="1239379" y="1162767"/>
                    <a:pt x="80990" y="1889803"/>
                  </a:cubicBezTo>
                  <a:lnTo>
                    <a:pt x="0" y="1943717"/>
                  </a:lnTo>
                  <a:lnTo>
                    <a:pt x="0" y="0"/>
                  </a:lnTo>
                  <a:close/>
                </a:path>
              </a:pathLst>
            </a:custGeom>
            <a:solidFill>
              <a:srgbClr val="009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标题占位符 1">
            <a:extLst>
              <a:ext uri="{FF2B5EF4-FFF2-40B4-BE49-F238E27FC236}">
                <a16:creationId xmlns:a16="http://schemas.microsoft.com/office/drawing/2014/main" id="{B54A7977-4324-4716-AA7E-67CF49BCFCB3}"/>
              </a:ext>
            </a:extLst>
          </p:cNvPr>
          <p:cNvSpPr>
            <a:spLocks noGrp="1"/>
          </p:cNvSpPr>
          <p:nvPr>
            <p:ph type="title"/>
          </p:nvPr>
        </p:nvSpPr>
        <p:spPr>
          <a:xfrm>
            <a:off x="838200" y="330055"/>
            <a:ext cx="10515600" cy="886269"/>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709123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6.xml"/><Relationship Id="rId5" Type="http://schemas.openxmlformats.org/officeDocument/2006/relationships/image" Target="../media/image48.sv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sv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http://www.163.com/"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CE170A-BF9A-4DD7-8226-4B7006B3CE0C}"/>
              </a:ext>
            </a:extLst>
          </p:cNvPr>
          <p:cNvSpPr>
            <a:spLocks noGrp="1"/>
          </p:cNvSpPr>
          <p:nvPr>
            <p:ph type="ctrTitle" idx="4294967295"/>
          </p:nvPr>
        </p:nvSpPr>
        <p:spPr>
          <a:xfrm>
            <a:off x="3431458" y="2914035"/>
            <a:ext cx="6096000" cy="771525"/>
          </a:xfrm>
          <a:effectLst>
            <a:glow rad="101600">
              <a:schemeClr val="accent4">
                <a:satMod val="175000"/>
                <a:alpha val="40000"/>
              </a:schemeClr>
            </a:glow>
          </a:effectLst>
        </p:spPr>
        <p:txBody>
          <a:bodyPr>
            <a:normAutofit/>
          </a:bodyPr>
          <a:lstStyle/>
          <a:p>
            <a:r>
              <a:rPr lang="zh-CN" altLang="zh-CN" sz="4800" b="1" kern="0" dirty="0">
                <a:ln w="13462">
                  <a:solidFill>
                    <a:schemeClr val="bg1"/>
                  </a:solidFill>
                  <a:prstDash val="solid"/>
                </a:ln>
                <a:solidFill>
                  <a:schemeClr val="accent5">
                    <a:lumMod val="50000"/>
                  </a:schemeClr>
                </a:solidFill>
                <a:effectLst>
                  <a:outerShdw dist="38100" dir="2700000" algn="bl" rotWithShape="0">
                    <a:schemeClr val="accent5"/>
                  </a:outerShdw>
                </a:effectLst>
              </a:rPr>
              <a:t>第一章 网页基础知识</a:t>
            </a:r>
            <a:endParaRPr lang="zh-CN" altLang="en-US" b="1" dirty="0">
              <a:ln w="13462">
                <a:solidFill>
                  <a:schemeClr val="bg1"/>
                </a:solidFill>
                <a:prstDash val="solid"/>
              </a:ln>
              <a:solidFill>
                <a:schemeClr val="accent5">
                  <a:lumMod val="50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413014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07B570C-1590-48AC-B8F0-3E6C6CE649D6}"/>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zh-CN" sz="2800" b="1" kern="100" dirty="0">
                <a:solidFill>
                  <a:srgbClr val="0070C0"/>
                </a:solidFill>
                <a:cs typeface="Times New Roman" panose="02020603050405020304" pitchFamily="18" charset="0"/>
              </a:rPr>
              <a:t>常用的网页制作工具软件</a:t>
            </a:r>
            <a:r>
              <a:rPr lang="en-US" altLang="zh-CN" sz="2800" b="1" kern="100" dirty="0">
                <a:solidFill>
                  <a:srgbClr val="0070C0"/>
                </a:solidFill>
                <a:cs typeface="Times New Roman" panose="02020603050405020304" pitchFamily="18" charset="0"/>
              </a:rPr>
              <a:t>(2)</a:t>
            </a:r>
            <a:endParaRPr lang="zh-CN" altLang="en-US" sz="2800" b="1" kern="100" dirty="0">
              <a:solidFill>
                <a:srgbClr val="0070C0"/>
              </a:solidFill>
              <a:cs typeface="Times New Roman" panose="02020603050405020304" pitchFamily="18" charset="0"/>
            </a:endParaRPr>
          </a:p>
        </p:txBody>
      </p:sp>
      <p:sp>
        <p:nvSpPr>
          <p:cNvPr id="4" name="文本框 3">
            <a:extLst>
              <a:ext uri="{FF2B5EF4-FFF2-40B4-BE49-F238E27FC236}">
                <a16:creationId xmlns:a16="http://schemas.microsoft.com/office/drawing/2014/main" id="{279A5DB9-0C68-4452-957A-14E140FE4891}"/>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1.2.4</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19" name="组合 18">
            <a:extLst>
              <a:ext uri="{FF2B5EF4-FFF2-40B4-BE49-F238E27FC236}">
                <a16:creationId xmlns:a16="http://schemas.microsoft.com/office/drawing/2014/main" id="{4BA249E3-F8B7-41E4-8E17-2ACA4437CD31}"/>
              </a:ext>
            </a:extLst>
          </p:cNvPr>
          <p:cNvGrpSpPr/>
          <p:nvPr/>
        </p:nvGrpSpPr>
        <p:grpSpPr>
          <a:xfrm>
            <a:off x="276975" y="1205886"/>
            <a:ext cx="10892470" cy="1200329"/>
            <a:chOff x="276975" y="1205886"/>
            <a:chExt cx="10892470" cy="1200329"/>
          </a:xfrm>
        </p:grpSpPr>
        <p:sp>
          <p:nvSpPr>
            <p:cNvPr id="15" name="文本框 14">
              <a:extLst>
                <a:ext uri="{FF2B5EF4-FFF2-40B4-BE49-F238E27FC236}">
                  <a16:creationId xmlns:a16="http://schemas.microsoft.com/office/drawing/2014/main" id="{980A61B4-3915-4FEF-BF66-67B7E7C7606A}"/>
                </a:ext>
              </a:extLst>
            </p:cNvPr>
            <p:cNvSpPr txBox="1"/>
            <p:nvPr/>
          </p:nvSpPr>
          <p:spPr>
            <a:xfrm>
              <a:off x="1450257" y="1205886"/>
              <a:ext cx="9719188" cy="1200329"/>
            </a:xfrm>
            <a:prstGeom prst="rect">
              <a:avLst/>
            </a:prstGeom>
            <a:solidFill>
              <a:schemeClr val="bg1"/>
            </a:solidFill>
            <a:effectLst>
              <a:glow rad="63500">
                <a:schemeClr val="accent5">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1800" b="1" kern="100" dirty="0">
                  <a:effectLst/>
                  <a:ea typeface="微软雅黑" panose="020B0503020204020204" pitchFamily="34" charset="-122"/>
                  <a:cs typeface="Times New Roman" panose="02020603050405020304" pitchFamily="18" charset="0"/>
                </a:rPr>
                <a:t>记事本</a:t>
              </a:r>
              <a:r>
                <a:rPr lang="zh-CN" altLang="zh-CN" sz="1800" kern="100" dirty="0">
                  <a:effectLst/>
                  <a:ea typeface="微软雅黑" panose="020B0503020204020204" pitchFamily="34" charset="-122"/>
                  <a:cs typeface="Times New Roman" panose="02020603050405020304" pitchFamily="18" charset="0"/>
                </a:rPr>
                <a:t>：记事本是</a:t>
              </a:r>
              <a:r>
                <a:rPr lang="en-US" altLang="zh-CN" sz="1800" kern="100" dirty="0">
                  <a:effectLst/>
                  <a:ea typeface="微软雅黑" panose="020B0503020204020204" pitchFamily="34" charset="-122"/>
                  <a:cs typeface="Times New Roman" panose="02020603050405020304" pitchFamily="18" charset="0"/>
                </a:rPr>
                <a:t>Windows</a:t>
              </a:r>
              <a:r>
                <a:rPr lang="zh-CN" altLang="zh-CN" sz="1800" kern="100" dirty="0">
                  <a:effectLst/>
                  <a:ea typeface="微软雅黑" panose="020B0503020204020204" pitchFamily="34" charset="-122"/>
                  <a:cs typeface="Times New Roman" panose="02020603050405020304" pitchFamily="18" charset="0"/>
                </a:rPr>
                <a:t>系统自带的简单的文本编辑软件，但由于大部分代码都是纯文本的，所以记事本可以编写任何网页。不过对于制作稍大型的网页，需要编辑大量代码时，使用记事本就不适合了，但对于初学者来说，记事本是较好的练习工具，在学习</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标记语言时，使用记事本来编写，可以提高代码的编写能力</a:t>
              </a:r>
              <a:endParaRPr lang="zh-CN" altLang="en-US" dirty="0"/>
            </a:p>
          </p:txBody>
        </p:sp>
        <p:pic>
          <p:nvPicPr>
            <p:cNvPr id="5" name="图片 4">
              <a:extLst>
                <a:ext uri="{FF2B5EF4-FFF2-40B4-BE49-F238E27FC236}">
                  <a16:creationId xmlns:a16="http://schemas.microsoft.com/office/drawing/2014/main" id="{C8502A9D-4EFA-4D20-890A-14D1105001FB}"/>
                </a:ext>
              </a:extLst>
            </p:cNvPr>
            <p:cNvPicPr>
              <a:picLocks noChangeAspect="1"/>
            </p:cNvPicPr>
            <p:nvPr/>
          </p:nvPicPr>
          <p:blipFill>
            <a:blip r:embed="rId2"/>
            <a:stretch>
              <a:fillRect/>
            </a:stretch>
          </p:blipFill>
          <p:spPr>
            <a:xfrm>
              <a:off x="276975" y="1454988"/>
              <a:ext cx="723810" cy="676190"/>
            </a:xfrm>
            <a:prstGeom prst="rect">
              <a:avLst/>
            </a:prstGeom>
          </p:spPr>
        </p:pic>
      </p:grpSp>
      <p:grpSp>
        <p:nvGrpSpPr>
          <p:cNvPr id="20" name="组合 19">
            <a:extLst>
              <a:ext uri="{FF2B5EF4-FFF2-40B4-BE49-F238E27FC236}">
                <a16:creationId xmlns:a16="http://schemas.microsoft.com/office/drawing/2014/main" id="{66BCC5D0-2367-48EE-8476-80F12ECFC1A3}"/>
              </a:ext>
            </a:extLst>
          </p:cNvPr>
          <p:cNvGrpSpPr/>
          <p:nvPr/>
        </p:nvGrpSpPr>
        <p:grpSpPr>
          <a:xfrm>
            <a:off x="276975" y="2861158"/>
            <a:ext cx="10892470" cy="765738"/>
            <a:chOff x="276975" y="2861158"/>
            <a:chExt cx="10892470" cy="765738"/>
          </a:xfrm>
        </p:grpSpPr>
        <p:sp>
          <p:nvSpPr>
            <p:cNvPr id="18" name="文本框 17">
              <a:extLst>
                <a:ext uri="{FF2B5EF4-FFF2-40B4-BE49-F238E27FC236}">
                  <a16:creationId xmlns:a16="http://schemas.microsoft.com/office/drawing/2014/main" id="{C9BE4EA9-1ED1-41B6-B46B-C009AB769344}"/>
                </a:ext>
              </a:extLst>
            </p:cNvPr>
            <p:cNvSpPr txBox="1"/>
            <p:nvPr/>
          </p:nvSpPr>
          <p:spPr>
            <a:xfrm>
              <a:off x="1450257" y="2949572"/>
              <a:ext cx="9719188" cy="646331"/>
            </a:xfrm>
            <a:prstGeom prst="rect">
              <a:avLst/>
            </a:prstGeom>
            <a:solidFill>
              <a:schemeClr val="accent2">
                <a:lumMod val="40000"/>
                <a:lumOff val="60000"/>
              </a:schemeClr>
            </a:solidFill>
            <a:ln>
              <a:solidFill>
                <a:srgbClr val="FFC000"/>
              </a:solidFill>
            </a:ln>
            <a:effectLst>
              <a:glow rad="63500">
                <a:schemeClr val="accent2">
                  <a:lumMod val="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1800" b="1" kern="100" dirty="0">
                  <a:effectLst/>
                  <a:ea typeface="微软雅黑" panose="020B0503020204020204" pitchFamily="34" charset="-122"/>
                  <a:cs typeface="Times New Roman" panose="02020603050405020304" pitchFamily="18" charset="0"/>
                </a:rPr>
                <a:t>浏览器：</a:t>
              </a:r>
              <a:r>
                <a:rPr lang="zh-CN" altLang="zh-CN" sz="1800" kern="100" dirty="0">
                  <a:effectLst/>
                  <a:ea typeface="微软雅黑" panose="020B0503020204020204" pitchFamily="34" charset="-122"/>
                  <a:cs typeface="Times New Roman" panose="02020603050405020304" pitchFamily="18" charset="0"/>
                </a:rPr>
                <a:t>浏览器是指可以显示网页服务器或者文件系统的</a:t>
              </a:r>
              <a:r>
                <a:rPr lang="en-US" altLang="zh-CN" sz="1800" kern="100" dirty="0">
                  <a:effectLst/>
                  <a:ea typeface="微软雅黑" panose="020B0503020204020204" pitchFamily="34" charset="-122"/>
                  <a:cs typeface="Times New Roman" panose="02020603050405020304" pitchFamily="18" charset="0"/>
                </a:rPr>
                <a:t>HTML</a:t>
              </a:r>
              <a:r>
                <a:rPr lang="zh-CN" altLang="zh-CN" sz="1800" kern="100" dirty="0">
                  <a:effectLst/>
                  <a:ea typeface="微软雅黑" panose="020B0503020204020204" pitchFamily="34" charset="-122"/>
                  <a:cs typeface="Times New Roman" panose="02020603050405020304" pitchFamily="18" charset="0"/>
                </a:rPr>
                <a:t>文件内容，并让用户与这些文件交互的一种软件。</a:t>
              </a:r>
              <a:endParaRPr lang="zh-CN" altLang="en-US" dirty="0"/>
            </a:p>
          </p:txBody>
        </p:sp>
        <p:pic>
          <p:nvPicPr>
            <p:cNvPr id="12" name="图片 11">
              <a:extLst>
                <a:ext uri="{FF2B5EF4-FFF2-40B4-BE49-F238E27FC236}">
                  <a16:creationId xmlns:a16="http://schemas.microsoft.com/office/drawing/2014/main" id="{97ECCA39-C755-449F-BE1A-0DFE9DA80D69}"/>
                </a:ext>
              </a:extLst>
            </p:cNvPr>
            <p:cNvPicPr>
              <a:picLocks noChangeAspect="1"/>
            </p:cNvPicPr>
            <p:nvPr/>
          </p:nvPicPr>
          <p:blipFill>
            <a:blip r:embed="rId3"/>
            <a:stretch>
              <a:fillRect/>
            </a:stretch>
          </p:blipFill>
          <p:spPr>
            <a:xfrm>
              <a:off x="276975" y="2861158"/>
              <a:ext cx="804863" cy="765738"/>
            </a:xfrm>
            <a:prstGeom prst="rect">
              <a:avLst/>
            </a:prstGeom>
          </p:spPr>
        </p:pic>
      </p:grpSp>
      <p:grpSp>
        <p:nvGrpSpPr>
          <p:cNvPr id="23" name="组合 22">
            <a:extLst>
              <a:ext uri="{FF2B5EF4-FFF2-40B4-BE49-F238E27FC236}">
                <a16:creationId xmlns:a16="http://schemas.microsoft.com/office/drawing/2014/main" id="{404AB730-BC97-4E14-A06C-78493FDD4B97}"/>
              </a:ext>
            </a:extLst>
          </p:cNvPr>
          <p:cNvGrpSpPr/>
          <p:nvPr/>
        </p:nvGrpSpPr>
        <p:grpSpPr>
          <a:xfrm>
            <a:off x="212739" y="4023786"/>
            <a:ext cx="10956706" cy="838095"/>
            <a:chOff x="212739" y="4023786"/>
            <a:chExt cx="10956706" cy="838095"/>
          </a:xfrm>
        </p:grpSpPr>
        <p:sp>
          <p:nvSpPr>
            <p:cNvPr id="22" name="文本框 21">
              <a:extLst>
                <a:ext uri="{FF2B5EF4-FFF2-40B4-BE49-F238E27FC236}">
                  <a16:creationId xmlns:a16="http://schemas.microsoft.com/office/drawing/2014/main" id="{9303DAB9-31D9-4C99-866E-EE03A11485DD}"/>
                </a:ext>
              </a:extLst>
            </p:cNvPr>
            <p:cNvSpPr txBox="1"/>
            <p:nvPr/>
          </p:nvSpPr>
          <p:spPr>
            <a:xfrm>
              <a:off x="1450257" y="4139260"/>
              <a:ext cx="9719188" cy="646331"/>
            </a:xfrm>
            <a:prstGeom prst="rect">
              <a:avLst/>
            </a:prstGeom>
            <a:solidFill>
              <a:schemeClr val="accent4">
                <a:lumMod val="40000"/>
                <a:lumOff val="60000"/>
              </a:schemeClr>
            </a:solidFill>
            <a:ln>
              <a:solidFill>
                <a:srgbClr val="FFC000"/>
              </a:solidFill>
            </a:ln>
            <a:effectLst>
              <a:glow rad="228600">
                <a:schemeClr val="accent4">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n-US" altLang="zh-CN" sz="1800" b="1" kern="100" dirty="0" err="1">
                  <a:effectLst/>
                  <a:latin typeface="微软雅黑" panose="020B0503020204020204" pitchFamily="34" charset="-122"/>
                  <a:ea typeface="宋体" panose="02010600030101010101" pitchFamily="2" charset="-122"/>
                </a:rPr>
                <a:t>IETest</a:t>
              </a:r>
              <a:r>
                <a:rPr lang="zh-CN" altLang="zh-CN" sz="1800" kern="100" dirty="0">
                  <a:effectLst/>
                  <a:latin typeface="Times New Roman" panose="02020603050405020304" pitchFamily="18" charset="0"/>
                  <a:ea typeface="微软雅黑" panose="020B0503020204020204" pitchFamily="34" charset="-122"/>
                </a:rPr>
                <a:t>：是一个免费的</a:t>
              </a:r>
              <a:r>
                <a:rPr lang="en-US" altLang="zh-CN" sz="1800" kern="100" dirty="0">
                  <a:effectLst/>
                  <a:latin typeface="Times New Roman" panose="02020603050405020304" pitchFamily="18" charset="0"/>
                  <a:ea typeface="微软雅黑" panose="020B0503020204020204" pitchFamily="34" charset="-122"/>
                </a:rPr>
                <a:t>IE</a:t>
              </a:r>
              <a:r>
                <a:rPr lang="zh-CN" altLang="zh-CN" sz="1800" kern="100" dirty="0">
                  <a:effectLst/>
                  <a:latin typeface="Times New Roman" panose="02020603050405020304" pitchFamily="18" charset="0"/>
                  <a:ea typeface="微软雅黑" panose="020B0503020204020204" pitchFamily="34" charset="-122"/>
                </a:rPr>
                <a:t>浏览器测试工具，测试网页在不同</a:t>
              </a:r>
              <a:r>
                <a:rPr lang="en-US" altLang="zh-CN" sz="1800" kern="100" dirty="0">
                  <a:effectLst/>
                  <a:latin typeface="Times New Roman" panose="02020603050405020304" pitchFamily="18" charset="0"/>
                  <a:ea typeface="微软雅黑" panose="020B0503020204020204" pitchFamily="34" charset="-122"/>
                </a:rPr>
                <a:t>IE</a:t>
              </a:r>
              <a:r>
                <a:rPr lang="zh-CN" altLang="zh-CN" sz="1800" kern="100" dirty="0">
                  <a:effectLst/>
                  <a:latin typeface="Times New Roman" panose="02020603050405020304" pitchFamily="18" charset="0"/>
                  <a:ea typeface="微软雅黑" panose="020B0503020204020204" pitchFamily="34" charset="-122"/>
                </a:rPr>
                <a:t>版本下兼容性的效果，是网页设计者常用的网页测试工具。</a:t>
              </a:r>
              <a:endParaRPr lang="zh-CN" altLang="zh-CN" sz="1800" kern="100" dirty="0">
                <a:effectLst/>
                <a:latin typeface="Times New Roman" panose="02020603050405020304" pitchFamily="18" charset="0"/>
                <a:ea typeface="宋体" panose="02010600030101010101" pitchFamily="2" charset="-122"/>
              </a:endParaRPr>
            </a:p>
          </p:txBody>
        </p:sp>
        <p:pic>
          <p:nvPicPr>
            <p:cNvPr id="14" name="图片 13">
              <a:extLst>
                <a:ext uri="{FF2B5EF4-FFF2-40B4-BE49-F238E27FC236}">
                  <a16:creationId xmlns:a16="http://schemas.microsoft.com/office/drawing/2014/main" id="{3010FC33-4ED5-44AB-A631-537A599DFB7E}"/>
                </a:ext>
              </a:extLst>
            </p:cNvPr>
            <p:cNvPicPr>
              <a:picLocks noChangeAspect="1"/>
            </p:cNvPicPr>
            <p:nvPr/>
          </p:nvPicPr>
          <p:blipFill>
            <a:blip r:embed="rId4"/>
            <a:stretch>
              <a:fillRect/>
            </a:stretch>
          </p:blipFill>
          <p:spPr>
            <a:xfrm>
              <a:off x="212739" y="4023786"/>
              <a:ext cx="933333" cy="838095"/>
            </a:xfrm>
            <a:prstGeom prst="rect">
              <a:avLst/>
            </a:prstGeom>
          </p:spPr>
        </p:pic>
      </p:grpSp>
      <p:grpSp>
        <p:nvGrpSpPr>
          <p:cNvPr id="24" name="组合 23">
            <a:extLst>
              <a:ext uri="{FF2B5EF4-FFF2-40B4-BE49-F238E27FC236}">
                <a16:creationId xmlns:a16="http://schemas.microsoft.com/office/drawing/2014/main" id="{D9C7438C-77BE-4659-88DB-8EF1A7A79880}"/>
              </a:ext>
            </a:extLst>
          </p:cNvPr>
          <p:cNvGrpSpPr/>
          <p:nvPr/>
        </p:nvGrpSpPr>
        <p:grpSpPr>
          <a:xfrm>
            <a:off x="276975" y="5194970"/>
            <a:ext cx="10892470" cy="914286"/>
            <a:chOff x="276975" y="5194970"/>
            <a:chExt cx="10892470" cy="914286"/>
          </a:xfrm>
        </p:grpSpPr>
        <p:sp>
          <p:nvSpPr>
            <p:cNvPr id="21" name="文本框 20">
              <a:extLst>
                <a:ext uri="{FF2B5EF4-FFF2-40B4-BE49-F238E27FC236}">
                  <a16:creationId xmlns:a16="http://schemas.microsoft.com/office/drawing/2014/main" id="{765D87C4-7A7C-4C19-AB47-ED1D50478FE7}"/>
                </a:ext>
              </a:extLst>
            </p:cNvPr>
            <p:cNvSpPr txBox="1"/>
            <p:nvPr/>
          </p:nvSpPr>
          <p:spPr>
            <a:xfrm>
              <a:off x="1450257" y="5328948"/>
              <a:ext cx="9719188" cy="646331"/>
            </a:xfrm>
            <a:prstGeom prst="rect">
              <a:avLst/>
            </a:prstGeom>
            <a:solidFill>
              <a:srgbClr val="FBA46F"/>
            </a:solidFill>
            <a:ln>
              <a:solidFill>
                <a:srgbClr val="FBA46F"/>
              </a:solidFill>
            </a:ln>
            <a:effectLst>
              <a:glow rad="101600">
                <a:schemeClr val="accent2">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n-US" altLang="zh-CN" sz="1800" b="1" kern="100" dirty="0">
                  <a:effectLst/>
                  <a:latin typeface="微软雅黑" panose="020B0503020204020204" pitchFamily="34" charset="-122"/>
                  <a:ea typeface="宋体" panose="02010600030101010101" pitchFamily="2" charset="-122"/>
                </a:rPr>
                <a:t>FTP</a:t>
              </a:r>
              <a:r>
                <a:rPr lang="zh-CN" altLang="zh-CN" sz="1800" b="1" kern="100" dirty="0">
                  <a:effectLst/>
                  <a:latin typeface="Times New Roman" panose="02020603050405020304" pitchFamily="18" charset="0"/>
                  <a:ea typeface="微软雅黑" panose="020B0503020204020204" pitchFamily="34" charset="-122"/>
                </a:rPr>
                <a:t>上传工具</a:t>
              </a:r>
              <a:r>
                <a:rPr lang="zh-CN" altLang="zh-CN" sz="1800" kern="100" dirty="0">
                  <a:effectLst/>
                  <a:latin typeface="Times New Roman" panose="02020603050405020304" pitchFamily="18" charset="0"/>
                  <a:ea typeface="微软雅黑" panose="020B0503020204020204" pitchFamily="34" charset="-122"/>
                </a:rPr>
                <a:t>：网站制作完成后，当需要将本地文件上传到远程站点时，往往采用</a:t>
              </a:r>
              <a:r>
                <a:rPr lang="en-US" altLang="zh-CN" sz="1800" kern="100" dirty="0">
                  <a:effectLst/>
                  <a:latin typeface="Times New Roman" panose="02020603050405020304" pitchFamily="18" charset="0"/>
                  <a:ea typeface="微软雅黑" panose="020B0503020204020204" pitchFamily="34" charset="-122"/>
                </a:rPr>
                <a:t>FTP</a:t>
              </a:r>
              <a:r>
                <a:rPr lang="zh-CN" altLang="zh-CN" sz="1800" kern="100" dirty="0">
                  <a:effectLst/>
                  <a:latin typeface="Times New Roman" panose="02020603050405020304" pitchFamily="18" charset="0"/>
                  <a:ea typeface="微软雅黑" panose="020B0503020204020204" pitchFamily="34" charset="-122"/>
                </a:rPr>
                <a:t>工具实现文件上传，常用的</a:t>
              </a:r>
              <a:r>
                <a:rPr lang="en-US" altLang="zh-CN" sz="1800" kern="100" dirty="0">
                  <a:effectLst/>
                  <a:latin typeface="Times New Roman" panose="02020603050405020304" pitchFamily="18" charset="0"/>
                  <a:ea typeface="微软雅黑" panose="020B0503020204020204" pitchFamily="34" charset="-122"/>
                </a:rPr>
                <a:t>FTP</a:t>
              </a:r>
              <a:r>
                <a:rPr lang="zh-CN" altLang="zh-CN" sz="1800" kern="100" dirty="0">
                  <a:effectLst/>
                  <a:latin typeface="Times New Roman" panose="02020603050405020304" pitchFamily="18" charset="0"/>
                  <a:ea typeface="微软雅黑" panose="020B0503020204020204" pitchFamily="34" charset="-122"/>
                </a:rPr>
                <a:t>上传工具有</a:t>
              </a:r>
              <a:r>
                <a:rPr lang="en-US" altLang="zh-CN" sz="1800" kern="100" dirty="0" err="1">
                  <a:effectLst/>
                  <a:latin typeface="Times New Roman" panose="02020603050405020304" pitchFamily="18" charset="0"/>
                  <a:ea typeface="微软雅黑" panose="020B0503020204020204" pitchFamily="34" charset="-122"/>
                </a:rPr>
                <a:t>CuteFTP</a:t>
              </a:r>
              <a:r>
                <a:rPr lang="zh-CN" altLang="zh-CN" sz="1800" kern="100" dirty="0">
                  <a:effectLst/>
                  <a:latin typeface="Times New Roman" panose="02020603050405020304" pitchFamily="18" charset="0"/>
                  <a:ea typeface="微软雅黑" panose="020B0503020204020204" pitchFamily="34" charset="-122"/>
                </a:rPr>
                <a:t>、</a:t>
              </a:r>
              <a:r>
                <a:rPr lang="en-US" altLang="zh-CN" sz="1800" kern="100" dirty="0" err="1">
                  <a:effectLst/>
                  <a:latin typeface="Times New Roman" panose="02020603050405020304" pitchFamily="18" charset="0"/>
                  <a:ea typeface="微软雅黑" panose="020B0503020204020204" pitchFamily="34" charset="-122"/>
                </a:rPr>
                <a:t>FlashFTP</a:t>
              </a:r>
              <a:r>
                <a:rPr lang="zh-CN" altLang="zh-CN" sz="1800" kern="100" dirty="0">
                  <a:effectLst/>
                  <a:latin typeface="Times New Roman" panose="02020603050405020304" pitchFamily="18" charset="0"/>
                  <a:ea typeface="微软雅黑" panose="020B0503020204020204" pitchFamily="34" charset="-122"/>
                </a:rPr>
                <a:t>等。</a:t>
              </a:r>
              <a:endParaRPr lang="zh-CN" altLang="zh-CN" sz="1800" kern="100" dirty="0">
                <a:effectLst/>
                <a:latin typeface="Times New Roman" panose="02020603050405020304" pitchFamily="18" charset="0"/>
                <a:ea typeface="宋体" panose="02010600030101010101" pitchFamily="2" charset="-122"/>
              </a:endParaRPr>
            </a:p>
          </p:txBody>
        </p:sp>
        <p:pic>
          <p:nvPicPr>
            <p:cNvPr id="17" name="图片 16">
              <a:extLst>
                <a:ext uri="{FF2B5EF4-FFF2-40B4-BE49-F238E27FC236}">
                  <a16:creationId xmlns:a16="http://schemas.microsoft.com/office/drawing/2014/main" id="{F194D712-14EB-4EC9-8D87-26FD9A416983}"/>
                </a:ext>
              </a:extLst>
            </p:cNvPr>
            <p:cNvPicPr>
              <a:picLocks noChangeAspect="1"/>
            </p:cNvPicPr>
            <p:nvPr/>
          </p:nvPicPr>
          <p:blipFill>
            <a:blip r:embed="rId5"/>
            <a:stretch>
              <a:fillRect/>
            </a:stretch>
          </p:blipFill>
          <p:spPr>
            <a:xfrm>
              <a:off x="276975" y="5194970"/>
              <a:ext cx="961905" cy="914286"/>
            </a:xfrm>
            <a:prstGeom prst="rect">
              <a:avLst/>
            </a:prstGeom>
          </p:spPr>
        </p:pic>
      </p:grpSp>
    </p:spTree>
    <p:extLst>
      <p:ext uri="{BB962C8B-B14F-4D97-AF65-F5344CB8AC3E}">
        <p14:creationId xmlns:p14="http://schemas.microsoft.com/office/powerpoint/2010/main" val="93956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07B570C-1590-48AC-B8F0-3E6C6CE649D6}"/>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网站的开发流程</a:t>
            </a:r>
            <a:r>
              <a:rPr lang="en-US" altLang="zh-CN" sz="2800" b="1" kern="100" dirty="0">
                <a:solidFill>
                  <a:srgbClr val="0070C0"/>
                </a:solidFill>
                <a:cs typeface="Times New Roman" panose="02020603050405020304" pitchFamily="18" charset="0"/>
              </a:rPr>
              <a:t>(1)</a:t>
            </a:r>
            <a:endParaRPr lang="zh-CN" altLang="en-US" sz="2800" b="1" kern="100" dirty="0">
              <a:solidFill>
                <a:srgbClr val="0070C0"/>
              </a:solidFill>
              <a:cs typeface="Times New Roman" panose="02020603050405020304" pitchFamily="18" charset="0"/>
            </a:endParaRPr>
          </a:p>
        </p:txBody>
      </p:sp>
      <p:sp>
        <p:nvSpPr>
          <p:cNvPr id="4" name="文本框 3">
            <a:extLst>
              <a:ext uri="{FF2B5EF4-FFF2-40B4-BE49-F238E27FC236}">
                <a16:creationId xmlns:a16="http://schemas.microsoft.com/office/drawing/2014/main" id="{279A5DB9-0C68-4452-957A-14E140FE4891}"/>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1.2.5</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文本框 7">
            <a:extLst>
              <a:ext uri="{FF2B5EF4-FFF2-40B4-BE49-F238E27FC236}">
                <a16:creationId xmlns:a16="http://schemas.microsoft.com/office/drawing/2014/main" id="{B6FA9BCF-AB13-4A73-8AE4-2939D28A9C4A}"/>
              </a:ext>
            </a:extLst>
          </p:cNvPr>
          <p:cNvSpPr txBox="1"/>
          <p:nvPr/>
        </p:nvSpPr>
        <p:spPr>
          <a:xfrm>
            <a:off x="1031087" y="1190157"/>
            <a:ext cx="9622534" cy="923330"/>
          </a:xfrm>
          <a:prstGeom prst="rect">
            <a:avLst/>
          </a:prstGeom>
          <a:solidFill>
            <a:schemeClr val="bg1">
              <a:lumMod val="95000"/>
            </a:schemeClr>
          </a:solidFill>
          <a:ln>
            <a:solidFill>
              <a:srgbClr val="0096FC"/>
            </a:solidFill>
            <a:prstDash val="dash"/>
          </a:ln>
        </p:spPr>
        <p:txBody>
          <a:bodyPr wrap="square">
            <a:spAutoFit/>
          </a:bodyPr>
          <a:lstStyle/>
          <a:p>
            <a:pPr algn="just"/>
            <a:r>
              <a:rPr lang="zh-CN" altLang="zh-CN" sz="1800" kern="100" dirty="0">
                <a:effectLst/>
                <a:latin typeface="Times New Roman" panose="02020603050405020304" pitchFamily="18" charset="0"/>
                <a:ea typeface="微软雅黑" panose="020B0503020204020204" pitchFamily="34" charset="-122"/>
              </a:rPr>
              <a:t>在制作网站之前需要进行建站前的准备工作，分别是网站的需求分析、网站资料收集、网站规划等，网站制作完成后，进行网站测试和发布工作，网站交付用户使用后，还需对网站进行定期的维护和更新。</a:t>
            </a:r>
            <a:endParaRPr lang="zh-CN" altLang="zh-CN" sz="1800" kern="100" dirty="0">
              <a:effectLst/>
              <a:latin typeface="Times New Roman" panose="02020603050405020304" pitchFamily="18" charset="0"/>
              <a:ea typeface="宋体" panose="02010600030101010101" pitchFamily="2" charset="-122"/>
            </a:endParaRPr>
          </a:p>
        </p:txBody>
      </p:sp>
      <p:grpSp>
        <p:nvGrpSpPr>
          <p:cNvPr id="43" name="组合 42">
            <a:extLst>
              <a:ext uri="{FF2B5EF4-FFF2-40B4-BE49-F238E27FC236}">
                <a16:creationId xmlns:a16="http://schemas.microsoft.com/office/drawing/2014/main" id="{5AF135A8-401A-4FD3-8C47-1B9FD5FFC511}"/>
              </a:ext>
            </a:extLst>
          </p:cNvPr>
          <p:cNvGrpSpPr/>
          <p:nvPr/>
        </p:nvGrpSpPr>
        <p:grpSpPr>
          <a:xfrm>
            <a:off x="3181103" y="2293452"/>
            <a:ext cx="5553592" cy="4064607"/>
            <a:chOff x="455155" y="2341195"/>
            <a:chExt cx="5553592" cy="4064607"/>
          </a:xfrm>
        </p:grpSpPr>
        <p:sp>
          <p:nvSpPr>
            <p:cNvPr id="6" name="矩形: 圆角 5">
              <a:extLst>
                <a:ext uri="{FF2B5EF4-FFF2-40B4-BE49-F238E27FC236}">
                  <a16:creationId xmlns:a16="http://schemas.microsoft.com/office/drawing/2014/main" id="{427A7CF7-DBEB-4602-B797-B9017C7AEADE}"/>
                </a:ext>
              </a:extLst>
            </p:cNvPr>
            <p:cNvSpPr/>
            <p:nvPr/>
          </p:nvSpPr>
          <p:spPr>
            <a:xfrm>
              <a:off x="455155" y="2341195"/>
              <a:ext cx="1511878" cy="37858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需求分析</a:t>
              </a:r>
              <a:endParaRPr lang="zh-CN" altLang="en-US" sz="1400" dirty="0">
                <a:latin typeface="微软雅黑" panose="020B0503020204020204" pitchFamily="34" charset="-122"/>
                <a:ea typeface="微软雅黑" panose="020B0503020204020204" pitchFamily="34" charset="-122"/>
              </a:endParaRPr>
            </a:p>
          </p:txBody>
        </p:sp>
        <p:sp>
          <p:nvSpPr>
            <p:cNvPr id="13" name="矩形: 对角圆角 12">
              <a:extLst>
                <a:ext uri="{FF2B5EF4-FFF2-40B4-BE49-F238E27FC236}">
                  <a16:creationId xmlns:a16="http://schemas.microsoft.com/office/drawing/2014/main" id="{3C172104-455B-4E0E-A4A2-7DB80D65DE25}"/>
                </a:ext>
              </a:extLst>
            </p:cNvPr>
            <p:cNvSpPr/>
            <p:nvPr/>
          </p:nvSpPr>
          <p:spPr>
            <a:xfrm>
              <a:off x="2612814" y="2358887"/>
              <a:ext cx="3395931" cy="378582"/>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zh-CN" altLang="zh-CN" sz="1400" kern="100" dirty="0">
                  <a:effectLst/>
                  <a:latin typeface="微软雅黑" panose="020B0503020204020204" pitchFamily="34" charset="-122"/>
                  <a:ea typeface="微软雅黑" panose="020B0503020204020204" pitchFamily="34" charset="-122"/>
                </a:rPr>
                <a:t>建站目标、网站需求</a:t>
              </a:r>
            </a:p>
          </p:txBody>
        </p:sp>
        <p:cxnSp>
          <p:nvCxnSpPr>
            <p:cNvPr id="15" name="直接箭头连接符 14">
              <a:extLst>
                <a:ext uri="{FF2B5EF4-FFF2-40B4-BE49-F238E27FC236}">
                  <a16:creationId xmlns:a16="http://schemas.microsoft.com/office/drawing/2014/main" id="{507DD98E-5C81-4A7E-83E3-CA65392781B8}"/>
                </a:ext>
              </a:extLst>
            </p:cNvPr>
            <p:cNvCxnSpPr>
              <a:cxnSpLocks/>
            </p:cNvCxnSpPr>
            <p:nvPr/>
          </p:nvCxnSpPr>
          <p:spPr>
            <a:xfrm>
              <a:off x="1233996" y="2719778"/>
              <a:ext cx="0" cy="332995"/>
            </a:xfrm>
            <a:prstGeom prst="straightConnector1">
              <a:avLst/>
            </a:prstGeom>
            <a:ln w="57150">
              <a:solidFill>
                <a:schemeClr val="bg2">
                  <a:lumMod val="50000"/>
                </a:schemeClr>
              </a:solidFill>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7" name="矩形: 圆角 16">
              <a:extLst>
                <a:ext uri="{FF2B5EF4-FFF2-40B4-BE49-F238E27FC236}">
                  <a16:creationId xmlns:a16="http://schemas.microsoft.com/office/drawing/2014/main" id="{94231C38-A49E-4842-89EF-C566EE59131B}"/>
                </a:ext>
              </a:extLst>
            </p:cNvPr>
            <p:cNvSpPr/>
            <p:nvPr/>
          </p:nvSpPr>
          <p:spPr>
            <a:xfrm>
              <a:off x="455155" y="3075615"/>
              <a:ext cx="1511878" cy="37858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网站规划</a:t>
              </a:r>
              <a:endParaRPr lang="zh-CN" altLang="en-US" sz="1400" dirty="0">
                <a:latin typeface="微软雅黑" panose="020B0503020204020204" pitchFamily="34" charset="-122"/>
                <a:ea typeface="微软雅黑" panose="020B0503020204020204" pitchFamily="34" charset="-122"/>
              </a:endParaRPr>
            </a:p>
          </p:txBody>
        </p:sp>
        <p:sp>
          <p:nvSpPr>
            <p:cNvPr id="19" name="矩形: 对角圆角 18">
              <a:extLst>
                <a:ext uri="{FF2B5EF4-FFF2-40B4-BE49-F238E27FC236}">
                  <a16:creationId xmlns:a16="http://schemas.microsoft.com/office/drawing/2014/main" id="{5F8C6998-92F8-4BA3-9283-7A761833378B}"/>
                </a:ext>
              </a:extLst>
            </p:cNvPr>
            <p:cNvSpPr/>
            <p:nvPr/>
          </p:nvSpPr>
          <p:spPr>
            <a:xfrm>
              <a:off x="2612815" y="3092554"/>
              <a:ext cx="3395932" cy="378582"/>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zh-CN" altLang="zh-CN" sz="1400" kern="100" dirty="0">
                  <a:effectLst/>
                  <a:latin typeface="微软雅黑" panose="020B0503020204020204" pitchFamily="34" charset="-122"/>
                  <a:ea typeface="微软雅黑" panose="020B0503020204020204" pitchFamily="34" charset="-122"/>
                </a:rPr>
                <a:t>网站风格、网站布局、网站内容</a:t>
              </a:r>
            </a:p>
          </p:txBody>
        </p:sp>
        <p:cxnSp>
          <p:nvCxnSpPr>
            <p:cNvPr id="20" name="直接箭头连接符 19">
              <a:extLst>
                <a:ext uri="{FF2B5EF4-FFF2-40B4-BE49-F238E27FC236}">
                  <a16:creationId xmlns:a16="http://schemas.microsoft.com/office/drawing/2014/main" id="{8F7FAC5A-F34A-44AC-AC1F-EA2536684749}"/>
                </a:ext>
              </a:extLst>
            </p:cNvPr>
            <p:cNvCxnSpPr>
              <a:cxnSpLocks/>
            </p:cNvCxnSpPr>
            <p:nvPr/>
          </p:nvCxnSpPr>
          <p:spPr>
            <a:xfrm>
              <a:off x="1233996" y="3459908"/>
              <a:ext cx="0" cy="332995"/>
            </a:xfrm>
            <a:prstGeom prst="straightConnector1">
              <a:avLst/>
            </a:prstGeom>
            <a:ln w="57150">
              <a:solidFill>
                <a:schemeClr val="bg2">
                  <a:lumMod val="50000"/>
                </a:schemeClr>
              </a:solidFill>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a16="http://schemas.microsoft.com/office/drawing/2014/main" id="{66A61E87-273E-4D68-8BD8-E504E1389B65}"/>
                </a:ext>
              </a:extLst>
            </p:cNvPr>
            <p:cNvSpPr/>
            <p:nvPr/>
          </p:nvSpPr>
          <p:spPr>
            <a:xfrm>
              <a:off x="455155" y="3810035"/>
              <a:ext cx="1511878" cy="37858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200" b="1" kern="100" dirty="0">
                  <a:latin typeface="微软雅黑" panose="020B0503020204020204" pitchFamily="34" charset="-122"/>
                  <a:ea typeface="微软雅黑" panose="020B0503020204020204" pitchFamily="34" charset="-122"/>
                  <a:cs typeface="Times New Roman" panose="02020603050405020304" pitchFamily="18" charset="0"/>
                </a:rPr>
                <a:t>资料收集</a:t>
              </a:r>
              <a:endParaRPr lang="en-US" altLang="zh-CN" sz="1200" b="1" kern="100" dirty="0">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1200" b="1" kern="100" dirty="0">
                  <a:effectLst/>
                  <a:latin typeface="微软雅黑" panose="020B0503020204020204" pitchFamily="34" charset="-122"/>
                  <a:ea typeface="微软雅黑" panose="020B0503020204020204" pitchFamily="34" charset="-122"/>
                  <a:cs typeface="Times New Roman" panose="02020603050405020304" pitchFamily="18" charset="0"/>
                </a:rPr>
                <a:t>网站制作</a:t>
              </a:r>
              <a:endParaRPr lang="zh-CN" altLang="en-US" sz="1200" dirty="0">
                <a:latin typeface="微软雅黑" panose="020B0503020204020204" pitchFamily="34" charset="-122"/>
                <a:ea typeface="微软雅黑" panose="020B0503020204020204" pitchFamily="34" charset="-122"/>
              </a:endParaRPr>
            </a:p>
          </p:txBody>
        </p:sp>
        <p:sp>
          <p:nvSpPr>
            <p:cNvPr id="22" name="矩形: 对角圆角 21">
              <a:extLst>
                <a:ext uri="{FF2B5EF4-FFF2-40B4-BE49-F238E27FC236}">
                  <a16:creationId xmlns:a16="http://schemas.microsoft.com/office/drawing/2014/main" id="{FEAF2D3E-F76E-4105-91FB-9ABA7FBDE797}"/>
                </a:ext>
              </a:extLst>
            </p:cNvPr>
            <p:cNvSpPr/>
            <p:nvPr/>
          </p:nvSpPr>
          <p:spPr>
            <a:xfrm>
              <a:off x="2612815" y="3826221"/>
              <a:ext cx="3395932" cy="378582"/>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zh-CN" altLang="en-US" sz="1400" kern="100" dirty="0">
                  <a:latin typeface="微软雅黑" panose="020B0503020204020204" pitchFamily="34" charset="-122"/>
                  <a:ea typeface="微软雅黑" panose="020B0503020204020204" pitchFamily="34" charset="-122"/>
                </a:rPr>
                <a:t>资料收集，制作</a:t>
              </a:r>
              <a:r>
                <a:rPr lang="zh-CN" altLang="zh-CN" sz="1400" kern="100" dirty="0">
                  <a:effectLst/>
                  <a:latin typeface="微软雅黑" panose="020B0503020204020204" pitchFamily="34" charset="-122"/>
                  <a:ea typeface="微软雅黑" panose="020B0503020204020204" pitchFamily="34" charset="-122"/>
                </a:rPr>
                <a:t>网页、模板、</a:t>
              </a:r>
              <a:r>
                <a:rPr lang="en-US" altLang="zh-CN" sz="1400" kern="100" dirty="0">
                  <a:effectLst/>
                  <a:latin typeface="微软雅黑" panose="020B0503020204020204" pitchFamily="34" charset="-122"/>
                  <a:ea typeface="微软雅黑" panose="020B0503020204020204" pitchFamily="34" charset="-122"/>
                </a:rPr>
                <a:t>CSS</a:t>
              </a:r>
              <a:r>
                <a:rPr lang="zh-CN" altLang="zh-CN" sz="1400" kern="100" dirty="0">
                  <a:effectLst/>
                  <a:latin typeface="微软雅黑" panose="020B0503020204020204" pitchFamily="34" charset="-122"/>
                  <a:ea typeface="微软雅黑" panose="020B0503020204020204" pitchFamily="34" charset="-122"/>
                </a:rPr>
                <a:t>等</a:t>
              </a:r>
            </a:p>
          </p:txBody>
        </p:sp>
        <p:cxnSp>
          <p:nvCxnSpPr>
            <p:cNvPr id="23" name="直接箭头连接符 22">
              <a:extLst>
                <a:ext uri="{FF2B5EF4-FFF2-40B4-BE49-F238E27FC236}">
                  <a16:creationId xmlns:a16="http://schemas.microsoft.com/office/drawing/2014/main" id="{7510A78B-863A-4D55-A514-0B76F59F0CF9}"/>
                </a:ext>
              </a:extLst>
            </p:cNvPr>
            <p:cNvCxnSpPr>
              <a:cxnSpLocks/>
            </p:cNvCxnSpPr>
            <p:nvPr/>
          </p:nvCxnSpPr>
          <p:spPr>
            <a:xfrm>
              <a:off x="1233996" y="4200038"/>
              <a:ext cx="0" cy="332995"/>
            </a:xfrm>
            <a:prstGeom prst="straightConnector1">
              <a:avLst/>
            </a:prstGeom>
            <a:ln w="57150">
              <a:solidFill>
                <a:schemeClr val="bg2">
                  <a:lumMod val="50000"/>
                </a:schemeClr>
              </a:solidFill>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a16="http://schemas.microsoft.com/office/drawing/2014/main" id="{54B4B16E-C1B5-4142-9625-B2116610B29A}"/>
                </a:ext>
              </a:extLst>
            </p:cNvPr>
            <p:cNvSpPr/>
            <p:nvPr/>
          </p:nvSpPr>
          <p:spPr>
            <a:xfrm>
              <a:off x="455155" y="4544455"/>
              <a:ext cx="1511878" cy="37858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网站测试</a:t>
              </a:r>
              <a:endParaRPr lang="zh-CN" altLang="en-US" sz="1400" dirty="0">
                <a:latin typeface="微软雅黑" panose="020B0503020204020204" pitchFamily="34" charset="-122"/>
                <a:ea typeface="微软雅黑" panose="020B0503020204020204" pitchFamily="34" charset="-122"/>
              </a:endParaRPr>
            </a:p>
          </p:txBody>
        </p:sp>
        <p:sp>
          <p:nvSpPr>
            <p:cNvPr id="25" name="矩形: 对角圆角 24">
              <a:extLst>
                <a:ext uri="{FF2B5EF4-FFF2-40B4-BE49-F238E27FC236}">
                  <a16:creationId xmlns:a16="http://schemas.microsoft.com/office/drawing/2014/main" id="{8B1B3E1E-D7DE-4E47-ADB2-78C840A35617}"/>
                </a:ext>
              </a:extLst>
            </p:cNvPr>
            <p:cNvSpPr/>
            <p:nvPr/>
          </p:nvSpPr>
          <p:spPr>
            <a:xfrm>
              <a:off x="2612815" y="4559888"/>
              <a:ext cx="3395932" cy="378582"/>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zh-CN" altLang="zh-CN" sz="1400" kern="100" dirty="0">
                  <a:effectLst/>
                  <a:latin typeface="微软雅黑" panose="020B0503020204020204" pitchFamily="34" charset="-122"/>
                  <a:ea typeface="微软雅黑" panose="020B0503020204020204" pitchFamily="34" charset="-122"/>
                </a:rPr>
                <a:t>本地测试、远程测试</a:t>
              </a:r>
            </a:p>
          </p:txBody>
        </p:sp>
        <p:cxnSp>
          <p:nvCxnSpPr>
            <p:cNvPr id="26" name="直接箭头连接符 25">
              <a:extLst>
                <a:ext uri="{FF2B5EF4-FFF2-40B4-BE49-F238E27FC236}">
                  <a16:creationId xmlns:a16="http://schemas.microsoft.com/office/drawing/2014/main" id="{B7313FC4-EF49-4B5D-B071-D71F4C35F01F}"/>
                </a:ext>
              </a:extLst>
            </p:cNvPr>
            <p:cNvCxnSpPr>
              <a:cxnSpLocks/>
            </p:cNvCxnSpPr>
            <p:nvPr/>
          </p:nvCxnSpPr>
          <p:spPr>
            <a:xfrm>
              <a:off x="1233996" y="4940168"/>
              <a:ext cx="0" cy="332995"/>
            </a:xfrm>
            <a:prstGeom prst="straightConnector1">
              <a:avLst/>
            </a:prstGeom>
            <a:ln w="57150">
              <a:solidFill>
                <a:schemeClr val="bg2">
                  <a:lumMod val="50000"/>
                </a:schemeClr>
              </a:solidFill>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0F7F91D8-0588-412F-A884-F1A3BF7C297A}"/>
                </a:ext>
              </a:extLst>
            </p:cNvPr>
            <p:cNvSpPr/>
            <p:nvPr/>
          </p:nvSpPr>
          <p:spPr>
            <a:xfrm>
              <a:off x="455155" y="5278875"/>
              <a:ext cx="1511878" cy="37858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网站</a:t>
              </a:r>
              <a:r>
                <a:rPr lang="zh-CN" altLang="en-US" sz="1400" b="1" kern="100" dirty="0">
                  <a:effectLst/>
                  <a:latin typeface="微软雅黑" panose="020B0503020204020204" pitchFamily="34" charset="-122"/>
                  <a:ea typeface="微软雅黑" panose="020B0503020204020204" pitchFamily="34" charset="-122"/>
                  <a:cs typeface="Times New Roman" panose="02020603050405020304" pitchFamily="18" charset="0"/>
                </a:rPr>
                <a:t>发布</a:t>
              </a:r>
              <a:endParaRPr lang="zh-CN" altLang="en-US" sz="1400" dirty="0">
                <a:latin typeface="微软雅黑" panose="020B0503020204020204" pitchFamily="34" charset="-122"/>
                <a:ea typeface="微软雅黑" panose="020B0503020204020204" pitchFamily="34" charset="-122"/>
              </a:endParaRPr>
            </a:p>
          </p:txBody>
        </p:sp>
        <p:sp>
          <p:nvSpPr>
            <p:cNvPr id="28" name="矩形: 对角圆角 27">
              <a:extLst>
                <a:ext uri="{FF2B5EF4-FFF2-40B4-BE49-F238E27FC236}">
                  <a16:creationId xmlns:a16="http://schemas.microsoft.com/office/drawing/2014/main" id="{2D37AA14-DCEC-4054-A421-25C1BC74B639}"/>
                </a:ext>
              </a:extLst>
            </p:cNvPr>
            <p:cNvSpPr/>
            <p:nvPr/>
          </p:nvSpPr>
          <p:spPr>
            <a:xfrm>
              <a:off x="2612815" y="5293555"/>
              <a:ext cx="3395932" cy="378582"/>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zh-CN" altLang="zh-CN" sz="1400" kern="100" dirty="0">
                  <a:effectLst/>
                  <a:latin typeface="微软雅黑" panose="020B0503020204020204" pitchFamily="34" charset="-122"/>
                  <a:ea typeface="微软雅黑" panose="020B0503020204020204" pitchFamily="34" charset="-122"/>
                </a:rPr>
                <a:t>空间域名、网站上传</a:t>
              </a:r>
            </a:p>
          </p:txBody>
        </p:sp>
        <p:cxnSp>
          <p:nvCxnSpPr>
            <p:cNvPr id="31" name="直接箭头连接符 30">
              <a:extLst>
                <a:ext uri="{FF2B5EF4-FFF2-40B4-BE49-F238E27FC236}">
                  <a16:creationId xmlns:a16="http://schemas.microsoft.com/office/drawing/2014/main" id="{EEADE820-3947-405E-84D7-E9E59DF96164}"/>
                </a:ext>
              </a:extLst>
            </p:cNvPr>
            <p:cNvCxnSpPr>
              <a:cxnSpLocks/>
            </p:cNvCxnSpPr>
            <p:nvPr/>
          </p:nvCxnSpPr>
          <p:spPr>
            <a:xfrm>
              <a:off x="1233996" y="5680299"/>
              <a:ext cx="0" cy="332995"/>
            </a:xfrm>
            <a:prstGeom prst="straightConnector1">
              <a:avLst/>
            </a:prstGeom>
            <a:ln w="57150">
              <a:solidFill>
                <a:schemeClr val="bg2">
                  <a:lumMod val="50000"/>
                </a:schemeClr>
              </a:solidFill>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2" name="矩形: 圆角 31">
              <a:extLst>
                <a:ext uri="{FF2B5EF4-FFF2-40B4-BE49-F238E27FC236}">
                  <a16:creationId xmlns:a16="http://schemas.microsoft.com/office/drawing/2014/main" id="{F21089AC-D1C6-466F-83DA-61CE736231B0}"/>
                </a:ext>
              </a:extLst>
            </p:cNvPr>
            <p:cNvSpPr/>
            <p:nvPr/>
          </p:nvSpPr>
          <p:spPr>
            <a:xfrm>
              <a:off x="455155" y="6013294"/>
              <a:ext cx="1511878" cy="378583"/>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400" b="1" kern="100" dirty="0">
                  <a:effectLst/>
                  <a:latin typeface="微软雅黑" panose="020B0503020204020204" pitchFamily="34" charset="-122"/>
                  <a:ea typeface="微软雅黑" panose="020B0503020204020204" pitchFamily="34" charset="-122"/>
                  <a:cs typeface="Times New Roman" panose="02020603050405020304" pitchFamily="18" charset="0"/>
                </a:rPr>
                <a:t>更新维护</a:t>
              </a:r>
              <a:endParaRPr lang="zh-CN" altLang="en-US" sz="1400" dirty="0">
                <a:latin typeface="微软雅黑" panose="020B0503020204020204" pitchFamily="34" charset="-122"/>
                <a:ea typeface="微软雅黑" panose="020B0503020204020204" pitchFamily="34" charset="-122"/>
              </a:endParaRPr>
            </a:p>
          </p:txBody>
        </p:sp>
        <p:sp>
          <p:nvSpPr>
            <p:cNvPr id="33" name="矩形: 对角圆角 32">
              <a:extLst>
                <a:ext uri="{FF2B5EF4-FFF2-40B4-BE49-F238E27FC236}">
                  <a16:creationId xmlns:a16="http://schemas.microsoft.com/office/drawing/2014/main" id="{0C3A9B5D-8D17-44F2-A6AD-944829333AF1}"/>
                </a:ext>
              </a:extLst>
            </p:cNvPr>
            <p:cNvSpPr/>
            <p:nvPr/>
          </p:nvSpPr>
          <p:spPr>
            <a:xfrm>
              <a:off x="2612815" y="6027220"/>
              <a:ext cx="3395932" cy="378582"/>
            </a:xfrm>
            <a:prstGeom prst="round2Diag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zh-CN" altLang="zh-CN" sz="1400" kern="100" dirty="0">
                  <a:effectLst/>
                  <a:latin typeface="微软雅黑" panose="020B0503020204020204" pitchFamily="34" charset="-122"/>
                  <a:ea typeface="微软雅黑" panose="020B0503020204020204" pitchFamily="34" charset="-122"/>
                </a:rPr>
                <a:t>网站</a:t>
              </a:r>
              <a:r>
                <a:rPr lang="zh-CN" altLang="en-US" sz="1400" kern="100" dirty="0">
                  <a:effectLst/>
                  <a:latin typeface="微软雅黑" panose="020B0503020204020204" pitchFamily="34" charset="-122"/>
                  <a:ea typeface="微软雅黑" panose="020B0503020204020204" pitchFamily="34" charset="-122"/>
                </a:rPr>
                <a:t>管理</a:t>
              </a:r>
              <a:endParaRPr lang="zh-CN" altLang="zh-CN" sz="1400" kern="100" dirty="0">
                <a:effectLst/>
                <a:latin typeface="微软雅黑" panose="020B0503020204020204" pitchFamily="34" charset="-122"/>
                <a:ea typeface="微软雅黑" panose="020B0503020204020204" pitchFamily="34" charset="-122"/>
              </a:endParaRPr>
            </a:p>
          </p:txBody>
        </p:sp>
        <p:cxnSp>
          <p:nvCxnSpPr>
            <p:cNvPr id="35" name="直接箭头连接符 34">
              <a:extLst>
                <a:ext uri="{FF2B5EF4-FFF2-40B4-BE49-F238E27FC236}">
                  <a16:creationId xmlns:a16="http://schemas.microsoft.com/office/drawing/2014/main" id="{FB5C3BEC-BF94-4E85-B11C-8097AF2319DF}"/>
                </a:ext>
              </a:extLst>
            </p:cNvPr>
            <p:cNvCxnSpPr>
              <a:cxnSpLocks/>
            </p:cNvCxnSpPr>
            <p:nvPr/>
          </p:nvCxnSpPr>
          <p:spPr>
            <a:xfrm>
              <a:off x="1967033" y="2530487"/>
              <a:ext cx="645782"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a16="http://schemas.microsoft.com/office/drawing/2014/main" id="{00C05CD7-5368-4CF1-9DB2-A99CE937F298}"/>
                </a:ext>
              </a:extLst>
            </p:cNvPr>
            <p:cNvCxnSpPr>
              <a:cxnSpLocks/>
            </p:cNvCxnSpPr>
            <p:nvPr/>
          </p:nvCxnSpPr>
          <p:spPr>
            <a:xfrm>
              <a:off x="1967033" y="3272359"/>
              <a:ext cx="645782"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EED28B4D-456A-4E18-A4B4-E7AFFC73BF2D}"/>
                </a:ext>
              </a:extLst>
            </p:cNvPr>
            <p:cNvCxnSpPr>
              <a:cxnSpLocks/>
            </p:cNvCxnSpPr>
            <p:nvPr/>
          </p:nvCxnSpPr>
          <p:spPr>
            <a:xfrm>
              <a:off x="1967033" y="4756103"/>
              <a:ext cx="645782"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054E5266-9B8D-4606-85BF-DF897D10773A}"/>
                </a:ext>
              </a:extLst>
            </p:cNvPr>
            <p:cNvCxnSpPr>
              <a:cxnSpLocks/>
            </p:cNvCxnSpPr>
            <p:nvPr/>
          </p:nvCxnSpPr>
          <p:spPr>
            <a:xfrm>
              <a:off x="1967033" y="6239845"/>
              <a:ext cx="645782"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172A1D5C-19E0-44CB-8050-874ED12F196C}"/>
                </a:ext>
              </a:extLst>
            </p:cNvPr>
            <p:cNvCxnSpPr>
              <a:cxnSpLocks/>
            </p:cNvCxnSpPr>
            <p:nvPr/>
          </p:nvCxnSpPr>
          <p:spPr>
            <a:xfrm>
              <a:off x="1967033" y="4014231"/>
              <a:ext cx="645782"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id="{6015841E-9B9F-4C9A-B3C2-D0F162F08020}"/>
                </a:ext>
              </a:extLst>
            </p:cNvPr>
            <p:cNvCxnSpPr>
              <a:cxnSpLocks/>
            </p:cNvCxnSpPr>
            <p:nvPr/>
          </p:nvCxnSpPr>
          <p:spPr>
            <a:xfrm>
              <a:off x="1967033" y="5497975"/>
              <a:ext cx="645782"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8875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07B570C-1590-48AC-B8F0-3E6C6CE649D6}"/>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网站的开发流程</a:t>
            </a:r>
            <a:r>
              <a:rPr lang="zh-CN" altLang="en-US" sz="2800" b="1" kern="100" dirty="0">
                <a:solidFill>
                  <a:srgbClr val="0070C0"/>
                </a:solidFill>
                <a:cs typeface="Times New Roman" panose="02020603050405020304" pitchFamily="18" charset="0"/>
              </a:rPr>
              <a:t>（</a:t>
            </a:r>
            <a:r>
              <a:rPr lang="en-US" altLang="zh-CN" sz="2800" b="1" kern="100" dirty="0">
                <a:solidFill>
                  <a:srgbClr val="0070C0"/>
                </a:solidFill>
                <a:cs typeface="Times New Roman" panose="02020603050405020304" pitchFamily="18" charset="0"/>
              </a:rPr>
              <a:t>2</a:t>
            </a:r>
            <a:r>
              <a:rPr lang="zh-CN" altLang="en-US" sz="2800" b="1" kern="100" dirty="0">
                <a:solidFill>
                  <a:srgbClr val="0070C0"/>
                </a:solidFill>
                <a:cs typeface="Times New Roman" panose="02020603050405020304" pitchFamily="18" charset="0"/>
              </a:rPr>
              <a:t>）</a:t>
            </a:r>
          </a:p>
        </p:txBody>
      </p:sp>
      <p:sp>
        <p:nvSpPr>
          <p:cNvPr id="4" name="文本框 3">
            <a:extLst>
              <a:ext uri="{FF2B5EF4-FFF2-40B4-BE49-F238E27FC236}">
                <a16:creationId xmlns:a16="http://schemas.microsoft.com/office/drawing/2014/main" id="{279A5DB9-0C68-4452-957A-14E140FE4891}"/>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1.2.5</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7" name="组合 6">
            <a:extLst>
              <a:ext uri="{FF2B5EF4-FFF2-40B4-BE49-F238E27FC236}">
                <a16:creationId xmlns:a16="http://schemas.microsoft.com/office/drawing/2014/main" id="{DA7B3F97-45E0-4C8E-A8E7-CAA42976709E}"/>
              </a:ext>
            </a:extLst>
          </p:cNvPr>
          <p:cNvGrpSpPr/>
          <p:nvPr/>
        </p:nvGrpSpPr>
        <p:grpSpPr>
          <a:xfrm>
            <a:off x="804027" y="1153931"/>
            <a:ext cx="9864075" cy="5089872"/>
            <a:chOff x="743642" y="990029"/>
            <a:chExt cx="9864075" cy="5089872"/>
          </a:xfrm>
        </p:grpSpPr>
        <p:sp>
          <p:nvSpPr>
            <p:cNvPr id="8" name="文本框 7">
              <a:extLst>
                <a:ext uri="{FF2B5EF4-FFF2-40B4-BE49-F238E27FC236}">
                  <a16:creationId xmlns:a16="http://schemas.microsoft.com/office/drawing/2014/main" id="{B6FA9BCF-AB13-4A73-8AE4-2939D28A9C4A}"/>
                </a:ext>
              </a:extLst>
            </p:cNvPr>
            <p:cNvSpPr txBox="1"/>
            <p:nvPr/>
          </p:nvSpPr>
          <p:spPr>
            <a:xfrm>
              <a:off x="743642" y="1466202"/>
              <a:ext cx="9864075" cy="4613699"/>
            </a:xfrm>
            <a:prstGeom prst="rect">
              <a:avLst/>
            </a:prstGeom>
            <a:solidFill>
              <a:schemeClr val="accent5">
                <a:lumMod val="20000"/>
                <a:lumOff val="80000"/>
              </a:schemeClr>
            </a:solidFill>
            <a:ln>
              <a:solidFill>
                <a:srgbClr val="0096FC"/>
              </a:solidFill>
              <a:prstDash val="dash"/>
            </a:ln>
            <a:effectLst>
              <a:glow rad="63500">
                <a:schemeClr val="accent1">
                  <a:satMod val="175000"/>
                  <a:alpha val="40000"/>
                </a:schemeClr>
              </a:glow>
            </a:effectLst>
          </p:spPr>
          <p:txBody>
            <a:bodyPr wrap="square">
              <a:spAutoFit/>
            </a:bodyPr>
            <a:lstStyle/>
            <a:p>
              <a:pPr marL="285750" indent="-285750" algn="just">
                <a:lnSpc>
                  <a:spcPct val="150000"/>
                </a:lnSpc>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网站中的文件和文件夹的命名主要采用</a:t>
              </a:r>
              <a:r>
                <a:rPr lang="zh-CN" altLang="zh-CN" sz="1800" b="1" kern="100" dirty="0">
                  <a:solidFill>
                    <a:srgbClr val="FF0000"/>
                  </a:solidFill>
                  <a:effectLst/>
                  <a:latin typeface="Times New Roman" panose="02020603050405020304" pitchFamily="18" charset="0"/>
                  <a:ea typeface="微软雅黑" panose="020B0503020204020204" pitchFamily="34" charset="-122"/>
                </a:rPr>
                <a:t>字母、数字和下划线</a:t>
              </a:r>
              <a:r>
                <a:rPr lang="zh-CN" altLang="zh-CN" sz="1800" kern="100" dirty="0">
                  <a:effectLst/>
                  <a:latin typeface="Times New Roman" panose="02020603050405020304" pitchFamily="18" charset="0"/>
                  <a:ea typeface="微软雅黑" panose="020B0503020204020204" pitchFamily="34" charset="-122"/>
                </a:rPr>
                <a:t>，不采用中文字符或韩文等字符，数字和字母也不采用中文全角下的字符。</a:t>
              </a:r>
              <a:r>
                <a:rPr lang="zh-CN" altLang="zh-CN" sz="1800" b="1" kern="100" dirty="0">
                  <a:solidFill>
                    <a:srgbClr val="FF0000"/>
                  </a:solidFill>
                  <a:effectLst/>
                  <a:latin typeface="Times New Roman" panose="02020603050405020304" pitchFamily="18" charset="0"/>
                  <a:ea typeface="微软雅黑" panose="020B0503020204020204" pitchFamily="34" charset="-122"/>
                </a:rPr>
                <a:t>网站的首页的名称一般为</a:t>
              </a:r>
              <a:r>
                <a:rPr lang="en-US" altLang="zh-CN" sz="1800" b="1" kern="100" dirty="0">
                  <a:solidFill>
                    <a:srgbClr val="FF0000"/>
                  </a:solidFill>
                  <a:effectLst/>
                  <a:latin typeface="Times New Roman" panose="02020603050405020304" pitchFamily="18" charset="0"/>
                  <a:ea typeface="微软雅黑" panose="020B0503020204020204" pitchFamily="34" charset="-122"/>
                </a:rPr>
                <a:t>index.html</a:t>
              </a:r>
              <a:r>
                <a:rPr lang="zh-CN" altLang="zh-CN" sz="1800" b="1" kern="100" dirty="0">
                  <a:solidFill>
                    <a:srgbClr val="FF0000"/>
                  </a:solidFill>
                  <a:effectLst/>
                  <a:latin typeface="Times New Roman" panose="02020603050405020304" pitchFamily="18" charset="0"/>
                  <a:ea typeface="微软雅黑" panose="020B0503020204020204" pitchFamily="34" charset="-122"/>
                </a:rPr>
                <a:t>或</a:t>
              </a:r>
              <a:r>
                <a:rPr lang="en-US" altLang="zh-CN" sz="1800" b="1" kern="100" dirty="0">
                  <a:solidFill>
                    <a:srgbClr val="FF0000"/>
                  </a:solidFill>
                  <a:effectLst/>
                  <a:latin typeface="Times New Roman" panose="02020603050405020304" pitchFamily="18" charset="0"/>
                  <a:ea typeface="微软雅黑" panose="020B0503020204020204" pitchFamily="34" charset="-122"/>
                </a:rPr>
                <a:t>index.htm</a:t>
              </a:r>
              <a:r>
                <a:rPr lang="zh-CN" altLang="zh-CN" sz="1800" kern="100" dirty="0">
                  <a:effectLst/>
                  <a:latin typeface="Times New Roman" panose="02020603050405020304" pitchFamily="18" charset="0"/>
                  <a:ea typeface="微软雅黑" panose="020B0503020204020204" pitchFamily="34" charset="-122"/>
                </a:rPr>
                <a:t>，首页存储在站点的根目录下，合理规划网站中的文件储存的位置，要整齐有条理。</a:t>
              </a:r>
              <a:endParaRPr lang="en-US" altLang="zh-CN" sz="1800" kern="100" dirty="0">
                <a:effectLst/>
                <a:latin typeface="Times New Roman" panose="02020603050405020304" pitchFamily="18" charset="0"/>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网页的宽度需要不要定义得太大或太小，要根据当前的主流显示器的分辨率来定义，目前采用</a:t>
              </a:r>
              <a:r>
                <a:rPr lang="en-US" altLang="zh-CN" sz="1800" kern="100" dirty="0">
                  <a:effectLst/>
                  <a:latin typeface="Times New Roman" panose="02020603050405020304" pitchFamily="18" charset="0"/>
                  <a:ea typeface="微软雅黑" panose="020B0503020204020204" pitchFamily="34" charset="-122"/>
                </a:rPr>
                <a:t>1000-1200</a:t>
              </a:r>
              <a:r>
                <a:rPr lang="zh-CN" altLang="zh-CN" sz="1800" kern="100" dirty="0">
                  <a:effectLst/>
                  <a:latin typeface="Times New Roman" panose="02020603050405020304" pitchFamily="18" charset="0"/>
                  <a:ea typeface="微软雅黑" panose="020B0503020204020204" pitchFamily="34" charset="-122"/>
                </a:rPr>
                <a:t>像素的宽度比较适合，内容设置为</a:t>
              </a:r>
              <a:r>
                <a:rPr lang="zh-CN" altLang="zh-CN" sz="1800" b="1" kern="100" dirty="0">
                  <a:solidFill>
                    <a:srgbClr val="FF0000"/>
                  </a:solidFill>
                  <a:effectLst/>
                  <a:latin typeface="Times New Roman" panose="02020603050405020304" pitchFamily="18" charset="0"/>
                  <a:ea typeface="微软雅黑" panose="020B0503020204020204" pitchFamily="34" charset="-122"/>
                </a:rPr>
                <a:t>居中</a:t>
              </a:r>
              <a:r>
                <a:rPr lang="zh-CN" altLang="zh-CN" sz="1800" kern="100" dirty="0">
                  <a:effectLst/>
                  <a:latin typeface="Times New Roman" panose="02020603050405020304" pitchFamily="18" charset="0"/>
                  <a:ea typeface="微软雅黑" panose="020B0503020204020204" pitchFamily="34" charset="-122"/>
                </a:rPr>
                <a:t>效果。</a:t>
              </a:r>
              <a:endParaRPr lang="zh-CN" altLang="zh-CN" sz="1800" kern="100" dirty="0">
                <a:effectLst/>
                <a:latin typeface="Times New Roman" panose="02020603050405020304" pitchFamily="18" charset="0"/>
                <a:ea typeface="宋体" panose="02010600030101010101" pitchFamily="2" charset="-122"/>
              </a:endParaRPr>
            </a:p>
            <a:p>
              <a:pPr marL="285750" indent="-285750" algn="just">
                <a:lnSpc>
                  <a:spcPct val="150000"/>
                </a:lnSpc>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网页的字体不宜采用特殊字体，由于浏览网页是在用户的电脑中，如果浏览者的系统中缺乏这些特殊字体，将用系统的默认字体，所有网页字体要选择大众化的字体或直接采用默认字体。</a:t>
              </a:r>
              <a:endParaRPr lang="zh-CN" altLang="zh-CN" sz="1800" kern="100" dirty="0">
                <a:effectLst/>
                <a:latin typeface="Times New Roman" panose="02020603050405020304" pitchFamily="18" charset="0"/>
                <a:ea typeface="宋体" panose="02010600030101010101" pitchFamily="2" charset="-122"/>
              </a:endParaRPr>
            </a:p>
            <a:p>
              <a:pPr marL="285750" indent="-285750" algn="just">
                <a:lnSpc>
                  <a:spcPct val="150000"/>
                </a:lnSpc>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除了制作音频或视频类的网站，一个网页中不要过多的使用网页特效、动画、视频、音频等效果。</a:t>
              </a:r>
              <a:endParaRPr lang="zh-CN" altLang="zh-CN" sz="1800" kern="100" dirty="0">
                <a:effectLst/>
                <a:latin typeface="Times New Roman" panose="02020603050405020304" pitchFamily="18" charset="0"/>
                <a:ea typeface="宋体" panose="02010600030101010101" pitchFamily="2" charset="-122"/>
              </a:endParaRPr>
            </a:p>
            <a:p>
              <a:pPr marL="285750" indent="-285750" algn="just">
                <a:lnSpc>
                  <a:spcPct val="150000"/>
                </a:lnSpc>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图像文件大小要控制在</a:t>
              </a:r>
              <a:r>
                <a:rPr lang="en-US" altLang="zh-CN" sz="1800" kern="100" dirty="0">
                  <a:effectLst/>
                  <a:latin typeface="Times New Roman" panose="02020603050405020304" pitchFamily="18" charset="0"/>
                  <a:ea typeface="微软雅黑" panose="020B0503020204020204" pitchFamily="34" charset="-122"/>
                </a:rPr>
                <a:t>100K</a:t>
              </a:r>
              <a:r>
                <a:rPr lang="zh-CN" altLang="zh-CN" sz="1800" kern="100" dirty="0">
                  <a:effectLst/>
                  <a:latin typeface="Times New Roman" panose="02020603050405020304" pitchFamily="18" charset="0"/>
                  <a:ea typeface="微软雅黑" panose="020B0503020204020204" pitchFamily="34" charset="-122"/>
                </a:rPr>
                <a:t>以内，不使用超过</a:t>
              </a:r>
              <a:r>
                <a:rPr lang="en-US" altLang="zh-CN" sz="1800" kern="100" dirty="0">
                  <a:effectLst/>
                  <a:latin typeface="Times New Roman" panose="02020603050405020304" pitchFamily="18" charset="0"/>
                  <a:ea typeface="微软雅黑" panose="020B0503020204020204" pitchFamily="34" charset="-122"/>
                </a:rPr>
                <a:t>500K</a:t>
              </a:r>
              <a:r>
                <a:rPr lang="zh-CN" altLang="zh-CN" sz="1800" kern="100" dirty="0">
                  <a:effectLst/>
                  <a:latin typeface="Times New Roman" panose="02020603050405020304" pitchFamily="18" charset="0"/>
                  <a:ea typeface="微软雅黑" panose="020B0503020204020204" pitchFamily="34" charset="-122"/>
                </a:rPr>
                <a:t>的图像文件。</a:t>
              </a:r>
              <a:endParaRPr lang="zh-CN" altLang="zh-CN" sz="1800" kern="100" dirty="0">
                <a:effectLst/>
                <a:latin typeface="Times New Roman" panose="02020603050405020304" pitchFamily="18" charset="0"/>
                <a:ea typeface="宋体" panose="02010600030101010101" pitchFamily="2" charset="-122"/>
              </a:endParaRPr>
            </a:p>
            <a:p>
              <a:pPr marL="285750" indent="-285750" algn="just">
                <a:lnSpc>
                  <a:spcPct val="150000"/>
                </a:lnSpc>
                <a:buFont typeface="Arial" panose="020B0604020202020204" pitchFamily="34" charset="0"/>
                <a:buChar char="•"/>
              </a:pPr>
              <a:r>
                <a:rPr lang="zh-CN" altLang="zh-CN" sz="1800" kern="100" dirty="0">
                  <a:effectLst/>
                  <a:latin typeface="Times New Roman" panose="02020603050405020304" pitchFamily="18" charset="0"/>
                  <a:ea typeface="微软雅黑" panose="020B0503020204020204" pitchFamily="34" charset="-122"/>
                </a:rPr>
                <a:t>网站中的网页要有返回首页或上一级网页的设置，切忌一个网页没有任何的超链接效果。</a:t>
              </a:r>
              <a:endParaRPr lang="zh-CN" altLang="zh-CN" sz="1800" kern="100" dirty="0">
                <a:effectLst/>
                <a:latin typeface="Times New Roman" panose="02020603050405020304" pitchFamily="18" charset="0"/>
                <a:ea typeface="宋体" panose="02010600030101010101" pitchFamily="2" charset="-122"/>
              </a:endParaRPr>
            </a:p>
          </p:txBody>
        </p:sp>
        <p:sp>
          <p:nvSpPr>
            <p:cNvPr id="5" name="矩形: 对角圆角 4">
              <a:extLst>
                <a:ext uri="{FF2B5EF4-FFF2-40B4-BE49-F238E27FC236}">
                  <a16:creationId xmlns:a16="http://schemas.microsoft.com/office/drawing/2014/main" id="{4CAFA019-87EA-4342-8D00-A450C22F9893}"/>
                </a:ext>
              </a:extLst>
            </p:cNvPr>
            <p:cNvSpPr/>
            <p:nvPr/>
          </p:nvSpPr>
          <p:spPr>
            <a:xfrm>
              <a:off x="743642" y="990029"/>
              <a:ext cx="3019245" cy="457200"/>
            </a:xfrm>
            <a:prstGeom prst="round2DiagRect">
              <a:avLst>
                <a:gd name="adj1" fmla="val 35535"/>
                <a:gd name="adj2" fmla="val 0"/>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zh-CN" sz="1800" kern="100" dirty="0">
                  <a:effectLst/>
                  <a:ea typeface="微软雅黑" panose="020B0503020204020204" pitchFamily="34" charset="-122"/>
                  <a:cs typeface="Times New Roman" panose="02020603050405020304" pitchFamily="18" charset="0"/>
                </a:rPr>
                <a:t>网页制作的原则</a:t>
              </a:r>
              <a:r>
                <a:rPr lang="zh-CN" altLang="en-US" sz="1800" kern="100" dirty="0">
                  <a:effectLst/>
                  <a:ea typeface="微软雅黑" panose="020B0503020204020204" pitchFamily="34" charset="-122"/>
                  <a:cs typeface="Times New Roman" panose="02020603050405020304" pitchFamily="18" charset="0"/>
                </a:rPr>
                <a:t>：</a:t>
              </a:r>
              <a:endParaRPr lang="en-US" altLang="zh-CN" sz="1800" kern="100" dirty="0">
                <a:effectLst/>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272631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899D54E-C573-4773-B8A6-B6949EA529F3}"/>
              </a:ext>
            </a:extLst>
          </p:cNvPr>
          <p:cNvSpPr>
            <a:spLocks noGrp="1"/>
          </p:cNvSpPr>
          <p:nvPr>
            <p:ph type="title"/>
          </p:nvPr>
        </p:nvSpPr>
        <p:spPr>
          <a:xfrm>
            <a:off x="1069524" y="405569"/>
            <a:ext cx="10515600" cy="356752"/>
          </a:xfrm>
        </p:spPr>
        <p:txBody>
          <a:bodyPr/>
          <a:lstStyle/>
          <a:p>
            <a:r>
              <a:rPr lang="en-US" altLang="zh-CN" b="1" dirty="0">
                <a:effectLst>
                  <a:outerShdw blurRad="38100" dist="38100" dir="2700000" algn="tl">
                    <a:srgbClr val="000000">
                      <a:alpha val="43137"/>
                    </a:srgbClr>
                  </a:outerShdw>
                </a:effectLst>
              </a:rPr>
              <a:t>Dreamweaver CS6</a:t>
            </a:r>
            <a:r>
              <a:rPr lang="zh-CN" altLang="en-US" b="1" dirty="0">
                <a:effectLst>
                  <a:outerShdw blurRad="38100" dist="38100" dir="2700000" algn="tl">
                    <a:srgbClr val="000000">
                      <a:alpha val="43137"/>
                    </a:srgbClr>
                  </a:outerShdw>
                </a:effectLst>
              </a:rPr>
              <a:t>工具介绍和基本操作</a:t>
            </a:r>
          </a:p>
        </p:txBody>
      </p:sp>
      <p:sp>
        <p:nvSpPr>
          <p:cNvPr id="4" name="平行四边形 3">
            <a:extLst>
              <a:ext uri="{FF2B5EF4-FFF2-40B4-BE49-F238E27FC236}">
                <a16:creationId xmlns:a16="http://schemas.microsoft.com/office/drawing/2014/main" id="{86733744-5489-44C9-B9A8-9AB493D5E8DF}"/>
              </a:ext>
            </a:extLst>
          </p:cNvPr>
          <p:cNvSpPr/>
          <p:nvPr/>
        </p:nvSpPr>
        <p:spPr>
          <a:xfrm>
            <a:off x="158408" y="32255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5" name="平行四边形 4">
            <a:extLst>
              <a:ext uri="{FF2B5EF4-FFF2-40B4-BE49-F238E27FC236}">
                <a16:creationId xmlns:a16="http://schemas.microsoft.com/office/drawing/2014/main" id="{83BED0B3-226F-4C46-A009-45F06365B254}"/>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字体圈欣意冠黑体" panose="00000500000000000000" pitchFamily="2" charset="-122"/>
              <a:ea typeface="字体圈欣意冠黑体" panose="00000500000000000000" pitchFamily="2" charset="-122"/>
              <a:cs typeface="+mn-ea"/>
              <a:sym typeface="+mn-lt"/>
            </a:endParaRPr>
          </a:p>
        </p:txBody>
      </p:sp>
      <p:sp>
        <p:nvSpPr>
          <p:cNvPr id="7" name="文本框 6">
            <a:extLst>
              <a:ext uri="{FF2B5EF4-FFF2-40B4-BE49-F238E27FC236}">
                <a16:creationId xmlns:a16="http://schemas.microsoft.com/office/drawing/2014/main" id="{FC4C09BC-1060-4FF8-AA2F-9B9C96CBFD19}"/>
              </a:ext>
            </a:extLst>
          </p:cNvPr>
          <p:cNvSpPr txBox="1"/>
          <p:nvPr/>
        </p:nvSpPr>
        <p:spPr>
          <a:xfrm>
            <a:off x="199482" y="345881"/>
            <a:ext cx="784698" cy="400110"/>
          </a:xfrm>
          <a:prstGeom prst="rect">
            <a:avLst/>
          </a:prstGeom>
          <a:noFill/>
        </p:spPr>
        <p:txBody>
          <a:bodyPr wrap="square">
            <a:spAutoFit/>
          </a:bodyPr>
          <a:lstStyle/>
          <a:p>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AutoShape 207">
            <a:extLst>
              <a:ext uri="{FF2B5EF4-FFF2-40B4-BE49-F238E27FC236}">
                <a16:creationId xmlns:a16="http://schemas.microsoft.com/office/drawing/2014/main" id="{F8F3E848-BA4B-4D7C-B82A-E96562C9FE7D}"/>
              </a:ext>
            </a:extLst>
          </p:cNvPr>
          <p:cNvSpPr>
            <a:spLocks noGrp="1" noChangeArrowheads="1"/>
          </p:cNvSpPr>
          <p:nvPr>
            <p:ph idx="1"/>
          </p:nvPr>
        </p:nvSpPr>
        <p:spPr bwMode="auto">
          <a:xfrm>
            <a:off x="838200" y="979815"/>
            <a:ext cx="9890760" cy="5555633"/>
          </a:xfrm>
          <a:prstGeom prst="roundRect">
            <a:avLst>
              <a:gd name="adj" fmla="val 4171"/>
            </a:avLst>
          </a:prstGeom>
          <a:solidFill>
            <a:schemeClr val="bg1"/>
          </a:solidFill>
          <a:ln w="19050" algn="ctr">
            <a:solidFill>
              <a:schemeClr val="bg1">
                <a:lumMod val="95000"/>
              </a:schemeClr>
            </a:solidFill>
            <a:round/>
            <a:headEnd/>
            <a:tailEnd/>
          </a:ln>
        </p:spPr>
        <p:txBody>
          <a:bodyPr wrap="none" anchor="ctr"/>
          <a:lstStyle/>
          <a:p>
            <a:endParaRPr lang="zh-CN" altLang="en-US" dirty="0"/>
          </a:p>
        </p:txBody>
      </p:sp>
      <p:sp>
        <p:nvSpPr>
          <p:cNvPr id="9" name="平行四边形 8">
            <a:extLst>
              <a:ext uri="{FF2B5EF4-FFF2-40B4-BE49-F238E27FC236}">
                <a16:creationId xmlns:a16="http://schemas.microsoft.com/office/drawing/2014/main" id="{6429B5E4-0883-430D-BDAE-F11355B08F25}"/>
              </a:ext>
            </a:extLst>
          </p:cNvPr>
          <p:cNvSpPr/>
          <p:nvPr/>
        </p:nvSpPr>
        <p:spPr>
          <a:xfrm>
            <a:off x="5052601" y="3619584"/>
            <a:ext cx="4364736"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zh-CN" sz="1800" kern="100" dirty="0">
                <a:effectLst/>
                <a:latin typeface="微软雅黑" panose="020B0503020204020204" pitchFamily="34" charset="-122"/>
                <a:cs typeface="Times New Roman" panose="02020603050405020304" pitchFamily="18" charset="0"/>
              </a:rPr>
              <a:t>Dreamweaver </a:t>
            </a:r>
            <a:r>
              <a:rPr lang="zh-CN" altLang="zh-CN" sz="1800" kern="100" dirty="0">
                <a:effectLst/>
                <a:ea typeface="微软雅黑" panose="020B0503020204020204" pitchFamily="34" charset="-122"/>
                <a:cs typeface="Times New Roman" panose="02020603050405020304" pitchFamily="18" charset="0"/>
              </a:rPr>
              <a:t>对网页文档的基本操作</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AutoShape 132">
            <a:extLst>
              <a:ext uri="{FF2B5EF4-FFF2-40B4-BE49-F238E27FC236}">
                <a16:creationId xmlns:a16="http://schemas.microsoft.com/office/drawing/2014/main" id="{3A0355DA-1ACD-409C-9499-1C35EDE1454F}"/>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latinLnBrk="1">
              <a:defRPr/>
            </a:pPr>
            <a:endParaRPr kumimoji="1" lang="ko-KR" altLang="en-US">
              <a:solidFill>
                <a:srgbClr val="0096FC"/>
              </a:solidFill>
              <a:effectLst>
                <a:outerShdw blurRad="38100" dist="38100" dir="2700000" algn="tl">
                  <a:srgbClr val="000000">
                    <a:alpha val="43137"/>
                  </a:srgbClr>
                </a:outerShdw>
              </a:effectLst>
              <a:latin typeface="Gulim" pitchFamily="34" charset="-127"/>
              <a:ea typeface="Gulim" pitchFamily="34" charset="-127"/>
            </a:endParaRPr>
          </a:p>
        </p:txBody>
      </p:sp>
      <p:cxnSp>
        <p:nvCxnSpPr>
          <p:cNvPr id="19" name="直接箭头连接符 18">
            <a:extLst>
              <a:ext uri="{FF2B5EF4-FFF2-40B4-BE49-F238E27FC236}">
                <a16:creationId xmlns:a16="http://schemas.microsoft.com/office/drawing/2014/main" id="{87423C72-CC64-4A3A-B327-59850339FBFF}"/>
              </a:ext>
            </a:extLst>
          </p:cNvPr>
          <p:cNvCxnSpPr>
            <a:cxnSpLocks/>
          </p:cNvCxnSpPr>
          <p:nvPr/>
        </p:nvCxnSpPr>
        <p:spPr>
          <a:xfrm>
            <a:off x="2833657" y="4003775"/>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C0708E04-36C8-4A44-8565-6F73A5CF8AE5}"/>
              </a:ext>
            </a:extLst>
          </p:cNvPr>
          <p:cNvGrpSpPr/>
          <p:nvPr/>
        </p:nvGrpSpPr>
        <p:grpSpPr>
          <a:xfrm>
            <a:off x="1815973" y="1975314"/>
            <a:ext cx="7601364" cy="816216"/>
            <a:chOff x="1786476" y="1089007"/>
            <a:chExt cx="7601364" cy="816216"/>
          </a:xfrm>
        </p:grpSpPr>
        <p:sp>
          <p:nvSpPr>
            <p:cNvPr id="8" name="平行四边形 7">
              <a:extLst>
                <a:ext uri="{FF2B5EF4-FFF2-40B4-BE49-F238E27FC236}">
                  <a16:creationId xmlns:a16="http://schemas.microsoft.com/office/drawing/2014/main" id="{4A7095A8-394A-4868-8F57-AB94F01EDED9}"/>
                </a:ext>
              </a:extLst>
            </p:cNvPr>
            <p:cNvSpPr/>
            <p:nvPr/>
          </p:nvSpPr>
          <p:spPr>
            <a:xfrm>
              <a:off x="5023104" y="1089007"/>
              <a:ext cx="4364736"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zh-CN" sz="1800" kern="100" dirty="0">
                  <a:effectLst/>
                  <a:latin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工具介绍</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8" name="直接箭头连接符 17">
              <a:extLst>
                <a:ext uri="{FF2B5EF4-FFF2-40B4-BE49-F238E27FC236}">
                  <a16:creationId xmlns:a16="http://schemas.microsoft.com/office/drawing/2014/main" id="{51F3FD6B-F570-470A-A335-2E7A794D05CB}"/>
                </a:ext>
              </a:extLst>
            </p:cNvPr>
            <p:cNvCxnSpPr>
              <a:cxnSpLocks/>
            </p:cNvCxnSpPr>
            <p:nvPr/>
          </p:nvCxnSpPr>
          <p:spPr>
            <a:xfrm>
              <a:off x="2804160" y="1473197"/>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6C73C09E-9674-4D51-AA5D-292D31266A6A}"/>
                </a:ext>
              </a:extLst>
            </p:cNvPr>
            <p:cNvGrpSpPr/>
            <p:nvPr/>
          </p:nvGrpSpPr>
          <p:grpSpPr>
            <a:xfrm>
              <a:off x="1786476" y="1206533"/>
              <a:ext cx="880872" cy="698690"/>
              <a:chOff x="1786476" y="1206533"/>
              <a:chExt cx="880872" cy="698690"/>
            </a:xfrm>
          </p:grpSpPr>
          <p:sp>
            <p:nvSpPr>
              <p:cNvPr id="23" name="椭圆 22">
                <a:extLst>
                  <a:ext uri="{FF2B5EF4-FFF2-40B4-BE49-F238E27FC236}">
                    <a16:creationId xmlns:a16="http://schemas.microsoft.com/office/drawing/2014/main" id="{2DD3E7D5-513C-4D1C-9705-DD9C50B09594}"/>
                  </a:ext>
                </a:extLst>
              </p:cNvPr>
              <p:cNvSpPr/>
              <p:nvPr/>
            </p:nvSpPr>
            <p:spPr>
              <a:xfrm>
                <a:off x="1881791" y="1206533"/>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9C10665F-C636-42E9-982E-EDEBC11ADF7F}"/>
                  </a:ext>
                </a:extLst>
              </p:cNvPr>
              <p:cNvSpPr txBox="1"/>
              <p:nvPr/>
            </p:nvSpPr>
            <p:spPr>
              <a:xfrm>
                <a:off x="1786476" y="1378209"/>
                <a:ext cx="880872" cy="369332"/>
              </a:xfrm>
              <a:prstGeom prst="rect">
                <a:avLst/>
              </a:prstGeom>
              <a:noFill/>
            </p:spPr>
            <p:txBody>
              <a:bodyPr wrap="square">
                <a:spAutoFit/>
              </a:bodyPr>
              <a:lstStyle/>
              <a:p>
                <a:pPr algn="ctr"/>
                <a:r>
                  <a:rPr lang="en-US" altLang="zh-CN" sz="1800" b="1" dirty="0">
                    <a:solidFill>
                      <a:schemeClr val="tx1">
                        <a:lumMod val="95000"/>
                        <a:lumOff val="5000"/>
                      </a:schemeClr>
                    </a:solidFill>
                    <a:latin typeface="微软雅黑" panose="020B0503020204020204" pitchFamily="34" charset="-122"/>
                    <a:ea typeface="微软雅黑" panose="020B0503020204020204" pitchFamily="34" charset="-122"/>
                  </a:rPr>
                  <a:t>1.3.1</a:t>
                </a:r>
                <a:endPar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grpSp>
        <p:nvGrpSpPr>
          <p:cNvPr id="35" name="组合 34">
            <a:extLst>
              <a:ext uri="{FF2B5EF4-FFF2-40B4-BE49-F238E27FC236}">
                <a16:creationId xmlns:a16="http://schemas.microsoft.com/office/drawing/2014/main" id="{A9B030FA-B7A4-4E8E-8A2F-1D461DA2385E}"/>
              </a:ext>
            </a:extLst>
          </p:cNvPr>
          <p:cNvGrpSpPr/>
          <p:nvPr/>
        </p:nvGrpSpPr>
        <p:grpSpPr>
          <a:xfrm>
            <a:off x="1815973" y="3685751"/>
            <a:ext cx="880872" cy="698690"/>
            <a:chOff x="1786476" y="2250241"/>
            <a:chExt cx="880872" cy="698690"/>
          </a:xfrm>
        </p:grpSpPr>
        <p:sp>
          <p:nvSpPr>
            <p:cNvPr id="26" name="椭圆 25">
              <a:extLst>
                <a:ext uri="{FF2B5EF4-FFF2-40B4-BE49-F238E27FC236}">
                  <a16:creationId xmlns:a16="http://schemas.microsoft.com/office/drawing/2014/main" id="{03A6E24F-7175-4D25-9AB2-24782EC11241}"/>
                </a:ext>
              </a:extLst>
            </p:cNvPr>
            <p:cNvSpPr/>
            <p:nvPr/>
          </p:nvSpPr>
          <p:spPr>
            <a:xfrm>
              <a:off x="1881791" y="2250241"/>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4DDF85D2-FACF-44C1-B2FA-13CD1D33E670}"/>
                </a:ext>
              </a:extLst>
            </p:cNvPr>
            <p:cNvSpPr txBox="1"/>
            <p:nvPr/>
          </p:nvSpPr>
          <p:spPr>
            <a:xfrm>
              <a:off x="1786476" y="2419026"/>
              <a:ext cx="880872" cy="369332"/>
            </a:xfrm>
            <a:prstGeom prst="rect">
              <a:avLst/>
            </a:prstGeom>
            <a:noFill/>
          </p:spPr>
          <p:txBody>
            <a:bodyPr wrap="square">
              <a:spAutoFit/>
            </a:bodyPr>
            <a:lstStyle/>
            <a:p>
              <a:pPr algn="ctr"/>
              <a:r>
                <a:rPr lang="en-US" altLang="zh-CN" sz="1800" b="1" dirty="0">
                  <a:solidFill>
                    <a:schemeClr val="tx1">
                      <a:lumMod val="95000"/>
                      <a:lumOff val="5000"/>
                    </a:schemeClr>
                  </a:solidFill>
                  <a:latin typeface="微软雅黑" panose="020B0503020204020204" pitchFamily="34" charset="-122"/>
                  <a:ea typeface="微软雅黑" panose="020B0503020204020204" pitchFamily="34" charset="-122"/>
                </a:rPr>
                <a:t>1.3.2</a:t>
              </a:r>
              <a:endParaRPr lang="zh-CN" altLang="en-US" sz="18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1357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9A816F1B-FA45-488B-8F29-5A79ABFF9C85}"/>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4" name="文本框 3">
            <a:extLst>
              <a:ext uri="{FF2B5EF4-FFF2-40B4-BE49-F238E27FC236}">
                <a16:creationId xmlns:a16="http://schemas.microsoft.com/office/drawing/2014/main" id="{4BB7E4CD-0331-4ECD-8956-4C084296D3F8}"/>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10" name="组合 9">
            <a:extLst>
              <a:ext uri="{FF2B5EF4-FFF2-40B4-BE49-F238E27FC236}">
                <a16:creationId xmlns:a16="http://schemas.microsoft.com/office/drawing/2014/main" id="{A53A42B2-C1FD-4998-A7F9-893E8A31C6AF}"/>
              </a:ext>
            </a:extLst>
          </p:cNvPr>
          <p:cNvGrpSpPr/>
          <p:nvPr/>
        </p:nvGrpSpPr>
        <p:grpSpPr>
          <a:xfrm>
            <a:off x="174684" y="1139487"/>
            <a:ext cx="2930825" cy="369332"/>
            <a:chOff x="235069" y="2140151"/>
            <a:chExt cx="2930825" cy="369332"/>
          </a:xfrm>
        </p:grpSpPr>
        <p:sp>
          <p:nvSpPr>
            <p:cNvPr id="9" name="矩形: 圆顶角 8">
              <a:extLst>
                <a:ext uri="{FF2B5EF4-FFF2-40B4-BE49-F238E27FC236}">
                  <a16:creationId xmlns:a16="http://schemas.microsoft.com/office/drawing/2014/main" id="{0B65DE41-B655-45BF-AA2D-008A462FDFB2}"/>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832B038-C158-41C7-A09E-B1F02DD21BBA}"/>
                </a:ext>
              </a:extLst>
            </p:cNvPr>
            <p:cNvSpPr txBox="1"/>
            <p:nvPr/>
          </p:nvSpPr>
          <p:spPr>
            <a:xfrm>
              <a:off x="235069" y="2140151"/>
              <a:ext cx="2930825" cy="369332"/>
            </a:xfrm>
            <a:prstGeom prst="rect">
              <a:avLst/>
            </a:prstGeom>
            <a:noFill/>
          </p:spPr>
          <p:txBody>
            <a:bodyPr wrap="square">
              <a:spAutoFit/>
            </a:bodyPr>
            <a:lstStyle/>
            <a:p>
              <a:r>
                <a:rPr lang="en-US" altLang="zh-CN" sz="1800" b="1" kern="100" dirty="0">
                  <a:solidFill>
                    <a:schemeClr val="bg1"/>
                  </a:solidFill>
                  <a:effectLst/>
                  <a:ea typeface="微软雅黑" panose="020B0503020204020204" pitchFamily="34" charset="-122"/>
                  <a:cs typeface="Times New Roman" panose="02020603050405020304" pitchFamily="18" charset="0"/>
                </a:rPr>
                <a:t>1 </a:t>
              </a:r>
              <a:r>
                <a:rPr lang="zh-CN" altLang="zh-CN" sz="1800" b="1" kern="100" dirty="0">
                  <a:solidFill>
                    <a:schemeClr val="bg1"/>
                  </a:solidFill>
                  <a:effectLst/>
                  <a:ea typeface="微软雅黑" panose="020B0503020204020204" pitchFamily="34" charset="-122"/>
                  <a:cs typeface="Times New Roman" panose="02020603050405020304" pitchFamily="18" charset="0"/>
                </a:rPr>
                <a:t>启动</a:t>
              </a:r>
              <a:r>
                <a:rPr lang="en-US" altLang="zh-CN" sz="1800" b="1" kern="100" dirty="0">
                  <a:solidFill>
                    <a:schemeClr val="bg1"/>
                  </a:solidFill>
                  <a:effectLst/>
                  <a:ea typeface="微软雅黑" panose="020B0503020204020204" pitchFamily="34" charset="-122"/>
                  <a:cs typeface="Times New Roman" panose="02020603050405020304" pitchFamily="18" charset="0"/>
                </a:rPr>
                <a:t>Dreamweaver CS6</a:t>
              </a:r>
              <a:endParaRPr lang="zh-CN" altLang="en-US" b="1" dirty="0">
                <a:solidFill>
                  <a:schemeClr val="bg1"/>
                </a:solidFill>
              </a:endParaRPr>
            </a:p>
          </p:txBody>
        </p:sp>
      </p:grpSp>
      <p:sp>
        <p:nvSpPr>
          <p:cNvPr id="13" name="文本框 12">
            <a:extLst>
              <a:ext uri="{FF2B5EF4-FFF2-40B4-BE49-F238E27FC236}">
                <a16:creationId xmlns:a16="http://schemas.microsoft.com/office/drawing/2014/main" id="{ACB8A675-3A92-4A06-98FF-C93644B64D1F}"/>
              </a:ext>
            </a:extLst>
          </p:cNvPr>
          <p:cNvSpPr txBox="1"/>
          <p:nvPr/>
        </p:nvSpPr>
        <p:spPr>
          <a:xfrm>
            <a:off x="321332" y="1619647"/>
            <a:ext cx="9883715" cy="923330"/>
          </a:xfrm>
          <a:prstGeom prst="rect">
            <a:avLst/>
          </a:prstGeom>
          <a:solidFill>
            <a:schemeClr val="bg1">
              <a:lumMod val="95000"/>
            </a:schemeClr>
          </a:solidFill>
        </p:spPr>
        <p:txBody>
          <a:bodyPr wrap="square">
            <a:spAutoFit/>
          </a:bodyPr>
          <a:lstStyle/>
          <a:p>
            <a:r>
              <a:rPr lang="zh-CN" altLang="en-US" kern="100" dirty="0">
                <a:ea typeface="微软雅黑" panose="020B0503020204020204" pitchFamily="34" charset="-122"/>
                <a:cs typeface="Times New Roman" panose="02020603050405020304" pitchFamily="18" charset="0"/>
              </a:rPr>
              <a:t>方法一：</a:t>
            </a:r>
            <a:r>
              <a:rPr lang="zh-CN" altLang="zh-CN" sz="1800" kern="100" dirty="0">
                <a:effectLst/>
                <a:ea typeface="微软雅黑" panose="020B0503020204020204" pitchFamily="34" charset="-122"/>
                <a:cs typeface="Times New Roman" panose="02020603050405020304" pitchFamily="18" charset="0"/>
              </a:rPr>
              <a:t>安装好</a:t>
            </a:r>
            <a:r>
              <a:rPr lang="en-US" altLang="zh-CN" sz="1800" kern="100" dirty="0">
                <a:effectLst/>
                <a:ea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后，可以创建桌面的快捷启动图标，通过双击图标启动</a:t>
            </a:r>
            <a:r>
              <a:rPr lang="en-US" altLang="zh-CN" sz="1800" kern="100" dirty="0">
                <a:effectLst/>
                <a:ea typeface="微软雅黑" panose="020B0503020204020204" pitchFamily="34" charset="-122"/>
                <a:cs typeface="Times New Roman" panose="02020603050405020304" pitchFamily="18" charset="0"/>
              </a:rPr>
              <a:t>Dreamweaver CS6</a:t>
            </a:r>
            <a:r>
              <a:rPr lang="zh-CN" altLang="en-US" sz="1800" kern="100" dirty="0">
                <a:effectLst/>
                <a:ea typeface="微软雅黑" panose="020B0503020204020204" pitchFamily="34" charset="-122"/>
                <a:cs typeface="Times New Roman" panose="02020603050405020304" pitchFamily="18" charset="0"/>
              </a:rPr>
              <a:t>；</a:t>
            </a:r>
            <a:endParaRPr lang="en-US" altLang="zh-CN" sz="1800" kern="100" dirty="0">
              <a:effectLst/>
              <a:ea typeface="微软雅黑" panose="020B0503020204020204" pitchFamily="34" charset="-122"/>
              <a:cs typeface="Times New Roman" panose="02020603050405020304" pitchFamily="18" charset="0"/>
            </a:endParaRPr>
          </a:p>
          <a:p>
            <a:r>
              <a:rPr lang="zh-CN" altLang="en-US" kern="100" dirty="0">
                <a:ea typeface="微软雅黑" panose="020B0503020204020204" pitchFamily="34" charset="-122"/>
                <a:cs typeface="Times New Roman" panose="02020603050405020304" pitchFamily="18" charset="0"/>
              </a:rPr>
              <a:t>方法二：</a:t>
            </a:r>
            <a:r>
              <a:rPr lang="zh-CN" altLang="zh-CN" sz="1800" kern="100" dirty="0">
                <a:effectLst/>
                <a:ea typeface="微软雅黑" panose="020B0503020204020204" pitchFamily="34" charset="-122"/>
                <a:cs typeface="Times New Roman" panose="02020603050405020304" pitchFamily="18" charset="0"/>
              </a:rPr>
              <a:t>点击操作系统中的【程序】</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【所有程序】</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endParaRPr lang="zh-CN" altLang="en-US" dirty="0"/>
          </a:p>
        </p:txBody>
      </p:sp>
      <p:pic>
        <p:nvPicPr>
          <p:cNvPr id="1031" name="图片 1">
            <a:extLst>
              <a:ext uri="{FF2B5EF4-FFF2-40B4-BE49-F238E27FC236}">
                <a16:creationId xmlns:a16="http://schemas.microsoft.com/office/drawing/2014/main" id="{62045231-CBD7-4F93-8B4D-7544905D00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9736" y="2207447"/>
            <a:ext cx="2946400" cy="27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a:extLst>
              <a:ext uri="{FF2B5EF4-FFF2-40B4-BE49-F238E27FC236}">
                <a16:creationId xmlns:a16="http://schemas.microsoft.com/office/drawing/2014/main" id="{99543949-E2F9-4822-B287-B3D9F63B0A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9107"/>
          <a:stretch>
            <a:fillRect/>
          </a:stretch>
        </p:blipFill>
        <p:spPr bwMode="auto">
          <a:xfrm>
            <a:off x="889710" y="2653805"/>
            <a:ext cx="8746957" cy="3811965"/>
          </a:xfrm>
          <a:prstGeom prst="rect">
            <a:avLst/>
          </a:prstGeom>
          <a:noFill/>
          <a:ln w="317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cxnSp>
        <p:nvCxnSpPr>
          <p:cNvPr id="16" name="直接箭头连接符 15">
            <a:extLst>
              <a:ext uri="{FF2B5EF4-FFF2-40B4-BE49-F238E27FC236}">
                <a16:creationId xmlns:a16="http://schemas.microsoft.com/office/drawing/2014/main" id="{2FCF536B-CD8F-4C97-AD5E-30EC9769486B}"/>
              </a:ext>
            </a:extLst>
          </p:cNvPr>
          <p:cNvCxnSpPr/>
          <p:nvPr/>
        </p:nvCxnSpPr>
        <p:spPr>
          <a:xfrm flipH="1">
            <a:off x="6840748" y="4508029"/>
            <a:ext cx="1509622" cy="0"/>
          </a:xfrm>
          <a:prstGeom prst="straightConnector1">
            <a:avLst/>
          </a:prstGeom>
          <a:ln w="57150">
            <a:tailEnd type="triangle"/>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7" name="矩形: 剪去单角 16">
            <a:extLst>
              <a:ext uri="{FF2B5EF4-FFF2-40B4-BE49-F238E27FC236}">
                <a16:creationId xmlns:a16="http://schemas.microsoft.com/office/drawing/2014/main" id="{7DA8953E-093C-41C4-9008-0C8491CC297A}"/>
              </a:ext>
            </a:extLst>
          </p:cNvPr>
          <p:cNvSpPr/>
          <p:nvPr/>
        </p:nvSpPr>
        <p:spPr>
          <a:xfrm>
            <a:off x="8350370" y="4175185"/>
            <a:ext cx="1286297" cy="715991"/>
          </a:xfrm>
          <a:prstGeom prst="snip1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起始页</a:t>
            </a:r>
          </a:p>
        </p:txBody>
      </p:sp>
    </p:spTree>
    <p:extLst>
      <p:ext uri="{BB962C8B-B14F-4D97-AF65-F5344CB8AC3E}">
        <p14:creationId xmlns:p14="http://schemas.microsoft.com/office/powerpoint/2010/main" val="219485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wipe(up)">
                                      <p:cBhvr>
                                        <p:cTn id="7"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a:extLst>
              <a:ext uri="{FF2B5EF4-FFF2-40B4-BE49-F238E27FC236}">
                <a16:creationId xmlns:a16="http://schemas.microsoft.com/office/drawing/2014/main" id="{3196A546-8553-48AC-8FAA-C7830B25D8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7628"/>
          <a:stretch>
            <a:fillRect/>
          </a:stretch>
        </p:blipFill>
        <p:spPr bwMode="auto">
          <a:xfrm>
            <a:off x="1447548" y="2464270"/>
            <a:ext cx="7051880" cy="41186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 name="文本框 6">
            <a:extLst>
              <a:ext uri="{FF2B5EF4-FFF2-40B4-BE49-F238E27FC236}">
                <a16:creationId xmlns:a16="http://schemas.microsoft.com/office/drawing/2014/main" id="{B317667E-D759-4F27-97BD-1F701458AE7A}"/>
              </a:ext>
            </a:extLst>
          </p:cNvPr>
          <p:cNvSpPr txBox="1"/>
          <p:nvPr/>
        </p:nvSpPr>
        <p:spPr>
          <a:xfrm>
            <a:off x="137411" y="1457551"/>
            <a:ext cx="11042423" cy="923330"/>
          </a:xfrm>
          <a:prstGeom prst="rect">
            <a:avLst/>
          </a:prstGeom>
          <a:solidFill>
            <a:schemeClr val="bg1">
              <a:lumMod val="95000"/>
            </a:schemeClr>
          </a:solidFill>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设置【起始页】：勾选“起始页”左下角的【不再显示】的复选框，可设置关闭“起始页”的效果，如需重新开启改功能，单击菜单栏的【编辑】</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【首选参数】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【常规】</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【文档类型】</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【显示欢迎屏幕】，勾选这个选项重新启动“起始页”</a:t>
            </a:r>
            <a:r>
              <a:rPr lang="zh-CN" altLang="en-US" kern="100" dirty="0">
                <a:ea typeface="微软雅黑" panose="020B0503020204020204" pitchFamily="34" charset="-122"/>
                <a:cs typeface="Times New Roman" panose="02020603050405020304" pitchFamily="18" charset="0"/>
              </a:rPr>
              <a:t>。</a:t>
            </a:r>
            <a:endParaRPr lang="zh-CN" altLang="en-US" dirty="0"/>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1" y="1088219"/>
            <a:ext cx="2930825"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zh-CN" altLang="en-US" b="1" kern="100" dirty="0">
                  <a:solidFill>
                    <a:schemeClr val="bg1"/>
                  </a:solidFill>
                  <a:ea typeface="微软雅黑" panose="020B0503020204020204" pitchFamily="34" charset="-122"/>
                  <a:cs typeface="Times New Roman" panose="02020603050405020304" pitchFamily="18" charset="0"/>
                </a:rPr>
                <a:t>起始页的设置</a:t>
              </a:r>
              <a:endParaRPr lang="zh-CN" altLang="en-US" b="1" dirty="0">
                <a:solidFill>
                  <a:schemeClr val="bg1"/>
                </a:solidFill>
              </a:endParaRPr>
            </a:p>
          </p:txBody>
        </p:sp>
      </p:grpSp>
    </p:spTree>
    <p:extLst>
      <p:ext uri="{BB962C8B-B14F-4D97-AF65-F5344CB8AC3E}">
        <p14:creationId xmlns:p14="http://schemas.microsoft.com/office/powerpoint/2010/main" val="330699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1" y="1088219"/>
            <a:ext cx="4167170"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2 </a:t>
              </a:r>
              <a:r>
                <a:rPr lang="zh-CN" altLang="zh-CN" sz="1800" kern="100" dirty="0">
                  <a:solidFill>
                    <a:schemeClr val="bg1"/>
                  </a:solidFill>
                  <a:effectLst/>
                  <a:ea typeface="微软雅黑" panose="020B0503020204020204" pitchFamily="34" charset="-122"/>
                  <a:cs typeface="Times New Roman" panose="02020603050405020304" pitchFamily="18" charset="0"/>
                </a:rPr>
                <a:t>认识</a:t>
              </a:r>
              <a:r>
                <a:rPr lang="en-US" altLang="zh-CN" sz="1800" kern="100" dirty="0">
                  <a:solidFill>
                    <a:schemeClr val="bg1"/>
                  </a:solidFill>
                  <a:effectLst/>
                  <a:latin typeface="微软雅黑" panose="020B0503020204020204" pitchFamily="34" charset="-122"/>
                  <a:cs typeface="Times New Roman" panose="02020603050405020304" pitchFamily="18" charset="0"/>
                </a:rPr>
                <a:t>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工作面板</a:t>
              </a:r>
              <a:endParaRPr lang="zh-CN" altLang="en-US" b="1" dirty="0">
                <a:solidFill>
                  <a:schemeClr val="bg1"/>
                </a:solidFill>
              </a:endParaRPr>
            </a:p>
          </p:txBody>
        </p:sp>
      </p:grpSp>
      <p:pic>
        <p:nvPicPr>
          <p:cNvPr id="4098" name="Picture 6">
            <a:extLst>
              <a:ext uri="{FF2B5EF4-FFF2-40B4-BE49-F238E27FC236}">
                <a16:creationId xmlns:a16="http://schemas.microsoft.com/office/drawing/2014/main" id="{5EECBC47-02D0-49F4-B0C1-45CF14213E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3903" y="2451620"/>
            <a:ext cx="7410702" cy="40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923330"/>
          </a:xfrm>
          <a:prstGeom prst="rect">
            <a:avLst/>
          </a:prstGeom>
          <a:solidFill>
            <a:schemeClr val="bg1">
              <a:lumMod val="95000"/>
            </a:schemeClr>
          </a:solidFill>
        </p:spPr>
        <p:txBody>
          <a:bodyPr wrap="square">
            <a:spAutoFit/>
          </a:bodyPr>
          <a:lstStyle/>
          <a:p>
            <a:r>
              <a:rPr lang="en-US" altLang="zh-CN" sz="1800" kern="100" dirty="0" err="1">
                <a:effectLst/>
                <a:latin typeface="微软雅黑" panose="020B0503020204020204" pitchFamily="34" charset="-122"/>
                <a:cs typeface="Times New Roman" panose="02020603050405020304" pitchFamily="18" charset="0"/>
              </a:rPr>
              <a:t>Dreamweave</a:t>
            </a:r>
            <a:r>
              <a:rPr lang="zh-CN" altLang="zh-CN" sz="1800" kern="100" dirty="0">
                <a:effectLst/>
                <a:ea typeface="微软雅黑" panose="020B0503020204020204" pitchFamily="34" charset="-122"/>
                <a:cs typeface="Times New Roman" panose="02020603050405020304" pitchFamily="18" charset="0"/>
              </a:rPr>
              <a:t>的工作界面是一个集成布局界面，将全部的元素置于一个窗口内，在集成的工作界面中，全部窗口和面板都被集成到一个更大的应用程序窗中，多个工具栏被集合到一起，工具栏都可以通过拖动的方式分开，也可以重新组合，工具栏可以通过菜单栏中【窗口】菜单选择显示和隐藏</a:t>
            </a:r>
            <a:r>
              <a:rPr lang="en-US" altLang="zh-CN" sz="1800" kern="100" dirty="0">
                <a:effectLst/>
                <a:ea typeface="微软雅黑" panose="020B0503020204020204" pitchFamily="34" charset="-122"/>
                <a:cs typeface="Times New Roman" panose="02020603050405020304" pitchFamily="18" charset="0"/>
              </a:rPr>
              <a:t> </a:t>
            </a:r>
            <a:r>
              <a:rPr lang="zh-CN" altLang="en-US" sz="1800" kern="100" dirty="0">
                <a:effectLst/>
                <a:ea typeface="微软雅黑" panose="020B0503020204020204" pitchFamily="34"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76166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up)">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1" y="1088219"/>
            <a:ext cx="4167170"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2 </a:t>
              </a:r>
              <a:r>
                <a:rPr lang="zh-CN" altLang="zh-CN" sz="1800" kern="100" dirty="0">
                  <a:solidFill>
                    <a:schemeClr val="bg1"/>
                  </a:solidFill>
                  <a:effectLst/>
                  <a:ea typeface="微软雅黑" panose="020B0503020204020204" pitchFamily="34" charset="-122"/>
                  <a:cs typeface="Times New Roman" panose="02020603050405020304" pitchFamily="18" charset="0"/>
                </a:rPr>
                <a:t>认识</a:t>
              </a:r>
              <a:r>
                <a:rPr lang="en-US" altLang="zh-CN" sz="1800" kern="100" dirty="0">
                  <a:solidFill>
                    <a:schemeClr val="bg1"/>
                  </a:solidFill>
                  <a:effectLst/>
                  <a:latin typeface="微软雅黑" panose="020B0503020204020204" pitchFamily="34" charset="-122"/>
                  <a:cs typeface="Times New Roman" panose="02020603050405020304" pitchFamily="18" charset="0"/>
                </a:rPr>
                <a:t>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工作面板</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646331"/>
          </a:xfrm>
          <a:prstGeom prst="rect">
            <a:avLst/>
          </a:prstGeom>
          <a:solidFill>
            <a:schemeClr val="bg1">
              <a:lumMod val="95000"/>
            </a:schemeClr>
          </a:solidFill>
        </p:spPr>
        <p:txBody>
          <a:bodyPr wrap="square">
            <a:spAutoFit/>
          </a:bodyPr>
          <a:lstStyle/>
          <a:p>
            <a:pPr algn="l"/>
            <a:r>
              <a:rPr lang="zh-CN" altLang="zh-CN" dirty="0">
                <a:effectLst/>
                <a:highlight>
                  <a:srgbClr val="FFFF00"/>
                </a:highlight>
                <a:ea typeface="微软雅黑" panose="020B0503020204020204" pitchFamily="34" charset="-122"/>
              </a:rPr>
              <a:t>注意</a:t>
            </a:r>
            <a:r>
              <a:rPr lang="zh-CN" altLang="zh-CN" dirty="0">
                <a:effectLst/>
                <a:ea typeface="微软雅黑" panose="020B0503020204020204" pitchFamily="34" charset="-122"/>
              </a:rPr>
              <a:t>：工具面板可通过菜单栏中的【窗口】菜单来实现显示和关闭，例如要打开【插入】面板，则点击菜单栏的</a:t>
            </a:r>
            <a:r>
              <a:rPr lang="zh-CN" altLang="zh-CN" b="1" dirty="0">
                <a:solidFill>
                  <a:srgbClr val="FF0000"/>
                </a:solidFill>
                <a:effectLst/>
                <a:ea typeface="微软雅黑" panose="020B0503020204020204" pitchFamily="34" charset="-122"/>
              </a:rPr>
              <a:t>【窗口】</a:t>
            </a:r>
            <a:r>
              <a:rPr lang="en-US" altLang="zh-CN" b="1" dirty="0">
                <a:solidFill>
                  <a:srgbClr val="FF0000"/>
                </a:solidFill>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b="1" dirty="0">
                <a:solidFill>
                  <a:srgbClr val="FF0000"/>
                </a:solidFill>
                <a:effectLst/>
                <a:ea typeface="微软雅黑" panose="020B0503020204020204" pitchFamily="34" charset="-122"/>
              </a:rPr>
              <a:t>【插入】</a:t>
            </a:r>
            <a:r>
              <a:rPr lang="zh-CN" altLang="zh-CN" dirty="0">
                <a:effectLst/>
                <a:ea typeface="微软雅黑" panose="020B0503020204020204" pitchFamily="34" charset="-122"/>
              </a:rPr>
              <a:t>工具面板上就可找到【插入】工具面板。</a:t>
            </a:r>
            <a:endParaRPr lang="zh-CN" altLang="zh-CN" dirty="0">
              <a:effectLst/>
            </a:endParaRPr>
          </a:p>
        </p:txBody>
      </p:sp>
      <p:pic>
        <p:nvPicPr>
          <p:cNvPr id="5122" name="图片 1">
            <a:extLst>
              <a:ext uri="{FF2B5EF4-FFF2-40B4-BE49-F238E27FC236}">
                <a16:creationId xmlns:a16="http://schemas.microsoft.com/office/drawing/2014/main" id="{9FB6F3D0-9F60-45FF-A8D6-9B8C1544B1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997" y="2625532"/>
            <a:ext cx="9392004" cy="2220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54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up)">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1" y="1088219"/>
            <a:ext cx="4167170"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2 </a:t>
              </a:r>
              <a:r>
                <a:rPr lang="zh-CN" altLang="zh-CN" sz="1800" kern="100" dirty="0">
                  <a:solidFill>
                    <a:schemeClr val="bg1"/>
                  </a:solidFill>
                  <a:effectLst/>
                  <a:ea typeface="微软雅黑" panose="020B0503020204020204" pitchFamily="34" charset="-122"/>
                  <a:cs typeface="Times New Roman" panose="02020603050405020304" pitchFamily="18" charset="0"/>
                </a:rPr>
                <a:t>认识</a:t>
              </a:r>
              <a:r>
                <a:rPr lang="en-US" altLang="zh-CN" sz="1800" kern="100" dirty="0">
                  <a:solidFill>
                    <a:schemeClr val="bg1"/>
                  </a:solidFill>
                  <a:effectLst/>
                  <a:latin typeface="微软雅黑" panose="020B0503020204020204" pitchFamily="34" charset="-122"/>
                  <a:cs typeface="Times New Roman" panose="02020603050405020304" pitchFamily="18" charset="0"/>
                </a:rPr>
                <a:t>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工作面板</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2277547"/>
          </a:xfrm>
          <a:prstGeom prst="rect">
            <a:avLst/>
          </a:prstGeom>
          <a:solidFill>
            <a:schemeClr val="bg1">
              <a:lumMod val="95000"/>
            </a:schemeClr>
          </a:solidFill>
        </p:spPr>
        <p:txBody>
          <a:bodyPr wrap="square">
            <a:spAutoFit/>
          </a:bodyPr>
          <a:lstStyle/>
          <a:p>
            <a:pPr algn="l"/>
            <a:r>
              <a:rPr lang="en-US" altLang="zh-CN" sz="1800" kern="100" dirty="0">
                <a:effectLst/>
                <a:latin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提供</a:t>
            </a:r>
            <a:r>
              <a:rPr lang="en-US" altLang="zh-CN" sz="1800" kern="100" dirty="0">
                <a:effectLst/>
                <a:ea typeface="微软雅黑" panose="020B0503020204020204" pitchFamily="34" charset="-122"/>
                <a:cs typeface="Times New Roman" panose="02020603050405020304" pitchFamily="18" charset="0"/>
              </a:rPr>
              <a:t>3</a:t>
            </a:r>
            <a:r>
              <a:rPr lang="zh-CN" altLang="zh-CN" sz="1800" kern="100" dirty="0">
                <a:effectLst/>
                <a:ea typeface="微软雅黑" panose="020B0503020204020204" pitchFamily="34" charset="-122"/>
                <a:cs typeface="Times New Roman" panose="02020603050405020304" pitchFamily="18" charset="0"/>
              </a:rPr>
              <a:t>种工作区的视图效果，【代码】、【拆分】和【设计】</a:t>
            </a:r>
            <a:r>
              <a:rPr lang="zh-CN" altLang="en-US" sz="1800" kern="100" dirty="0">
                <a:effectLst/>
                <a:ea typeface="微软雅黑" panose="020B0503020204020204" pitchFamily="34" charset="-122"/>
                <a:cs typeface="Times New Roman" panose="02020603050405020304" pitchFamily="18" charset="0"/>
              </a:rPr>
              <a:t>；</a:t>
            </a:r>
            <a:endParaRPr lang="en-US" altLang="zh-CN" sz="1800" kern="100" dirty="0">
              <a:effectLst/>
              <a:ea typeface="微软雅黑" panose="020B0503020204020204" pitchFamily="34" charset="-122"/>
              <a:cs typeface="Times New Roman" panose="02020603050405020304" pitchFamily="18" charset="0"/>
            </a:endParaRPr>
          </a:p>
          <a:p>
            <a:pPr marL="285750" indent="-285750" algn="l">
              <a:buFont typeface="Wingdings" panose="05000000000000000000" pitchFamily="2" charset="2"/>
              <a:buChar char="Ø"/>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【代码】：工作区只显示</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CS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JavaScript </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或其他的代码内容</a:t>
            </a:r>
            <a:r>
              <a:rPr lang="zh-CN" altLang="en-US" sz="14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l">
              <a:buFont typeface="Wingdings" panose="05000000000000000000" pitchFamily="2" charset="2"/>
              <a:buChar char="Ø"/>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【设计】：工作区只显示设计效果，不显示代码；</a:t>
            </a:r>
            <a:endPar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buFont typeface="Wingdings" panose="05000000000000000000" pitchFamily="2" charset="2"/>
              <a:buChar char="Ø"/>
            </a:pPr>
            <a:r>
              <a:rPr lang="zh-CN" altLang="zh-CN" sz="1400" dirty="0">
                <a:effectLst/>
                <a:latin typeface="微软雅黑" panose="020B0503020204020204" pitchFamily="34" charset="-122"/>
                <a:ea typeface="微软雅黑" panose="020B0503020204020204" pitchFamily="34" charset="-122"/>
              </a:rPr>
              <a:t>【拆分】：工作区分成两部分，一边为【代码】区，另一边为【设计】区，默认为左右拆分效果，可通过取消菜单栏的【查看】</a:t>
            </a:r>
            <a:r>
              <a:rPr lang="en-US" altLang="zh-CN" sz="1400"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sz="1400" dirty="0">
                <a:effectLst/>
                <a:latin typeface="微软雅黑" panose="020B0503020204020204" pitchFamily="34" charset="-122"/>
                <a:ea typeface="微软雅黑" panose="020B0503020204020204" pitchFamily="34" charset="-122"/>
              </a:rPr>
              <a:t>【垂直拆分】改成上下拆分效果。</a:t>
            </a:r>
            <a:endParaRPr lang="en-US" altLang="zh-CN" sz="1400" dirty="0">
              <a:effectLst/>
              <a:latin typeface="微软雅黑" panose="020B0503020204020204" pitchFamily="34" charset="-122"/>
              <a:ea typeface="微软雅黑" panose="020B0503020204020204" pitchFamily="34" charset="-122"/>
            </a:endParaRPr>
          </a:p>
          <a:p>
            <a:r>
              <a:rPr lang="zh-CN" altLang="zh-CN" dirty="0">
                <a:effectLst/>
                <a:ea typeface="微软雅黑" panose="020B0503020204020204" pitchFamily="34" charset="-122"/>
              </a:rPr>
              <a:t>【实时视图】：可以在</a:t>
            </a:r>
            <a:r>
              <a:rPr lang="en-US" altLang="zh-CN" dirty="0">
                <a:effectLst/>
                <a:ea typeface="微软雅黑" panose="020B0503020204020204" pitchFamily="34" charset="-122"/>
              </a:rPr>
              <a:t>DW</a:t>
            </a:r>
            <a:r>
              <a:rPr lang="zh-CN" altLang="zh-CN" dirty="0">
                <a:effectLst/>
                <a:ea typeface="微软雅黑" panose="020B0503020204020204" pitchFamily="34" charset="-122"/>
              </a:rPr>
              <a:t>的工作区中实现在“浏览器中预览”的效果，点击【实时视图】后，在右边会出现【实时代码】和【检查】两个按钮</a:t>
            </a:r>
            <a:r>
              <a:rPr lang="zh-CN" altLang="en-US" dirty="0">
                <a:effectLst/>
                <a:ea typeface="微软雅黑" panose="020B0503020204020204" pitchFamily="34" charset="-122"/>
              </a:rPr>
              <a:t>，</a:t>
            </a:r>
            <a:r>
              <a:rPr lang="zh-CN" altLang="zh-CN" dirty="0">
                <a:effectLst/>
                <a:ea typeface="微软雅黑" panose="020B0503020204020204" pitchFamily="34" charset="-122"/>
              </a:rPr>
              <a:t>【实时代码】可显示网页的</a:t>
            </a:r>
            <a:r>
              <a:rPr lang="en-US" altLang="zh-CN" dirty="0">
                <a:effectLst/>
                <a:ea typeface="微软雅黑" panose="020B0503020204020204" pitchFamily="34" charset="-122"/>
              </a:rPr>
              <a:t>HTML</a:t>
            </a:r>
            <a:r>
              <a:rPr lang="zh-CN" altLang="zh-CN" dirty="0">
                <a:effectLst/>
                <a:ea typeface="微软雅黑" panose="020B0503020204020204" pitchFamily="34" charset="-122"/>
              </a:rPr>
              <a:t>源代码，【检查】的作用是能自动检查源码中的错误代码。</a:t>
            </a:r>
            <a:endParaRPr lang="zh-CN" altLang="zh-CN" dirty="0">
              <a:effectLst/>
            </a:endParaRPr>
          </a:p>
          <a:p>
            <a:pPr marL="285750" indent="-285750">
              <a:buFont typeface="Wingdings" panose="05000000000000000000" pitchFamily="2" charset="2"/>
              <a:buChar char="Ø"/>
            </a:pPr>
            <a:endParaRPr lang="zh-CN" altLang="zh-CN" sz="1400" dirty="0">
              <a:effectLst/>
              <a:latin typeface="微软雅黑" panose="020B0503020204020204" pitchFamily="34" charset="-122"/>
              <a:ea typeface="微软雅黑" panose="020B0503020204020204" pitchFamily="34" charset="-122"/>
            </a:endParaRPr>
          </a:p>
        </p:txBody>
      </p:sp>
      <p:pic>
        <p:nvPicPr>
          <p:cNvPr id="6149" name="Picture 5">
            <a:extLst>
              <a:ext uri="{FF2B5EF4-FFF2-40B4-BE49-F238E27FC236}">
                <a16:creationId xmlns:a16="http://schemas.microsoft.com/office/drawing/2014/main" id="{DAE4A7A1-F240-47DC-A65F-C5707A53E5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411" y="3498891"/>
            <a:ext cx="5958589" cy="3288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图片 1">
            <a:extLst>
              <a:ext uri="{FF2B5EF4-FFF2-40B4-BE49-F238E27FC236}">
                <a16:creationId xmlns:a16="http://schemas.microsoft.com/office/drawing/2014/main" id="{22E9D263-5185-4F3A-99E6-7C74D1CDD45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6399" b="17673"/>
          <a:stretch/>
        </p:blipFill>
        <p:spPr bwMode="auto">
          <a:xfrm>
            <a:off x="6139130" y="3489416"/>
            <a:ext cx="5592792" cy="335910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矩形: 圆角 6">
            <a:extLst>
              <a:ext uri="{FF2B5EF4-FFF2-40B4-BE49-F238E27FC236}">
                <a16:creationId xmlns:a16="http://schemas.microsoft.com/office/drawing/2014/main" id="{C57084C0-1D96-4346-875B-56CE3008EB1C}"/>
              </a:ext>
            </a:extLst>
          </p:cNvPr>
          <p:cNvSpPr/>
          <p:nvPr/>
        </p:nvSpPr>
        <p:spPr>
          <a:xfrm>
            <a:off x="6616460" y="3890513"/>
            <a:ext cx="1397480" cy="21391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014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wipe(up)">
                                      <p:cBhvr>
                                        <p:cTn id="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1" y="1088219"/>
            <a:ext cx="4167170"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2 </a:t>
              </a:r>
              <a:r>
                <a:rPr lang="zh-CN" altLang="zh-CN" sz="1800" kern="100" dirty="0">
                  <a:solidFill>
                    <a:schemeClr val="bg1"/>
                  </a:solidFill>
                  <a:effectLst/>
                  <a:ea typeface="微软雅黑" panose="020B0503020204020204" pitchFamily="34" charset="-122"/>
                  <a:cs typeface="Times New Roman" panose="02020603050405020304" pitchFamily="18" charset="0"/>
                </a:rPr>
                <a:t>认识</a:t>
              </a:r>
              <a:r>
                <a:rPr lang="en-US" altLang="zh-CN" sz="1800" kern="100" dirty="0">
                  <a:solidFill>
                    <a:schemeClr val="bg1"/>
                  </a:solidFill>
                  <a:effectLst/>
                  <a:latin typeface="微软雅黑" panose="020B0503020204020204" pitchFamily="34" charset="-122"/>
                  <a:cs typeface="Times New Roman" panose="02020603050405020304" pitchFamily="18" charset="0"/>
                </a:rPr>
                <a:t>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工作面板</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646331"/>
          </a:xfrm>
          <a:prstGeom prst="rect">
            <a:avLst/>
          </a:prstGeom>
          <a:solidFill>
            <a:schemeClr val="bg1">
              <a:lumMod val="95000"/>
            </a:schemeClr>
          </a:solidFill>
        </p:spPr>
        <p:txBody>
          <a:bodyPr wrap="square">
            <a:spAutoFit/>
          </a:bodyPr>
          <a:lstStyle/>
          <a:p>
            <a:pPr algn="l"/>
            <a:r>
              <a:rPr lang="en-US" altLang="zh-CN" sz="1800" kern="100" dirty="0">
                <a:effectLst/>
                <a:latin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的属性面板默认在窗口的下部，会随着鼠标所在位置或所选对象的不同显示相对应的属性面板内容</a:t>
            </a:r>
            <a:r>
              <a:rPr lang="zh-CN" altLang="en-US" kern="100" dirty="0">
                <a:ea typeface="微软雅黑" panose="020B0503020204020204" pitchFamily="34" charset="-122"/>
                <a:cs typeface="Times New Roman" panose="02020603050405020304" pitchFamily="18" charset="0"/>
              </a:rPr>
              <a:t>。</a:t>
            </a:r>
            <a:endParaRPr lang="zh-CN" altLang="zh-CN" sz="1400" dirty="0">
              <a:effectLst/>
              <a:latin typeface="微软雅黑" panose="020B0503020204020204" pitchFamily="34" charset="-122"/>
              <a:ea typeface="微软雅黑" panose="020B0503020204020204" pitchFamily="34" charset="-122"/>
            </a:endParaRPr>
          </a:p>
        </p:txBody>
      </p:sp>
      <p:pic>
        <p:nvPicPr>
          <p:cNvPr id="7170" name="Picture 9">
            <a:extLst>
              <a:ext uri="{FF2B5EF4-FFF2-40B4-BE49-F238E27FC236}">
                <a16:creationId xmlns:a16="http://schemas.microsoft.com/office/drawing/2014/main" id="{37687157-4ACA-4DF8-A3C9-29E06AB15B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9642" y="2734433"/>
            <a:ext cx="7416939" cy="29640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38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up)">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2">
            <a:extLst>
              <a:ext uri="{FF2B5EF4-FFF2-40B4-BE49-F238E27FC236}">
                <a16:creationId xmlns:a16="http://schemas.microsoft.com/office/drawing/2014/main" id="{3A5A7F09-3743-4F05-8E80-655842A4D03D}"/>
              </a:ext>
            </a:extLst>
          </p:cNvPr>
          <p:cNvSpPr>
            <a:spLocks noGrp="1"/>
          </p:cNvSpPr>
          <p:nvPr>
            <p:ph type="title"/>
          </p:nvPr>
        </p:nvSpPr>
        <p:spPr>
          <a:xfrm>
            <a:off x="1069524" y="405569"/>
            <a:ext cx="10515600" cy="356752"/>
          </a:xfrm>
        </p:spPr>
        <p:txBody>
          <a:bodyPr/>
          <a:lstStyle/>
          <a:p>
            <a:r>
              <a:rPr lang="zh-CN" altLang="en-US" b="1" dirty="0">
                <a:effectLst>
                  <a:outerShdw blurRad="38100" dist="38100" dir="2700000" algn="tl">
                    <a:srgbClr val="000000">
                      <a:alpha val="43137"/>
                    </a:srgbClr>
                  </a:outerShdw>
                </a:effectLst>
              </a:rPr>
              <a:t>课堂案例：企业网站的规划和站点管理</a:t>
            </a:r>
          </a:p>
        </p:txBody>
      </p:sp>
      <p:sp>
        <p:nvSpPr>
          <p:cNvPr id="7" name="文本框 6">
            <a:extLst>
              <a:ext uri="{FF2B5EF4-FFF2-40B4-BE49-F238E27FC236}">
                <a16:creationId xmlns:a16="http://schemas.microsoft.com/office/drawing/2014/main" id="{30CB6A30-B84E-4D16-822D-EDFD8B9F7362}"/>
              </a:ext>
            </a:extLst>
          </p:cNvPr>
          <p:cNvSpPr txBox="1"/>
          <p:nvPr/>
        </p:nvSpPr>
        <p:spPr>
          <a:xfrm>
            <a:off x="199482" y="345881"/>
            <a:ext cx="784698" cy="400110"/>
          </a:xfrm>
          <a:prstGeom prst="rect">
            <a:avLst/>
          </a:prstGeom>
          <a:noFill/>
        </p:spPr>
        <p:txBody>
          <a:bodyPr wrap="square">
            <a:spAutoFit/>
          </a:bodyPr>
          <a:lstStyle/>
          <a:p>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0DD82EE7-0417-4073-BBD4-11F45A443722}"/>
              </a:ext>
            </a:extLst>
          </p:cNvPr>
          <p:cNvSpPr/>
          <p:nvPr/>
        </p:nvSpPr>
        <p:spPr>
          <a:xfrm>
            <a:off x="4386103" y="2614467"/>
            <a:ext cx="6469434" cy="1664235"/>
          </a:xfrm>
          <a:prstGeom prst="roundRect">
            <a:avLst>
              <a:gd name="adj" fmla="val 7385"/>
            </a:avLst>
          </a:prstGeom>
          <a:solidFill>
            <a:schemeClr val="bg1"/>
          </a:solidFill>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rPr>
              <a:t>本章通过学习网页的基础知识和</a:t>
            </a:r>
            <a:r>
              <a:rPr lang="en-US" altLang="zh-CN" sz="2000" dirty="0">
                <a:solidFill>
                  <a:schemeClr val="tx1"/>
                </a:solidFill>
                <a:latin typeface="微软雅黑" panose="020B0503020204020204" pitchFamily="34" charset="-122"/>
                <a:ea typeface="微软雅黑" panose="020B0503020204020204" pitchFamily="34" charset="-122"/>
              </a:rPr>
              <a:t>Dreamweaver CS6</a:t>
            </a:r>
            <a:r>
              <a:rPr lang="zh-CN" altLang="en-US" sz="2000" dirty="0">
                <a:solidFill>
                  <a:schemeClr val="tx1"/>
                </a:solidFill>
                <a:latin typeface="微软雅黑" panose="020B0503020204020204" pitchFamily="34" charset="-122"/>
                <a:ea typeface="微软雅黑" panose="020B0503020204020204" pitchFamily="34" charset="-122"/>
              </a:rPr>
              <a:t>工具的基本使用，完成网站的需求分析、站点规划和站点管理。</a:t>
            </a:r>
          </a:p>
        </p:txBody>
      </p:sp>
      <p:grpSp>
        <p:nvGrpSpPr>
          <p:cNvPr id="11" name="组合 10">
            <a:extLst>
              <a:ext uri="{FF2B5EF4-FFF2-40B4-BE49-F238E27FC236}">
                <a16:creationId xmlns:a16="http://schemas.microsoft.com/office/drawing/2014/main" id="{54612A19-0DCA-4A33-9E00-E5CD038FC5CC}"/>
              </a:ext>
            </a:extLst>
          </p:cNvPr>
          <p:cNvGrpSpPr/>
          <p:nvPr/>
        </p:nvGrpSpPr>
        <p:grpSpPr>
          <a:xfrm>
            <a:off x="168025" y="1742338"/>
            <a:ext cx="3825607" cy="3825607"/>
            <a:chOff x="3521750" y="2024586"/>
            <a:chExt cx="3567309" cy="3567309"/>
          </a:xfrm>
        </p:grpSpPr>
        <p:sp>
          <p:nvSpPr>
            <p:cNvPr id="12" name="椭圆 11">
              <a:extLst>
                <a:ext uri="{FF2B5EF4-FFF2-40B4-BE49-F238E27FC236}">
                  <a16:creationId xmlns:a16="http://schemas.microsoft.com/office/drawing/2014/main" id="{5EEEBAAD-5711-4F25-9CCD-B43AACE541B4}"/>
                </a:ext>
              </a:extLst>
            </p:cNvPr>
            <p:cNvSpPr/>
            <p:nvPr/>
          </p:nvSpPr>
          <p:spPr>
            <a:xfrm>
              <a:off x="3658667" y="2161503"/>
              <a:ext cx="3293475" cy="3293475"/>
            </a:xfrm>
            <a:prstGeom prst="ellipse">
              <a:avLst/>
            </a:prstGeom>
            <a:noFill/>
            <a:ln w="9525" cap="rnd">
              <a:solidFill>
                <a:srgbClr val="2A65F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BB6A0BC-CF3C-48EC-92A9-65C5724174C4}"/>
                </a:ext>
              </a:extLst>
            </p:cNvPr>
            <p:cNvSpPr/>
            <p:nvPr/>
          </p:nvSpPr>
          <p:spPr>
            <a:xfrm>
              <a:off x="3521750" y="2024586"/>
              <a:ext cx="3567309" cy="3567309"/>
            </a:xfrm>
            <a:prstGeom prst="ellipse">
              <a:avLst/>
            </a:prstGeom>
            <a:noFill/>
            <a:ln>
              <a:solidFill>
                <a:srgbClr val="2A6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B4DD02D-17C9-4F8A-BA4B-4813893E646F}"/>
                </a:ext>
              </a:extLst>
            </p:cNvPr>
            <p:cNvSpPr/>
            <p:nvPr/>
          </p:nvSpPr>
          <p:spPr>
            <a:xfrm>
              <a:off x="3777551" y="2280387"/>
              <a:ext cx="3055707" cy="3055707"/>
            </a:xfrm>
            <a:prstGeom prst="ellipse">
              <a:avLst/>
            </a:prstGeom>
            <a:solidFill>
              <a:srgbClr val="2A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形 15" descr="教室">
            <a:extLst>
              <a:ext uri="{FF2B5EF4-FFF2-40B4-BE49-F238E27FC236}">
                <a16:creationId xmlns:a16="http://schemas.microsoft.com/office/drawing/2014/main" id="{56046871-27DC-4F9B-BE13-C98608CA4C0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4243" y="2865533"/>
            <a:ext cx="1413169" cy="1413169"/>
          </a:xfrm>
          <a:prstGeom prst="rect">
            <a:avLst/>
          </a:prstGeom>
        </p:spPr>
      </p:pic>
    </p:spTree>
    <p:extLst>
      <p:ext uri="{BB962C8B-B14F-4D97-AF65-F5344CB8AC3E}">
        <p14:creationId xmlns:p14="http://schemas.microsoft.com/office/powerpoint/2010/main" val="246233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1" y="1088219"/>
            <a:ext cx="4167170"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2 </a:t>
              </a:r>
              <a:r>
                <a:rPr lang="zh-CN" altLang="zh-CN" sz="1800" kern="100" dirty="0">
                  <a:solidFill>
                    <a:schemeClr val="bg1"/>
                  </a:solidFill>
                  <a:effectLst/>
                  <a:ea typeface="微软雅黑" panose="020B0503020204020204" pitchFamily="34" charset="-122"/>
                  <a:cs typeface="Times New Roman" panose="02020603050405020304" pitchFamily="18" charset="0"/>
                </a:rPr>
                <a:t>认识</a:t>
              </a:r>
              <a:r>
                <a:rPr lang="en-US" altLang="zh-CN" sz="1800" kern="100" dirty="0">
                  <a:solidFill>
                    <a:schemeClr val="bg1"/>
                  </a:solidFill>
                  <a:effectLst/>
                  <a:latin typeface="微软雅黑" panose="020B0503020204020204" pitchFamily="34" charset="-122"/>
                  <a:cs typeface="Times New Roman" panose="02020603050405020304" pitchFamily="18" charset="0"/>
                </a:rPr>
                <a:t>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工作面板</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1200329"/>
          </a:xfrm>
          <a:prstGeom prst="rect">
            <a:avLst/>
          </a:prstGeom>
          <a:solidFill>
            <a:schemeClr val="bg1">
              <a:lumMod val="95000"/>
            </a:schemeClr>
          </a:solidFill>
        </p:spPr>
        <p:txBody>
          <a:bodyPr wrap="square">
            <a:spAutoFit/>
          </a:bodyPr>
          <a:lstStyle/>
          <a:p>
            <a:pPr algn="l"/>
            <a:r>
              <a:rPr lang="zh-CN" altLang="zh-CN" kern="100" dirty="0">
                <a:ea typeface="微软雅黑" panose="020B0503020204020204" pitchFamily="34" charset="-122"/>
                <a:cs typeface="Times New Roman" panose="02020603050405020304" pitchFamily="18" charset="0"/>
              </a:rPr>
              <a:t>【当前标签】：光标所在位置的</a:t>
            </a:r>
            <a:r>
              <a:rPr lang="en-US" altLang="zh-CN" kern="100" dirty="0">
                <a:ea typeface="微软雅黑" panose="020B0503020204020204" pitchFamily="34" charset="-122"/>
                <a:cs typeface="Times New Roman" panose="02020603050405020304" pitchFamily="18" charset="0"/>
              </a:rPr>
              <a:t>HTML</a:t>
            </a:r>
            <a:r>
              <a:rPr lang="zh-CN" altLang="zh-CN" kern="100" dirty="0">
                <a:ea typeface="微软雅黑" panose="020B0503020204020204" pitchFamily="34" charset="-122"/>
                <a:cs typeface="Times New Roman" panose="02020603050405020304" pitchFamily="18" charset="0"/>
              </a:rPr>
              <a:t>标签名称</a:t>
            </a:r>
            <a:r>
              <a:rPr lang="zh-CN" altLang="en-US" kern="100" dirty="0">
                <a:ea typeface="微软雅黑" panose="020B0503020204020204" pitchFamily="34" charset="-122"/>
                <a:cs typeface="Times New Roman" panose="02020603050405020304" pitchFamily="18" charset="0"/>
              </a:rPr>
              <a:t>；</a:t>
            </a:r>
            <a:endParaRPr lang="en-US" altLang="zh-CN" kern="100" dirty="0">
              <a:ea typeface="微软雅黑" panose="020B0503020204020204" pitchFamily="34" charset="-122"/>
              <a:cs typeface="Times New Roman" panose="02020603050405020304" pitchFamily="18" charset="0"/>
            </a:endParaRPr>
          </a:p>
          <a:p>
            <a:pPr lvl="0" algn="l"/>
            <a:r>
              <a:rPr lang="zh-CN" altLang="zh-CN" kern="100" dirty="0">
                <a:ea typeface="微软雅黑" panose="020B0503020204020204" pitchFamily="34" charset="-122"/>
                <a:cs typeface="Times New Roman" panose="02020603050405020304" pitchFamily="18" charset="0"/>
              </a:rPr>
              <a:t>【状态栏】：状态栏位于文档窗口的底部，它的作用是显示当前正在编辑的文档的相关信息，主要包含当前窗口大小、文档大小、当前标签、估计下载时间、当前页面编码类型等。</a:t>
            </a:r>
          </a:p>
          <a:p>
            <a:pPr lvl="0" algn="l"/>
            <a:r>
              <a:rPr lang="zh-CN" altLang="zh-CN" kern="100" dirty="0">
                <a:ea typeface="微软雅黑" panose="020B0503020204020204" pitchFamily="34" charset="-122"/>
                <a:cs typeface="Times New Roman" panose="02020603050405020304" pitchFamily="18" charset="0"/>
              </a:rPr>
              <a:t>【当前文档】：表示当前编辑的文档名称，通过点文档名称可更改当前编辑的文档。</a:t>
            </a:r>
          </a:p>
        </p:txBody>
      </p:sp>
      <p:pic>
        <p:nvPicPr>
          <p:cNvPr id="8194" name="图片 1">
            <a:extLst>
              <a:ext uri="{FF2B5EF4-FFF2-40B4-BE49-F238E27FC236}">
                <a16:creationId xmlns:a16="http://schemas.microsoft.com/office/drawing/2014/main" id="{F8A2898D-9919-4272-8B04-74F17AA94D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4069"/>
          <a:stretch>
            <a:fillRect/>
          </a:stretch>
        </p:blipFill>
        <p:spPr bwMode="auto">
          <a:xfrm>
            <a:off x="2129723" y="2800472"/>
            <a:ext cx="6861863" cy="3782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913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up)">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4926295"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latin typeface="微软雅黑" panose="020B0503020204020204" pitchFamily="34" charset="-122"/>
                  <a:cs typeface="Times New Roman" panose="02020603050405020304" pitchFamily="18" charset="0"/>
                </a:rPr>
                <a:t>3 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常用工具面板介绍</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923330"/>
          </a:xfrm>
          <a:prstGeom prst="rect">
            <a:avLst/>
          </a:prstGeom>
          <a:solidFill>
            <a:schemeClr val="bg1">
              <a:lumMod val="95000"/>
            </a:schemeClr>
          </a:solidFill>
        </p:spPr>
        <p:txBody>
          <a:bodyPr wrap="square">
            <a:spAutoFit/>
          </a:bodyPr>
          <a:lstStyle/>
          <a:p>
            <a:pPr algn="l"/>
            <a:r>
              <a:rPr lang="zh-CN" altLang="zh-CN" sz="1800" kern="100" dirty="0">
                <a:effectLst/>
                <a:ea typeface="微软雅黑" panose="020B0503020204020204" pitchFamily="34" charset="-122"/>
                <a:cs typeface="Times New Roman" panose="02020603050405020304" pitchFamily="18" charset="0"/>
              </a:rPr>
              <a:t>【插入】工具面板是可以从工具栏在通过拖拽的方式放置到窗口的其他位置，一种常用的方式是将【插入】面板放置到【菜单栏】的下方。【插入】面板包括</a:t>
            </a:r>
            <a:r>
              <a:rPr lang="en-US" altLang="zh-CN" sz="1800" kern="100" dirty="0">
                <a:effectLst/>
                <a:ea typeface="微软雅黑" panose="020B0503020204020204" pitchFamily="34" charset="-122"/>
                <a:cs typeface="Times New Roman" panose="02020603050405020304" pitchFamily="18" charset="0"/>
              </a:rPr>
              <a:t>9</a:t>
            </a:r>
            <a:r>
              <a:rPr lang="zh-CN" altLang="zh-CN" sz="1800" kern="100" dirty="0">
                <a:effectLst/>
                <a:ea typeface="微软雅黑" panose="020B0503020204020204" pitchFamily="34" charset="-122"/>
                <a:cs typeface="Times New Roman" panose="02020603050405020304" pitchFamily="18" charset="0"/>
              </a:rPr>
              <a:t>个项目，分别为【插入】、【布局】、【表单】、【数据】、【</a:t>
            </a:r>
            <a:r>
              <a:rPr lang="en-US" altLang="zh-CN" sz="1800" kern="100" dirty="0">
                <a:effectLst/>
                <a:ea typeface="微软雅黑" panose="020B0503020204020204" pitchFamily="34" charset="-122"/>
                <a:cs typeface="Times New Roman" panose="02020603050405020304" pitchFamily="18" charset="0"/>
              </a:rPr>
              <a:t>Spry</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err="1">
                <a:effectLst/>
                <a:ea typeface="微软雅黑" panose="020B0503020204020204" pitchFamily="34" charset="-122"/>
                <a:cs typeface="Times New Roman" panose="02020603050405020304" pitchFamily="18" charset="0"/>
              </a:rPr>
              <a:t>JQuery</a:t>
            </a:r>
            <a:r>
              <a:rPr lang="en-US" altLang="zh-CN" sz="1800" kern="100" dirty="0">
                <a:effectLst/>
                <a:ea typeface="微软雅黑" panose="020B0503020204020204" pitchFamily="34" charset="-122"/>
                <a:cs typeface="Times New Roman" panose="02020603050405020304" pitchFamily="18" charset="0"/>
              </a:rPr>
              <a:t> Mobile</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err="1">
                <a:effectLst/>
                <a:ea typeface="微软雅黑" panose="020B0503020204020204" pitchFamily="34" charset="-122"/>
                <a:cs typeface="Times New Roman" panose="02020603050405020304" pitchFamily="18" charset="0"/>
              </a:rPr>
              <a:t>InContext</a:t>
            </a:r>
            <a:r>
              <a:rPr lang="en-US" altLang="zh-CN" sz="1800" kern="100" dirty="0">
                <a:effectLst/>
                <a:ea typeface="微软雅黑" panose="020B0503020204020204" pitchFamily="34" charset="-122"/>
                <a:cs typeface="Times New Roman" panose="02020603050405020304" pitchFamily="18" charset="0"/>
              </a:rPr>
              <a:t> Editing</a:t>
            </a:r>
            <a:r>
              <a:rPr lang="zh-CN" altLang="zh-CN" sz="1800" kern="100" dirty="0">
                <a:effectLst/>
                <a:ea typeface="微软雅黑" panose="020B0503020204020204" pitchFamily="34" charset="-122"/>
                <a:cs typeface="Times New Roman" panose="02020603050405020304" pitchFamily="18" charset="0"/>
              </a:rPr>
              <a:t>】、【文本】、【收藏夹】</a:t>
            </a:r>
            <a:r>
              <a:rPr lang="zh-CN" altLang="en-US" sz="1800" kern="100" dirty="0">
                <a:effectLst/>
                <a:ea typeface="微软雅黑" panose="020B0503020204020204" pitchFamily="34" charset="-122"/>
                <a:cs typeface="Times New Roman" panose="02020603050405020304" pitchFamily="18" charset="0"/>
              </a:rPr>
              <a:t>。</a:t>
            </a:r>
            <a:endParaRPr lang="zh-CN" altLang="zh-CN" kern="100" dirty="0">
              <a:ea typeface="微软雅黑" panose="020B0503020204020204" pitchFamily="34" charset="-122"/>
              <a:cs typeface="Times New Roman" panose="02020603050405020304" pitchFamily="18" charset="0"/>
            </a:endParaRPr>
          </a:p>
        </p:txBody>
      </p:sp>
      <p:pic>
        <p:nvPicPr>
          <p:cNvPr id="9218" name="图片 1">
            <a:extLst>
              <a:ext uri="{FF2B5EF4-FFF2-40B4-BE49-F238E27FC236}">
                <a16:creationId xmlns:a16="http://schemas.microsoft.com/office/drawing/2014/main" id="{B007CDF1-3C56-415B-BF56-BBB1675538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86" y="2954997"/>
            <a:ext cx="9819442" cy="126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84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left)">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4926295"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latin typeface="微软雅黑" panose="020B0503020204020204" pitchFamily="34" charset="-122"/>
                  <a:cs typeface="Times New Roman" panose="02020603050405020304" pitchFamily="18" charset="0"/>
                </a:rPr>
                <a:t>3 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常用工具面板介绍</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646331"/>
          </a:xfrm>
          <a:prstGeom prst="rect">
            <a:avLst/>
          </a:prstGeom>
          <a:solidFill>
            <a:schemeClr val="bg1">
              <a:lumMod val="95000"/>
            </a:schemeClr>
          </a:solidFill>
        </p:spPr>
        <p:txBody>
          <a:bodyPr wrap="square">
            <a:spAutoFit/>
          </a:bodyPr>
          <a:lstStyle/>
          <a:p>
            <a:pPr algn="l"/>
            <a:r>
              <a:rPr lang="zh-CN" altLang="zh-CN" sz="1800" kern="100" dirty="0">
                <a:effectLst/>
                <a:ea typeface="微软雅黑" panose="020B0503020204020204" pitchFamily="34" charset="-122"/>
                <a:cs typeface="Times New Roman" panose="02020603050405020304" pitchFamily="18" charset="0"/>
              </a:rPr>
              <a:t>文档工具栏主要包含一些对文档进行常用操作的功能按钮，通过单击这些按钮，用户可以在文档的不同视图模式间进行快速切换</a:t>
            </a:r>
            <a:r>
              <a:rPr lang="zh-CN" altLang="en-US" sz="1800" kern="100" dirty="0">
                <a:effectLst/>
                <a:ea typeface="微软雅黑" panose="020B0503020204020204" pitchFamily="34" charset="-122"/>
                <a:cs typeface="Times New Roman" panose="02020603050405020304" pitchFamily="18" charset="0"/>
              </a:rPr>
              <a:t>。</a:t>
            </a:r>
            <a:endParaRPr lang="zh-CN" altLang="zh-CN" kern="100" dirty="0">
              <a:ea typeface="微软雅黑" panose="020B0503020204020204" pitchFamily="34" charset="-122"/>
              <a:cs typeface="Times New Roman" panose="02020603050405020304" pitchFamily="18" charset="0"/>
            </a:endParaRPr>
          </a:p>
        </p:txBody>
      </p:sp>
      <p:pic>
        <p:nvPicPr>
          <p:cNvPr id="10242" name="图片 1">
            <a:extLst>
              <a:ext uri="{FF2B5EF4-FFF2-40B4-BE49-F238E27FC236}">
                <a16:creationId xmlns:a16="http://schemas.microsoft.com/office/drawing/2014/main" id="{A84992C1-F80F-461F-A538-050A4CD42D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7955" y="2103882"/>
            <a:ext cx="8785344" cy="142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a:extLst>
              <a:ext uri="{FF2B5EF4-FFF2-40B4-BE49-F238E27FC236}">
                <a16:creationId xmlns:a16="http://schemas.microsoft.com/office/drawing/2014/main" id="{7C921E27-A1B5-476E-A6D1-F955BE8D5E46}"/>
              </a:ext>
            </a:extLst>
          </p:cNvPr>
          <p:cNvSpPr txBox="1"/>
          <p:nvPr/>
        </p:nvSpPr>
        <p:spPr>
          <a:xfrm>
            <a:off x="350054" y="3707918"/>
            <a:ext cx="10976429" cy="2554545"/>
          </a:xfrm>
          <a:prstGeom prst="rect">
            <a:avLst/>
          </a:prstGeom>
          <a:solidFill>
            <a:srgbClr val="D1F1FC"/>
          </a:solidFill>
        </p:spPr>
        <p:txBody>
          <a:bodyPr wrap="square">
            <a:spAutoFit/>
          </a:bodyPr>
          <a:lstStyle/>
          <a:p>
            <a:pPr algn="l"/>
            <a:r>
              <a:rPr lang="zh-CN" altLang="zh-CN" sz="1600" dirty="0">
                <a:effectLst/>
                <a:latin typeface="微软雅黑" panose="020B0503020204020204" pitchFamily="34" charset="-122"/>
                <a:ea typeface="微软雅黑" panose="020B0503020204020204" pitchFamily="34" charset="-122"/>
              </a:rPr>
              <a:t>【多屏幕】：单击该按钮，在弹出的菜单用户可以选择网页显示的屏幕分辨率，也可以选择预览的设备，例如功能手机、智能手机和平板电脑。</a:t>
            </a:r>
          </a:p>
          <a:p>
            <a:pPr algn="l"/>
            <a:r>
              <a:rPr lang="zh-CN" altLang="zh-CN" sz="1600" dirty="0">
                <a:effectLst/>
                <a:latin typeface="微软雅黑" panose="020B0503020204020204" pitchFamily="34" charset="-122"/>
                <a:ea typeface="微软雅黑" panose="020B0503020204020204" pitchFamily="34" charset="-122"/>
              </a:rPr>
              <a:t>【在浏览器中预览</a:t>
            </a:r>
            <a:r>
              <a:rPr lang="en-US" altLang="zh-CN" sz="1600" dirty="0">
                <a:effectLst/>
                <a:latin typeface="微软雅黑" panose="020B0503020204020204" pitchFamily="34" charset="-122"/>
                <a:ea typeface="微软雅黑" panose="020B0503020204020204" pitchFamily="34" charset="-122"/>
              </a:rPr>
              <a:t>/</a:t>
            </a:r>
            <a:r>
              <a:rPr lang="zh-CN" altLang="zh-CN" sz="1600" dirty="0">
                <a:effectLst/>
                <a:latin typeface="微软雅黑" panose="020B0503020204020204" pitchFamily="34" charset="-122"/>
                <a:ea typeface="微软雅黑" panose="020B0503020204020204" pitchFamily="34" charset="-122"/>
              </a:rPr>
              <a:t>调试】：该按钮通过指定浏览器预览网页文档，可以在文档中存在</a:t>
            </a:r>
            <a:r>
              <a:rPr lang="en-US" altLang="zh-CN" sz="1600" dirty="0">
                <a:effectLst/>
                <a:latin typeface="微软雅黑" panose="020B0503020204020204" pitchFamily="34" charset="-122"/>
                <a:ea typeface="微软雅黑" panose="020B0503020204020204" pitchFamily="34" charset="-122"/>
              </a:rPr>
              <a:t>JavaScript</a:t>
            </a:r>
            <a:r>
              <a:rPr lang="zh-CN" altLang="zh-CN" sz="1600" dirty="0">
                <a:effectLst/>
                <a:latin typeface="微软雅黑" panose="020B0503020204020204" pitchFamily="34" charset="-122"/>
                <a:ea typeface="微软雅黑" panose="020B0503020204020204" pitchFamily="34" charset="-122"/>
              </a:rPr>
              <a:t>错误时查找错误。</a:t>
            </a:r>
          </a:p>
          <a:p>
            <a:pPr algn="l"/>
            <a:r>
              <a:rPr lang="zh-CN" altLang="zh-CN" sz="1600" dirty="0">
                <a:effectLst/>
                <a:latin typeface="微软雅黑" panose="020B0503020204020204" pitchFamily="34" charset="-122"/>
                <a:ea typeface="微软雅黑" panose="020B0503020204020204" pitchFamily="34" charset="-122"/>
              </a:rPr>
              <a:t>【文件管理】：用于快速执行【获取】、【取出】、【上传】、【存回】等文件管理命令。</a:t>
            </a:r>
          </a:p>
          <a:p>
            <a:pPr algn="l"/>
            <a:r>
              <a:rPr lang="zh-CN" altLang="zh-CN" sz="1600" dirty="0">
                <a:effectLst/>
                <a:latin typeface="微软雅黑" panose="020B0503020204020204" pitchFamily="34" charset="-122"/>
                <a:ea typeface="微软雅黑" panose="020B0503020204020204" pitchFamily="34" charset="-122"/>
              </a:rPr>
              <a:t>【</a:t>
            </a:r>
            <a:r>
              <a:rPr lang="en-US" altLang="zh-CN" sz="1600" dirty="0">
                <a:effectLst/>
                <a:latin typeface="微软雅黑" panose="020B0503020204020204" pitchFamily="34" charset="-122"/>
                <a:ea typeface="微软雅黑" panose="020B0503020204020204" pitchFamily="34" charset="-122"/>
              </a:rPr>
              <a:t>W3C</a:t>
            </a:r>
            <a:r>
              <a:rPr lang="zh-CN" altLang="zh-CN" sz="1600" dirty="0">
                <a:effectLst/>
                <a:latin typeface="微软雅黑" panose="020B0503020204020204" pitchFamily="34" charset="-122"/>
                <a:ea typeface="微软雅黑" panose="020B0503020204020204" pitchFamily="34" charset="-122"/>
              </a:rPr>
              <a:t>验证】：单击该按钮，可弹出</a:t>
            </a:r>
            <a:r>
              <a:rPr lang="en-US" altLang="zh-CN" sz="1600" dirty="0">
                <a:effectLst/>
                <a:latin typeface="微软雅黑" panose="020B0503020204020204" pitchFamily="34" charset="-122"/>
                <a:ea typeface="微软雅黑" panose="020B0503020204020204" pitchFamily="34" charset="-122"/>
              </a:rPr>
              <a:t>W3C</a:t>
            </a:r>
            <a:r>
              <a:rPr lang="zh-CN" altLang="zh-CN" sz="1600" dirty="0">
                <a:effectLst/>
                <a:latin typeface="微软雅黑" panose="020B0503020204020204" pitchFamily="34" charset="-122"/>
                <a:ea typeface="微软雅黑" panose="020B0503020204020204" pitchFamily="34" charset="-122"/>
              </a:rPr>
              <a:t>验证菜单。</a:t>
            </a:r>
          </a:p>
          <a:p>
            <a:pPr algn="l"/>
            <a:r>
              <a:rPr lang="zh-CN" altLang="zh-CN" sz="1600" dirty="0">
                <a:effectLst/>
                <a:latin typeface="微软雅黑" panose="020B0503020204020204" pitchFamily="34" charset="-122"/>
                <a:ea typeface="微软雅黑" panose="020B0503020204020204" pitchFamily="34" charset="-122"/>
              </a:rPr>
              <a:t>【可视化助理】：用于在文档窗口中显示各种可视化助理。</a:t>
            </a:r>
          </a:p>
          <a:p>
            <a:pPr algn="l"/>
            <a:r>
              <a:rPr lang="zh-CN" altLang="zh-CN" sz="1600" dirty="0">
                <a:effectLst/>
                <a:latin typeface="微软雅黑" panose="020B0503020204020204" pitchFamily="34" charset="-122"/>
                <a:ea typeface="微软雅黑" panose="020B0503020204020204" pitchFamily="34" charset="-122"/>
              </a:rPr>
              <a:t>【检查浏览器兼容性】：检查所设计的页面对不同类型的浏览器的兼容性，单击该按钮，在弹出的菜单中选择相应的命令检查对应的兼容性。</a:t>
            </a:r>
            <a:endParaRPr lang="en-US" altLang="zh-CN" sz="1600" dirty="0">
              <a:effectLst/>
              <a:latin typeface="微软雅黑" panose="020B0503020204020204" pitchFamily="34" charset="-122"/>
              <a:ea typeface="微软雅黑" panose="020B0503020204020204" pitchFamily="34" charset="-122"/>
            </a:endParaRPr>
          </a:p>
          <a:p>
            <a:pPr algn="l"/>
            <a:r>
              <a:rPr lang="zh-CN" altLang="zh-CN" sz="1600" dirty="0">
                <a:effectLst/>
                <a:ea typeface="微软雅黑" panose="020B0503020204020204" pitchFamily="34" charset="-122"/>
              </a:rPr>
              <a:t>【刷新设计视图】：在代码视图中修改网页内容后，可以使用该按钮刷新文档窗口。</a:t>
            </a:r>
            <a:endParaRPr lang="zh-CN" altLang="zh-CN" sz="1600" dirty="0">
              <a:effectLst/>
            </a:endParaRPr>
          </a:p>
          <a:p>
            <a:pPr algn="l"/>
            <a:r>
              <a:rPr lang="zh-CN" altLang="zh-CN" sz="1600" dirty="0">
                <a:effectLst/>
                <a:ea typeface="微软雅黑" panose="020B0503020204020204" pitchFamily="34" charset="-122"/>
              </a:rPr>
              <a:t>【标题】文本框：可以输入要在网页浏览器上显示的文档标题。</a:t>
            </a:r>
            <a:endParaRPr lang="zh-CN" altLang="zh-CN" sz="1600" dirty="0">
              <a:effectLst/>
            </a:endParaRPr>
          </a:p>
        </p:txBody>
      </p:sp>
    </p:spTree>
    <p:extLst>
      <p:ext uri="{BB962C8B-B14F-4D97-AF65-F5344CB8AC3E}">
        <p14:creationId xmlns:p14="http://schemas.microsoft.com/office/powerpoint/2010/main" val="2152714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left)">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4926296" cy="369332"/>
            <a:chOff x="235069" y="2140151"/>
            <a:chExt cx="2930825" cy="369332"/>
          </a:xfrm>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noFill/>
          </p:spPr>
          <p:txBody>
            <a:bodyPr wrap="square">
              <a:spAutoFit/>
            </a:bodyPr>
            <a:lstStyle/>
            <a:p>
              <a:r>
                <a:rPr lang="en-US" altLang="zh-CN" sz="1800" kern="100" dirty="0">
                  <a:solidFill>
                    <a:schemeClr val="bg1"/>
                  </a:solidFill>
                  <a:effectLst/>
                  <a:latin typeface="微软雅黑" panose="020B0503020204020204" pitchFamily="34" charset="-122"/>
                  <a:cs typeface="Times New Roman" panose="02020603050405020304" pitchFamily="18" charset="0"/>
                </a:rPr>
                <a:t>3 Dreamweaver CS6</a:t>
              </a:r>
              <a:r>
                <a:rPr lang="zh-CN" altLang="zh-CN" sz="1800" kern="100" dirty="0">
                  <a:solidFill>
                    <a:schemeClr val="bg1"/>
                  </a:solidFill>
                  <a:effectLst/>
                  <a:ea typeface="微软雅黑" panose="020B0503020204020204" pitchFamily="34" charset="-122"/>
                  <a:cs typeface="Times New Roman" panose="02020603050405020304" pitchFamily="18" charset="0"/>
                </a:rPr>
                <a:t>常用工具面板介绍</a:t>
              </a:r>
              <a:endParaRPr lang="zh-CN" altLang="en-US" b="1" dirty="0">
                <a:solidFill>
                  <a:schemeClr val="bg1"/>
                </a:solidFill>
              </a:endParaRPr>
            </a:p>
          </p:txBody>
        </p:sp>
      </p:grpSp>
      <p:sp>
        <p:nvSpPr>
          <p:cNvPr id="11" name="文本框 10">
            <a:extLst>
              <a:ext uri="{FF2B5EF4-FFF2-40B4-BE49-F238E27FC236}">
                <a16:creationId xmlns:a16="http://schemas.microsoft.com/office/drawing/2014/main" id="{D1B9CCCD-102D-48AD-AAE3-028936428CA8}"/>
              </a:ext>
            </a:extLst>
          </p:cNvPr>
          <p:cNvSpPr txBox="1"/>
          <p:nvPr/>
        </p:nvSpPr>
        <p:spPr>
          <a:xfrm>
            <a:off x="137411" y="1457551"/>
            <a:ext cx="11189072" cy="923330"/>
          </a:xfrm>
          <a:prstGeom prst="rect">
            <a:avLst/>
          </a:prstGeom>
          <a:solidFill>
            <a:schemeClr val="bg1">
              <a:lumMod val="95000"/>
            </a:schemeClr>
          </a:solidFill>
        </p:spPr>
        <p:txBody>
          <a:bodyPr wrap="square">
            <a:spAutoFit/>
          </a:bodyPr>
          <a:lstStyle/>
          <a:p>
            <a:pPr algn="l"/>
            <a:r>
              <a:rPr lang="zh-CN" altLang="zh-CN" sz="1800" kern="100" dirty="0">
                <a:effectLst/>
                <a:ea typeface="微软雅黑" panose="020B0503020204020204" pitchFamily="34" charset="-122"/>
                <a:cs typeface="Times New Roman" panose="02020603050405020304" pitchFamily="18" charset="0"/>
              </a:rPr>
              <a:t>【文件】工具栏的功能主要是文件管理、转换站点。点击【本地视图】选项，可以选择【本地视图】、【远程服务器】、【测试服务器】和【存储库视图】（见图</a:t>
            </a:r>
            <a:r>
              <a:rPr lang="en-US" altLang="zh-CN" sz="1800" kern="100" dirty="0">
                <a:effectLst/>
                <a:ea typeface="微软雅黑" panose="020B0503020204020204" pitchFamily="34" charset="-122"/>
                <a:cs typeface="Times New Roman" panose="02020603050405020304" pitchFamily="18" charset="0"/>
              </a:rPr>
              <a:t>1-2-12</a:t>
            </a:r>
            <a:r>
              <a:rPr lang="zh-CN" altLang="zh-CN" sz="1800" kern="100" dirty="0">
                <a:effectLst/>
                <a:ea typeface="微软雅黑" panose="020B0503020204020204" pitchFamily="34" charset="-122"/>
                <a:cs typeface="Times New Roman" panose="02020603050405020304" pitchFamily="18" charset="0"/>
              </a:rPr>
              <a:t>）。常用的是【本地视图】选项，并选择对应的站点转换文件信息。 </a:t>
            </a:r>
            <a:endParaRPr lang="zh-CN" altLang="zh-CN" kern="100" dirty="0">
              <a:ea typeface="微软雅黑" panose="020B0503020204020204" pitchFamily="34" charset="-122"/>
              <a:cs typeface="Times New Roman" panose="02020603050405020304" pitchFamily="18" charset="0"/>
            </a:endParaRPr>
          </a:p>
        </p:txBody>
      </p:sp>
      <p:pic>
        <p:nvPicPr>
          <p:cNvPr id="11266" name="图片 1">
            <a:extLst>
              <a:ext uri="{FF2B5EF4-FFF2-40B4-BE49-F238E27FC236}">
                <a16:creationId xmlns:a16="http://schemas.microsoft.com/office/drawing/2014/main" id="{E02C1914-0AC7-475D-897F-363FA7A7F6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938" b="33803"/>
          <a:stretch>
            <a:fillRect/>
          </a:stretch>
        </p:blipFill>
        <p:spPr bwMode="auto">
          <a:xfrm>
            <a:off x="2600557" y="2482793"/>
            <a:ext cx="4810478" cy="33917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65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up)">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2416009" cy="369332"/>
            <a:chOff x="235069" y="2140151"/>
            <a:chExt cx="2930825" cy="369332"/>
          </a:xfrm>
          <a:solidFill>
            <a:srgbClr val="5E11F7"/>
          </a:solidFill>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grp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4 </a:t>
              </a:r>
              <a:r>
                <a:rPr lang="zh-CN" altLang="zh-CN" sz="1800" kern="100" dirty="0">
                  <a:solidFill>
                    <a:schemeClr val="bg1"/>
                  </a:solidFill>
                  <a:effectLst/>
                  <a:ea typeface="微软雅黑" panose="020B0503020204020204" pitchFamily="34" charset="-122"/>
                  <a:cs typeface="Times New Roman" panose="02020603050405020304" pitchFamily="18" charset="0"/>
                </a:rPr>
                <a:t>创建和管理站点</a:t>
              </a:r>
              <a:endParaRPr lang="zh-CN" altLang="en-US" b="1" dirty="0">
                <a:solidFill>
                  <a:schemeClr val="bg1"/>
                </a:solidFill>
              </a:endParaRPr>
            </a:p>
          </p:txBody>
        </p:sp>
      </p:grpSp>
      <p:grpSp>
        <p:nvGrpSpPr>
          <p:cNvPr id="2" name="组合 1">
            <a:extLst>
              <a:ext uri="{FF2B5EF4-FFF2-40B4-BE49-F238E27FC236}">
                <a16:creationId xmlns:a16="http://schemas.microsoft.com/office/drawing/2014/main" id="{6FD5F391-403B-4B3B-9CE1-BD2F0CF29268}"/>
              </a:ext>
            </a:extLst>
          </p:cNvPr>
          <p:cNvGrpSpPr/>
          <p:nvPr/>
        </p:nvGrpSpPr>
        <p:grpSpPr>
          <a:xfrm>
            <a:off x="309938" y="1457551"/>
            <a:ext cx="10607504" cy="1871488"/>
            <a:chOff x="309938" y="1457551"/>
            <a:chExt cx="10607504" cy="1871488"/>
          </a:xfrm>
        </p:grpSpPr>
        <p:sp>
          <p:nvSpPr>
            <p:cNvPr id="11" name="文本框 10">
              <a:extLst>
                <a:ext uri="{FF2B5EF4-FFF2-40B4-BE49-F238E27FC236}">
                  <a16:creationId xmlns:a16="http://schemas.microsoft.com/office/drawing/2014/main" id="{D1B9CCCD-102D-48AD-AAE3-028936428CA8}"/>
                </a:ext>
              </a:extLst>
            </p:cNvPr>
            <p:cNvSpPr txBox="1"/>
            <p:nvPr/>
          </p:nvSpPr>
          <p:spPr>
            <a:xfrm>
              <a:off x="1570007" y="1574713"/>
              <a:ext cx="6625087" cy="1754326"/>
            </a:xfrm>
            <a:prstGeom prst="rect">
              <a:avLst/>
            </a:prstGeom>
            <a:solidFill>
              <a:schemeClr val="bg1">
                <a:lumMod val="95000"/>
              </a:schemeClr>
            </a:solidFill>
            <a:ln>
              <a:solidFill>
                <a:srgbClr val="0070C0"/>
              </a:solidFill>
              <a:prstDash val="dash"/>
            </a:ln>
          </p:spPr>
          <p:txBody>
            <a:bodyPr wrap="square">
              <a:spAutoFit/>
            </a:bodyPr>
            <a:lstStyle/>
            <a:p>
              <a:r>
                <a:rPr lang="zh-CN" altLang="zh-CN" dirty="0">
                  <a:effectLst/>
                  <a:ea typeface="微软雅黑" panose="020B0503020204020204" pitchFamily="34" charset="-122"/>
                </a:rPr>
                <a:t>在定义站点前，必须先规划好网站中的文件夹，定义好网站的制作过程中各种文件的存放的位置，定义</a:t>
              </a:r>
              <a:r>
                <a:rPr lang="en-US" altLang="zh-CN" dirty="0">
                  <a:effectLst/>
                  <a:ea typeface="微软雅黑" panose="020B0503020204020204" pitchFamily="34" charset="-122"/>
                </a:rPr>
                <a:t>D:\web</a:t>
              </a:r>
              <a:r>
                <a:rPr lang="zh-CN" altLang="zh-CN" dirty="0">
                  <a:effectLst/>
                  <a:ea typeface="微软雅黑" panose="020B0503020204020204" pitchFamily="34" charset="-122"/>
                </a:rPr>
                <a:t>文件夹为网站的站点文件夹，在</a:t>
              </a:r>
              <a:r>
                <a:rPr lang="en-US" altLang="zh-CN" dirty="0">
                  <a:effectLst/>
                  <a:ea typeface="微软雅黑" panose="020B0503020204020204" pitchFamily="34" charset="-122"/>
                </a:rPr>
                <a:t>web</a:t>
              </a:r>
              <a:r>
                <a:rPr lang="zh-CN" altLang="zh-CN" dirty="0">
                  <a:effectLst/>
                  <a:ea typeface="微软雅黑" panose="020B0503020204020204" pitchFamily="34" charset="-122"/>
                </a:rPr>
                <a:t>文件夹中分别创建</a:t>
              </a:r>
              <a:r>
                <a:rPr lang="en-US" altLang="zh-CN" dirty="0">
                  <a:effectLst/>
                  <a:ea typeface="微软雅黑" panose="020B0503020204020204" pitchFamily="34" charset="-122"/>
                </a:rPr>
                <a:t>image </a:t>
              </a:r>
              <a:r>
                <a:rPr lang="zh-CN" altLang="zh-CN" dirty="0">
                  <a:effectLst/>
                  <a:ea typeface="微软雅黑" panose="020B0503020204020204" pitchFamily="34" charset="-122"/>
                </a:rPr>
                <a:t>、</a:t>
              </a:r>
              <a:r>
                <a:rPr lang="en-US" altLang="zh-CN" dirty="0">
                  <a:effectLst/>
                  <a:ea typeface="微软雅黑" panose="020B0503020204020204" pitchFamily="34" charset="-122"/>
                </a:rPr>
                <a:t>file</a:t>
              </a:r>
              <a:r>
                <a:rPr lang="zh-CN" altLang="zh-CN" dirty="0">
                  <a:effectLst/>
                  <a:ea typeface="微软雅黑" panose="020B0503020204020204" pitchFamily="34" charset="-122"/>
                </a:rPr>
                <a:t>、</a:t>
              </a:r>
              <a:r>
                <a:rPr lang="en-US" altLang="zh-CN" dirty="0" err="1">
                  <a:effectLst/>
                  <a:ea typeface="微软雅黑" panose="020B0503020204020204" pitchFamily="34" charset="-122"/>
                </a:rPr>
                <a:t>css</a:t>
              </a:r>
              <a:r>
                <a:rPr lang="zh-CN" altLang="zh-CN" dirty="0">
                  <a:effectLst/>
                  <a:ea typeface="微软雅黑" panose="020B0503020204020204" pitchFamily="34" charset="-122"/>
                </a:rPr>
                <a:t>、</a:t>
              </a:r>
              <a:r>
                <a:rPr lang="en-US" altLang="zh-CN" dirty="0" err="1">
                  <a:effectLst/>
                  <a:ea typeface="微软雅黑" panose="020B0503020204020204" pitchFamily="34" charset="-122"/>
                </a:rPr>
                <a:t>js</a:t>
              </a:r>
              <a:r>
                <a:rPr lang="zh-CN" altLang="zh-CN" dirty="0">
                  <a:effectLst/>
                  <a:ea typeface="微软雅黑" panose="020B0503020204020204" pitchFamily="34" charset="-122"/>
                </a:rPr>
                <a:t>文件夹</a:t>
              </a:r>
              <a:r>
                <a:rPr lang="en-US" altLang="zh-CN" dirty="0">
                  <a:effectLst/>
                  <a:ea typeface="微软雅黑" panose="020B0503020204020204" pitchFamily="34" charset="-122"/>
                </a:rPr>
                <a:t>,image</a:t>
              </a:r>
              <a:r>
                <a:rPr lang="zh-CN" altLang="zh-CN" dirty="0">
                  <a:effectLst/>
                  <a:ea typeface="微软雅黑" panose="020B0503020204020204" pitchFamily="34" charset="-122"/>
                </a:rPr>
                <a:t>文件夹用来存放图像文件，</a:t>
              </a:r>
              <a:r>
                <a:rPr lang="en-US" altLang="zh-CN" dirty="0">
                  <a:effectLst/>
                  <a:ea typeface="微软雅黑" panose="020B0503020204020204" pitchFamily="34" charset="-122"/>
                </a:rPr>
                <a:t>file</a:t>
              </a:r>
              <a:r>
                <a:rPr lang="zh-CN" altLang="zh-CN" dirty="0">
                  <a:effectLst/>
                  <a:ea typeface="微软雅黑" panose="020B0503020204020204" pitchFamily="34" charset="-122"/>
                </a:rPr>
                <a:t>文件夹用来存放除了首页外的其他网页文件，</a:t>
              </a:r>
              <a:r>
                <a:rPr lang="en-US" altLang="zh-CN" dirty="0" err="1">
                  <a:effectLst/>
                  <a:ea typeface="微软雅黑" panose="020B0503020204020204" pitchFamily="34" charset="-122"/>
                </a:rPr>
                <a:t>css</a:t>
              </a:r>
              <a:r>
                <a:rPr lang="zh-CN" altLang="zh-CN" dirty="0">
                  <a:effectLst/>
                  <a:ea typeface="微软雅黑" panose="020B0503020204020204" pitchFamily="34" charset="-122"/>
                </a:rPr>
                <a:t>文件夹用来存放站点中的</a:t>
              </a:r>
              <a:r>
                <a:rPr lang="en-US" altLang="zh-CN" dirty="0">
                  <a:effectLst/>
                  <a:ea typeface="微软雅黑" panose="020B0503020204020204" pitchFamily="34" charset="-122"/>
                </a:rPr>
                <a:t>CSS</a:t>
              </a:r>
              <a:r>
                <a:rPr lang="zh-CN" altLang="zh-CN" dirty="0">
                  <a:effectLst/>
                  <a:ea typeface="微软雅黑" panose="020B0503020204020204" pitchFamily="34" charset="-122"/>
                </a:rPr>
                <a:t>文件，</a:t>
              </a:r>
              <a:r>
                <a:rPr lang="en-US" altLang="zh-CN" dirty="0" err="1">
                  <a:effectLst/>
                  <a:ea typeface="微软雅黑" panose="020B0503020204020204" pitchFamily="34" charset="-122"/>
                </a:rPr>
                <a:t>js</a:t>
              </a:r>
              <a:r>
                <a:rPr lang="zh-CN" altLang="zh-CN" dirty="0">
                  <a:effectLst/>
                  <a:ea typeface="微软雅黑" panose="020B0503020204020204" pitchFamily="34" charset="-122"/>
                </a:rPr>
                <a:t>文件夹用来存放网页特效文件。</a:t>
              </a:r>
              <a:endParaRPr lang="zh-CN" altLang="zh-CN" dirty="0">
                <a:effectLst/>
              </a:endParaRPr>
            </a:p>
          </p:txBody>
        </p:sp>
        <p:pic>
          <p:nvPicPr>
            <p:cNvPr id="11267" name="Picture 3">
              <a:extLst>
                <a:ext uri="{FF2B5EF4-FFF2-40B4-BE49-F238E27FC236}">
                  <a16:creationId xmlns:a16="http://schemas.microsoft.com/office/drawing/2014/main" id="{FA2D972F-6A17-4662-861C-7C054DC2F9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8148" y="1457551"/>
              <a:ext cx="2549294" cy="170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圆角 5">
              <a:extLst>
                <a:ext uri="{FF2B5EF4-FFF2-40B4-BE49-F238E27FC236}">
                  <a16:creationId xmlns:a16="http://schemas.microsoft.com/office/drawing/2014/main" id="{F0F36091-7CF3-4842-A72F-12CEB4B1263F}"/>
                </a:ext>
              </a:extLst>
            </p:cNvPr>
            <p:cNvSpPr/>
            <p:nvPr/>
          </p:nvSpPr>
          <p:spPr>
            <a:xfrm>
              <a:off x="309938" y="1811548"/>
              <a:ext cx="1165179" cy="5348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effectLst/>
                  <a:ea typeface="微软雅黑" panose="020B0503020204020204" pitchFamily="34" charset="-122"/>
                </a:rPr>
                <a:t>步骤</a:t>
              </a:r>
              <a:r>
                <a:rPr lang="en-US" altLang="zh-CN" b="1" dirty="0">
                  <a:effectLst/>
                  <a:ea typeface="微软雅黑" panose="020B0503020204020204" pitchFamily="34" charset="-122"/>
                </a:rPr>
                <a:t>1</a:t>
              </a:r>
              <a:endParaRPr lang="zh-CN" altLang="en-US" dirty="0"/>
            </a:p>
          </p:txBody>
        </p:sp>
      </p:grpSp>
      <p:grpSp>
        <p:nvGrpSpPr>
          <p:cNvPr id="3" name="组合 2">
            <a:extLst>
              <a:ext uri="{FF2B5EF4-FFF2-40B4-BE49-F238E27FC236}">
                <a16:creationId xmlns:a16="http://schemas.microsoft.com/office/drawing/2014/main" id="{F3BE7FCB-25C3-412C-8E15-2C77965BDEF4}"/>
              </a:ext>
            </a:extLst>
          </p:cNvPr>
          <p:cNvGrpSpPr/>
          <p:nvPr/>
        </p:nvGrpSpPr>
        <p:grpSpPr>
          <a:xfrm>
            <a:off x="309938" y="3458901"/>
            <a:ext cx="11602615" cy="2541176"/>
            <a:chOff x="309938" y="3458901"/>
            <a:chExt cx="11602615" cy="2541176"/>
          </a:xfrm>
        </p:grpSpPr>
        <p:sp>
          <p:nvSpPr>
            <p:cNvPr id="15" name="文本框 14">
              <a:extLst>
                <a:ext uri="{FF2B5EF4-FFF2-40B4-BE49-F238E27FC236}">
                  <a16:creationId xmlns:a16="http://schemas.microsoft.com/office/drawing/2014/main" id="{088420C4-D862-4FFC-BF9D-0F17253FCE03}"/>
                </a:ext>
              </a:extLst>
            </p:cNvPr>
            <p:cNvSpPr txBox="1"/>
            <p:nvPr/>
          </p:nvSpPr>
          <p:spPr>
            <a:xfrm>
              <a:off x="1570006" y="3990825"/>
              <a:ext cx="6625087" cy="1477328"/>
            </a:xfrm>
            <a:prstGeom prst="rect">
              <a:avLst/>
            </a:prstGeom>
            <a:solidFill>
              <a:schemeClr val="accent5">
                <a:lumMod val="40000"/>
                <a:lumOff val="60000"/>
              </a:schemeClr>
            </a:solidFill>
            <a:ln>
              <a:solidFill>
                <a:srgbClr val="0070C0"/>
              </a:solidFill>
              <a:prstDash val="dash"/>
            </a:ln>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单击</a:t>
              </a:r>
              <a:r>
                <a:rPr lang="en-US" altLang="zh-CN" sz="1800" kern="100" dirty="0">
                  <a:effectLst/>
                  <a:ea typeface="微软雅黑" panose="020B0503020204020204" pitchFamily="34" charset="-122"/>
                  <a:cs typeface="Times New Roman" panose="02020603050405020304" pitchFamily="18" charset="0"/>
                </a:rPr>
                <a:t>Dreamweaver</a:t>
              </a:r>
              <a:r>
                <a:rPr lang="zh-CN" altLang="zh-CN" sz="1800" kern="100" dirty="0">
                  <a:effectLst/>
                  <a:ea typeface="微软雅黑" panose="020B0503020204020204" pitchFamily="34" charset="-122"/>
                  <a:cs typeface="Times New Roman" panose="02020603050405020304" pitchFamily="18" charset="0"/>
                </a:rPr>
                <a:t>菜单栏的【站点】</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【新建站点</a:t>
              </a:r>
              <a:r>
                <a:rPr lang="en-US" altLang="zh-CN" sz="1800" kern="100" dirty="0">
                  <a:effectLst/>
                  <a:ea typeface="微软雅黑" panose="020B0503020204020204" pitchFamily="34" charset="-122"/>
                  <a:cs typeface="Times New Roman" panose="02020603050405020304" pitchFamily="18" charset="0"/>
                </a:rPr>
                <a:t>(N)</a:t>
              </a:r>
              <a:r>
                <a:rPr lang="zh-CN" altLang="zh-CN" sz="1800" kern="100" dirty="0">
                  <a:effectLst/>
                  <a:ea typeface="微软雅黑" panose="020B0503020204020204" pitchFamily="34" charset="-122"/>
                  <a:cs typeface="Times New Roman" panose="02020603050405020304" pitchFamily="18" charset="0"/>
                </a:rPr>
                <a:t>】命令，即可打开【站点设置面板】对话框，修改【站点名称】为</a:t>
              </a:r>
              <a:r>
                <a:rPr lang="en-US" altLang="zh-CN" sz="1800" kern="100" dirty="0">
                  <a:effectLst/>
                  <a:ea typeface="微软雅黑" panose="020B0503020204020204" pitchFamily="34" charset="-122"/>
                  <a:cs typeface="Times New Roman" panose="02020603050405020304" pitchFamily="18" charset="0"/>
                </a:rPr>
                <a:t>”</a:t>
              </a:r>
              <a:r>
                <a:rPr lang="en-US" altLang="zh-CN" sz="1800" kern="100" dirty="0" err="1">
                  <a:effectLst/>
                  <a:ea typeface="微软雅黑" panose="020B0503020204020204" pitchFamily="34" charset="-122"/>
                  <a:cs typeface="Times New Roman" panose="02020603050405020304" pitchFamily="18" charset="0"/>
                </a:rPr>
                <a:t>mysite</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（名称可以自定义</a:t>
              </a:r>
              <a:r>
                <a:rPr lang="zh-CN" altLang="en-US" kern="100" dirty="0">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设置本地计算机站点文件位置为</a:t>
              </a:r>
              <a:r>
                <a:rPr lang="en-US" altLang="zh-CN" sz="1800" kern="100" dirty="0">
                  <a:effectLst/>
                  <a:ea typeface="微软雅黑" panose="020B0503020204020204" pitchFamily="34" charset="-122"/>
                  <a:cs typeface="Times New Roman" panose="02020603050405020304" pitchFamily="18" charset="0"/>
                </a:rPr>
                <a:t>D:\WEB</a:t>
              </a:r>
              <a:r>
                <a:rPr lang="zh-CN" altLang="zh-CN" sz="1800" kern="100" dirty="0">
                  <a:effectLst/>
                  <a:ea typeface="微软雅黑" panose="020B0503020204020204" pitchFamily="34" charset="-122"/>
                  <a:cs typeface="Times New Roman" panose="02020603050405020304" pitchFamily="18" charset="0"/>
                </a:rPr>
                <a:t>（位置可以自定义）后，若直接点击【保存】则创建了最简单的站点，如果想设置的图像文件夹，则点击【高级设置】设置。</a:t>
              </a:r>
              <a:endParaRPr lang="zh-CN" altLang="zh-CN" dirty="0">
                <a:effectLst/>
              </a:endParaRPr>
            </a:p>
          </p:txBody>
        </p:sp>
        <p:sp>
          <p:nvSpPr>
            <p:cNvPr id="16" name="矩形: 圆角 15">
              <a:extLst>
                <a:ext uri="{FF2B5EF4-FFF2-40B4-BE49-F238E27FC236}">
                  <a16:creationId xmlns:a16="http://schemas.microsoft.com/office/drawing/2014/main" id="{999535D2-9F4E-4F45-BAE7-2E3EB574C593}"/>
                </a:ext>
              </a:extLst>
            </p:cNvPr>
            <p:cNvSpPr/>
            <p:nvPr/>
          </p:nvSpPr>
          <p:spPr>
            <a:xfrm>
              <a:off x="309938" y="4194652"/>
              <a:ext cx="1165178" cy="534837"/>
            </a:xfrm>
            <a:prstGeom prst="roundRect">
              <a:avLst/>
            </a:prstGeom>
            <a:solidFill>
              <a:srgbClr val="0096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effectLst/>
                  <a:ea typeface="微软雅黑" panose="020B0503020204020204" pitchFamily="34" charset="-122"/>
                </a:rPr>
                <a:t>步骤</a:t>
              </a:r>
              <a:r>
                <a:rPr lang="en-US" altLang="zh-CN" b="1" dirty="0">
                  <a:effectLst/>
                  <a:ea typeface="微软雅黑" panose="020B0503020204020204" pitchFamily="34" charset="-122"/>
                </a:rPr>
                <a:t>2</a:t>
              </a:r>
              <a:endParaRPr lang="zh-CN" altLang="en-US" dirty="0"/>
            </a:p>
          </p:txBody>
        </p:sp>
        <p:pic>
          <p:nvPicPr>
            <p:cNvPr id="11268" name="Picture 63">
              <a:extLst>
                <a:ext uri="{FF2B5EF4-FFF2-40B4-BE49-F238E27FC236}">
                  <a16:creationId xmlns:a16="http://schemas.microsoft.com/office/drawing/2014/main" id="{B57A28A9-3481-480C-B0C3-E867123EF7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9983" y="3458901"/>
              <a:ext cx="3622570" cy="2541176"/>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61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2416009" cy="369332"/>
            <a:chOff x="235069" y="2140151"/>
            <a:chExt cx="2930825" cy="369332"/>
          </a:xfrm>
          <a:solidFill>
            <a:srgbClr val="5E11F7"/>
          </a:solidFill>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grp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4 </a:t>
              </a:r>
              <a:r>
                <a:rPr lang="zh-CN" altLang="zh-CN" sz="1800" kern="100" dirty="0">
                  <a:solidFill>
                    <a:schemeClr val="bg1"/>
                  </a:solidFill>
                  <a:effectLst/>
                  <a:ea typeface="微软雅黑" panose="020B0503020204020204" pitchFamily="34" charset="-122"/>
                  <a:cs typeface="Times New Roman" panose="02020603050405020304" pitchFamily="18" charset="0"/>
                </a:rPr>
                <a:t>创建和管理站点</a:t>
              </a:r>
              <a:endParaRPr lang="zh-CN" altLang="en-US" b="1" dirty="0">
                <a:solidFill>
                  <a:schemeClr val="bg1"/>
                </a:solidFill>
              </a:endParaRPr>
            </a:p>
          </p:txBody>
        </p:sp>
      </p:grpSp>
      <p:grpSp>
        <p:nvGrpSpPr>
          <p:cNvPr id="2" name="组合 1">
            <a:extLst>
              <a:ext uri="{FF2B5EF4-FFF2-40B4-BE49-F238E27FC236}">
                <a16:creationId xmlns:a16="http://schemas.microsoft.com/office/drawing/2014/main" id="{E0B83709-F7F0-442A-B1BE-8112701AAF2C}"/>
              </a:ext>
            </a:extLst>
          </p:cNvPr>
          <p:cNvGrpSpPr/>
          <p:nvPr/>
        </p:nvGrpSpPr>
        <p:grpSpPr>
          <a:xfrm>
            <a:off x="309938" y="1205677"/>
            <a:ext cx="11643779" cy="2281415"/>
            <a:chOff x="309938" y="1205677"/>
            <a:chExt cx="11643779" cy="2281415"/>
          </a:xfrm>
        </p:grpSpPr>
        <p:sp>
          <p:nvSpPr>
            <p:cNvPr id="11" name="文本框 10">
              <a:extLst>
                <a:ext uri="{FF2B5EF4-FFF2-40B4-BE49-F238E27FC236}">
                  <a16:creationId xmlns:a16="http://schemas.microsoft.com/office/drawing/2014/main" id="{D1B9CCCD-102D-48AD-AAE3-028936428CA8}"/>
                </a:ext>
              </a:extLst>
            </p:cNvPr>
            <p:cNvSpPr txBox="1"/>
            <p:nvPr/>
          </p:nvSpPr>
          <p:spPr>
            <a:xfrm>
              <a:off x="1570007" y="1574713"/>
              <a:ext cx="6625087" cy="1477328"/>
            </a:xfrm>
            <a:prstGeom prst="rect">
              <a:avLst/>
            </a:prstGeom>
            <a:solidFill>
              <a:srgbClr val="FBA46F"/>
            </a:solidFill>
            <a:ln>
              <a:solidFill>
                <a:srgbClr val="FFC000"/>
              </a:solidFill>
              <a:prstDash val="dash"/>
            </a:ln>
            <a:effectLst>
              <a:glow rad="63500">
                <a:schemeClr val="accent2">
                  <a:satMod val="175000"/>
                  <a:alpha val="40000"/>
                </a:schemeClr>
              </a:glow>
            </a:effectLst>
          </p:spPr>
          <p:txBody>
            <a:bodyPr wrap="square">
              <a:spAutoFit/>
            </a:bodyPr>
            <a:lstStyle/>
            <a:p>
              <a:r>
                <a:rPr lang="zh-CN" altLang="zh-CN" sz="1800" kern="100" dirty="0">
                  <a:solidFill>
                    <a:schemeClr val="bg1"/>
                  </a:solidFill>
                  <a:effectLst/>
                  <a:ea typeface="微软雅黑" panose="020B0503020204020204" pitchFamily="34" charset="-122"/>
                  <a:cs typeface="Times New Roman" panose="02020603050405020304" pitchFamily="18" charset="0"/>
                </a:rPr>
                <a:t>点击【高级设置】</a:t>
              </a:r>
              <a:r>
                <a:rPr lang="zh-CN" altLang="zh-CN" sz="1800"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solidFill>
                    <a:schemeClr val="bg1"/>
                  </a:solidFill>
                  <a:effectLst/>
                  <a:ea typeface="微软雅黑" panose="020B0503020204020204" pitchFamily="34" charset="-122"/>
                  <a:cs typeface="Times New Roman" panose="02020603050405020304" pitchFamily="18" charset="0"/>
                </a:rPr>
                <a:t>【本地信息】选项中的【默认图像文件夹】，设置站点中图片存放的默认位置，当从站点外插入一张图片时，图片会自动存放在该文件夹中。【站点范围媒体查询文件】是指站点的CSS文件，该选项需要CSS文件已创建好的情况下选择，如果没有CSS文件，就不设置。</a:t>
              </a:r>
              <a:endParaRPr lang="zh-CN" altLang="zh-CN" dirty="0">
                <a:solidFill>
                  <a:schemeClr val="bg1"/>
                </a:solidFill>
                <a:effectLst/>
              </a:endParaRPr>
            </a:p>
          </p:txBody>
        </p:sp>
        <p:sp>
          <p:nvSpPr>
            <p:cNvPr id="6" name="矩形: 圆角 5">
              <a:extLst>
                <a:ext uri="{FF2B5EF4-FFF2-40B4-BE49-F238E27FC236}">
                  <a16:creationId xmlns:a16="http://schemas.microsoft.com/office/drawing/2014/main" id="{F0F36091-7CF3-4842-A72F-12CEB4B1263F}"/>
                </a:ext>
              </a:extLst>
            </p:cNvPr>
            <p:cNvSpPr/>
            <p:nvPr/>
          </p:nvSpPr>
          <p:spPr>
            <a:xfrm>
              <a:off x="309938" y="1811548"/>
              <a:ext cx="1165179" cy="534837"/>
            </a:xfrm>
            <a:prstGeom prst="roundRect">
              <a:avLst/>
            </a:prstGeom>
            <a:solidFill>
              <a:srgbClr val="FBA46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effectLst/>
                  <a:ea typeface="微软雅黑" panose="020B0503020204020204" pitchFamily="34" charset="-122"/>
                </a:rPr>
                <a:t>步骤</a:t>
              </a:r>
              <a:r>
                <a:rPr lang="en-US" altLang="zh-CN" b="1" dirty="0">
                  <a:effectLst/>
                  <a:ea typeface="微软雅黑" panose="020B0503020204020204" pitchFamily="34" charset="-122"/>
                </a:rPr>
                <a:t>3</a:t>
              </a:r>
              <a:endParaRPr lang="zh-CN" altLang="en-US" dirty="0"/>
            </a:p>
          </p:txBody>
        </p:sp>
        <p:pic>
          <p:nvPicPr>
            <p:cNvPr id="12290" name="图片 1">
              <a:extLst>
                <a:ext uri="{FF2B5EF4-FFF2-40B4-BE49-F238E27FC236}">
                  <a16:creationId xmlns:a16="http://schemas.microsoft.com/office/drawing/2014/main" id="{75CAA768-BCBB-405C-A4E9-A5169CCC2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022" y="1205677"/>
              <a:ext cx="3560695" cy="228141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3" name="组合 2">
            <a:extLst>
              <a:ext uri="{FF2B5EF4-FFF2-40B4-BE49-F238E27FC236}">
                <a16:creationId xmlns:a16="http://schemas.microsoft.com/office/drawing/2014/main" id="{EAA70865-E5E4-4E10-847E-7A8102A95B56}"/>
              </a:ext>
            </a:extLst>
          </p:cNvPr>
          <p:cNvGrpSpPr/>
          <p:nvPr/>
        </p:nvGrpSpPr>
        <p:grpSpPr>
          <a:xfrm>
            <a:off x="309938" y="3655697"/>
            <a:ext cx="9936597" cy="2563948"/>
            <a:chOff x="309938" y="3655697"/>
            <a:chExt cx="9936597" cy="2563948"/>
          </a:xfrm>
        </p:grpSpPr>
        <p:sp>
          <p:nvSpPr>
            <p:cNvPr id="15" name="文本框 14">
              <a:extLst>
                <a:ext uri="{FF2B5EF4-FFF2-40B4-BE49-F238E27FC236}">
                  <a16:creationId xmlns:a16="http://schemas.microsoft.com/office/drawing/2014/main" id="{088420C4-D862-4FFC-BF9D-0F17253FCE03}"/>
                </a:ext>
              </a:extLst>
            </p:cNvPr>
            <p:cNvSpPr txBox="1"/>
            <p:nvPr/>
          </p:nvSpPr>
          <p:spPr>
            <a:xfrm>
              <a:off x="1570007" y="3990825"/>
              <a:ext cx="4373594" cy="369332"/>
            </a:xfrm>
            <a:prstGeom prst="rect">
              <a:avLst/>
            </a:prstGeom>
            <a:solidFill>
              <a:schemeClr val="accent6">
                <a:lumMod val="75000"/>
              </a:schemeClr>
            </a:solidFill>
            <a:ln>
              <a:solidFill>
                <a:schemeClr val="accent5">
                  <a:lumMod val="50000"/>
                </a:schemeClr>
              </a:solidFill>
              <a:prstDash val="dash"/>
            </a:ln>
            <a:effectLst>
              <a:glow rad="101600">
                <a:schemeClr val="accent6">
                  <a:satMod val="175000"/>
                  <a:alpha val="40000"/>
                </a:schemeClr>
              </a:glow>
            </a:effectLst>
          </p:spPr>
          <p:txBody>
            <a:bodyPr wrap="square">
              <a:spAutoFit/>
            </a:bodyPr>
            <a:lstStyle/>
            <a:p>
              <a:r>
                <a:rPr lang="zh-CN" altLang="zh-CN" sz="1800" kern="100" dirty="0">
                  <a:solidFill>
                    <a:schemeClr val="bg1"/>
                  </a:solidFill>
                  <a:effectLst/>
                  <a:ea typeface="微软雅黑" panose="020B0503020204020204" pitchFamily="34" charset="-122"/>
                  <a:cs typeface="Times New Roman" panose="02020603050405020304" pitchFamily="18" charset="0"/>
                </a:rPr>
                <a:t>点击【保存】按钮完成站点的创建</a:t>
              </a:r>
              <a:r>
                <a:rPr lang="zh-CN" altLang="en-US" kern="100" dirty="0">
                  <a:solidFill>
                    <a:schemeClr val="bg1"/>
                  </a:solidFill>
                  <a:ea typeface="微软雅黑" panose="020B0503020204020204" pitchFamily="34" charset="-122"/>
                  <a:cs typeface="Times New Roman" panose="02020603050405020304" pitchFamily="18" charset="0"/>
                </a:rPr>
                <a:t>。</a:t>
              </a:r>
              <a:endParaRPr lang="zh-CN" altLang="zh-CN" dirty="0">
                <a:solidFill>
                  <a:schemeClr val="bg1"/>
                </a:solidFill>
                <a:effectLst/>
              </a:endParaRPr>
            </a:p>
          </p:txBody>
        </p:sp>
        <p:sp>
          <p:nvSpPr>
            <p:cNvPr id="16" name="矩形: 圆角 15">
              <a:extLst>
                <a:ext uri="{FF2B5EF4-FFF2-40B4-BE49-F238E27FC236}">
                  <a16:creationId xmlns:a16="http://schemas.microsoft.com/office/drawing/2014/main" id="{999535D2-9F4E-4F45-BAE7-2E3EB574C593}"/>
                </a:ext>
              </a:extLst>
            </p:cNvPr>
            <p:cNvSpPr/>
            <p:nvPr/>
          </p:nvSpPr>
          <p:spPr>
            <a:xfrm>
              <a:off x="309938" y="3908072"/>
              <a:ext cx="1165178" cy="534837"/>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effectLst/>
                  <a:ea typeface="微软雅黑" panose="020B0503020204020204" pitchFamily="34" charset="-122"/>
                </a:rPr>
                <a:t>步骤</a:t>
              </a:r>
              <a:r>
                <a:rPr lang="en-US" altLang="zh-CN" b="1" dirty="0">
                  <a:effectLst/>
                  <a:ea typeface="微软雅黑" panose="020B0503020204020204" pitchFamily="34" charset="-122"/>
                </a:rPr>
                <a:t>4</a:t>
              </a:r>
              <a:endParaRPr lang="zh-CN" altLang="en-US" dirty="0"/>
            </a:p>
          </p:txBody>
        </p:sp>
        <p:pic>
          <p:nvPicPr>
            <p:cNvPr id="12291" name="图片 1">
              <a:extLst>
                <a:ext uri="{FF2B5EF4-FFF2-40B4-BE49-F238E27FC236}">
                  <a16:creationId xmlns:a16="http://schemas.microsoft.com/office/drawing/2014/main" id="{A7ED75C3-AD11-4705-BBBD-DAE5E7D937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655697"/>
              <a:ext cx="3998135" cy="2563948"/>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727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2416009" cy="369332"/>
            <a:chOff x="235069" y="2140151"/>
            <a:chExt cx="2930825" cy="369332"/>
          </a:xfrm>
          <a:solidFill>
            <a:srgbClr val="5E11F7"/>
          </a:solidFill>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grp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4 </a:t>
              </a:r>
              <a:r>
                <a:rPr lang="zh-CN" altLang="zh-CN" sz="1800" kern="100" dirty="0">
                  <a:solidFill>
                    <a:schemeClr val="bg1"/>
                  </a:solidFill>
                  <a:effectLst/>
                  <a:ea typeface="微软雅黑" panose="020B0503020204020204" pitchFamily="34" charset="-122"/>
                  <a:cs typeface="Times New Roman" panose="02020603050405020304" pitchFamily="18" charset="0"/>
                </a:rPr>
                <a:t>创建和管理站点</a:t>
              </a:r>
              <a:endParaRPr lang="zh-CN" altLang="en-US" b="1" dirty="0">
                <a:solidFill>
                  <a:schemeClr val="bg1"/>
                </a:solidFill>
              </a:endParaRPr>
            </a:p>
          </p:txBody>
        </p:sp>
      </p:grpSp>
      <p:grpSp>
        <p:nvGrpSpPr>
          <p:cNvPr id="2" name="组合 1">
            <a:extLst>
              <a:ext uri="{FF2B5EF4-FFF2-40B4-BE49-F238E27FC236}">
                <a16:creationId xmlns:a16="http://schemas.microsoft.com/office/drawing/2014/main" id="{7557564B-1843-4D33-9200-465702DF2C29}"/>
              </a:ext>
            </a:extLst>
          </p:cNvPr>
          <p:cNvGrpSpPr/>
          <p:nvPr/>
        </p:nvGrpSpPr>
        <p:grpSpPr>
          <a:xfrm>
            <a:off x="309938" y="1574713"/>
            <a:ext cx="9886484" cy="5084195"/>
            <a:chOff x="309938" y="1574713"/>
            <a:chExt cx="9886484" cy="5084195"/>
          </a:xfrm>
        </p:grpSpPr>
        <p:sp>
          <p:nvSpPr>
            <p:cNvPr id="11" name="文本框 10">
              <a:extLst>
                <a:ext uri="{FF2B5EF4-FFF2-40B4-BE49-F238E27FC236}">
                  <a16:creationId xmlns:a16="http://schemas.microsoft.com/office/drawing/2014/main" id="{D1B9CCCD-102D-48AD-AAE3-028936428CA8}"/>
                </a:ext>
              </a:extLst>
            </p:cNvPr>
            <p:cNvSpPr txBox="1"/>
            <p:nvPr/>
          </p:nvSpPr>
          <p:spPr>
            <a:xfrm>
              <a:off x="1570007" y="1574713"/>
              <a:ext cx="6625087" cy="1477328"/>
            </a:xfrm>
            <a:prstGeom prst="rect">
              <a:avLst/>
            </a:prstGeom>
            <a:solidFill>
              <a:srgbClr val="D1F1FC"/>
            </a:solidFill>
            <a:ln>
              <a:solidFill>
                <a:srgbClr val="FFC000"/>
              </a:solidFill>
              <a:prstDash val="dash"/>
            </a:ln>
            <a:effectLst>
              <a:glow rad="63500">
                <a:schemeClr val="accent1">
                  <a:satMod val="175000"/>
                  <a:alpha val="40000"/>
                </a:schemeClr>
              </a:glow>
            </a:effectLst>
          </p:spPr>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管理站点。站点创建完成后，当要修改站点信息时，在菜单栏中选择【站点】</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【管理站点】，打开【管理站点】面板，可双击站点的名称“mysite”，或者选择站点后，点击【编辑当前选定的站点】图标，打开【站点设置对象】面板（见图1-2-17），进行修改。</a:t>
              </a:r>
              <a:endParaRPr lang="zh-CN" altLang="zh-CN" dirty="0">
                <a:solidFill>
                  <a:schemeClr val="bg1"/>
                </a:solidFill>
                <a:effectLst/>
              </a:endParaRPr>
            </a:p>
          </p:txBody>
        </p:sp>
        <p:sp>
          <p:nvSpPr>
            <p:cNvPr id="6" name="矩形: 圆角 5">
              <a:extLst>
                <a:ext uri="{FF2B5EF4-FFF2-40B4-BE49-F238E27FC236}">
                  <a16:creationId xmlns:a16="http://schemas.microsoft.com/office/drawing/2014/main" id="{F0F36091-7CF3-4842-A72F-12CEB4B1263F}"/>
                </a:ext>
              </a:extLst>
            </p:cNvPr>
            <p:cNvSpPr/>
            <p:nvPr/>
          </p:nvSpPr>
          <p:spPr>
            <a:xfrm>
              <a:off x="309938" y="1811548"/>
              <a:ext cx="1165179" cy="534837"/>
            </a:xfrm>
            <a:prstGeom prst="roundRect">
              <a:avLst/>
            </a:prstGeom>
            <a:solidFill>
              <a:schemeClr val="accent5">
                <a:lumMod val="40000"/>
                <a:lumOff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solidFill>
                    <a:schemeClr val="tx1"/>
                  </a:solidFill>
                  <a:effectLst/>
                  <a:ea typeface="微软雅黑" panose="020B0503020204020204" pitchFamily="34" charset="-122"/>
                </a:rPr>
                <a:t>步骤</a:t>
              </a:r>
              <a:r>
                <a:rPr lang="en-US" altLang="zh-CN" b="1" dirty="0">
                  <a:solidFill>
                    <a:schemeClr val="tx1"/>
                  </a:solidFill>
                  <a:effectLst/>
                  <a:ea typeface="微软雅黑" panose="020B0503020204020204" pitchFamily="34" charset="-122"/>
                </a:rPr>
                <a:t>5</a:t>
              </a:r>
              <a:endParaRPr lang="zh-CN" altLang="en-US" dirty="0">
                <a:solidFill>
                  <a:schemeClr val="tx1"/>
                </a:solidFill>
              </a:endParaRPr>
            </a:p>
          </p:txBody>
        </p:sp>
        <p:pic>
          <p:nvPicPr>
            <p:cNvPr id="13314" name="图片 1">
              <a:extLst>
                <a:ext uri="{FF2B5EF4-FFF2-40B4-BE49-F238E27FC236}">
                  <a16:creationId xmlns:a16="http://schemas.microsoft.com/office/drawing/2014/main" id="{B0ADF20F-D14C-4201-8E8B-62F74ECA6E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929" y="3223714"/>
              <a:ext cx="4287941" cy="34303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3315" name="图片 1">
              <a:extLst>
                <a:ext uri="{FF2B5EF4-FFF2-40B4-BE49-F238E27FC236}">
                  <a16:creationId xmlns:a16="http://schemas.microsoft.com/office/drawing/2014/main" id="{127A03F3-8C26-450E-A616-5AEA1F428F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2451" y="3223714"/>
              <a:ext cx="4613971" cy="34351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8592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CS6</a:t>
            </a:r>
            <a:r>
              <a:rPr lang="zh-CN" altLang="zh-CN" sz="2800" b="1" kern="100" dirty="0">
                <a:solidFill>
                  <a:srgbClr val="0070C0"/>
                </a:solidFill>
                <a:cs typeface="Times New Roman" panose="02020603050405020304" pitchFamily="18" charset="0"/>
              </a:rPr>
              <a:t>工具介绍</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8" name="组合 7">
            <a:extLst>
              <a:ext uri="{FF2B5EF4-FFF2-40B4-BE49-F238E27FC236}">
                <a16:creationId xmlns:a16="http://schemas.microsoft.com/office/drawing/2014/main" id="{1CF9B096-3DF9-42DB-A339-FAB17859BDAB}"/>
              </a:ext>
            </a:extLst>
          </p:cNvPr>
          <p:cNvGrpSpPr/>
          <p:nvPr/>
        </p:nvGrpSpPr>
        <p:grpSpPr>
          <a:xfrm>
            <a:off x="137410" y="1088219"/>
            <a:ext cx="2416009" cy="369332"/>
            <a:chOff x="235069" y="2140151"/>
            <a:chExt cx="2930825" cy="369332"/>
          </a:xfrm>
          <a:solidFill>
            <a:srgbClr val="5E11F7"/>
          </a:solidFill>
        </p:grpSpPr>
        <p:sp>
          <p:nvSpPr>
            <p:cNvPr id="9" name="矩形: 圆顶角 8">
              <a:extLst>
                <a:ext uri="{FF2B5EF4-FFF2-40B4-BE49-F238E27FC236}">
                  <a16:creationId xmlns:a16="http://schemas.microsoft.com/office/drawing/2014/main" id="{F873401C-41DE-4205-83BD-0E800028717B}"/>
                </a:ext>
              </a:extLst>
            </p:cNvPr>
            <p:cNvSpPr/>
            <p:nvPr/>
          </p:nvSpPr>
          <p:spPr>
            <a:xfrm>
              <a:off x="235069" y="2140151"/>
              <a:ext cx="2620274" cy="369332"/>
            </a:xfrm>
            <a:prstGeom prst="round2Same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726EEE-882D-4C23-844E-0242B5BFF40A}"/>
                </a:ext>
              </a:extLst>
            </p:cNvPr>
            <p:cNvSpPr txBox="1"/>
            <p:nvPr/>
          </p:nvSpPr>
          <p:spPr>
            <a:xfrm>
              <a:off x="235069" y="2140151"/>
              <a:ext cx="2930825" cy="369332"/>
            </a:xfrm>
            <a:prstGeom prst="rect">
              <a:avLst/>
            </a:prstGeom>
            <a:grpFill/>
          </p:spPr>
          <p:txBody>
            <a:bodyPr wrap="square">
              <a:spAutoFit/>
            </a:bodyPr>
            <a:lstStyle/>
            <a:p>
              <a:r>
                <a:rPr lang="en-US" altLang="zh-CN" sz="1800" kern="100" dirty="0">
                  <a:solidFill>
                    <a:schemeClr val="bg1"/>
                  </a:solidFill>
                  <a:effectLst/>
                  <a:ea typeface="微软雅黑" panose="020B0503020204020204" pitchFamily="34" charset="-122"/>
                  <a:cs typeface="Times New Roman" panose="02020603050405020304" pitchFamily="18" charset="0"/>
                </a:rPr>
                <a:t>4 </a:t>
              </a:r>
              <a:r>
                <a:rPr lang="zh-CN" altLang="zh-CN" sz="1800" kern="100" dirty="0">
                  <a:solidFill>
                    <a:schemeClr val="bg1"/>
                  </a:solidFill>
                  <a:effectLst/>
                  <a:ea typeface="微软雅黑" panose="020B0503020204020204" pitchFamily="34" charset="-122"/>
                  <a:cs typeface="Times New Roman" panose="02020603050405020304" pitchFamily="18" charset="0"/>
                </a:rPr>
                <a:t>创建和管理站点</a:t>
              </a:r>
              <a:endParaRPr lang="zh-CN" altLang="en-US" b="1" dirty="0">
                <a:solidFill>
                  <a:schemeClr val="bg1"/>
                </a:solidFill>
              </a:endParaRPr>
            </a:p>
          </p:txBody>
        </p:sp>
      </p:grpSp>
      <p:grpSp>
        <p:nvGrpSpPr>
          <p:cNvPr id="2" name="组合 1">
            <a:extLst>
              <a:ext uri="{FF2B5EF4-FFF2-40B4-BE49-F238E27FC236}">
                <a16:creationId xmlns:a16="http://schemas.microsoft.com/office/drawing/2014/main" id="{8D5BD7CA-CA5D-467B-A1F5-E377CFB38A8A}"/>
              </a:ext>
            </a:extLst>
          </p:cNvPr>
          <p:cNvGrpSpPr/>
          <p:nvPr/>
        </p:nvGrpSpPr>
        <p:grpSpPr>
          <a:xfrm>
            <a:off x="224287" y="1574713"/>
            <a:ext cx="11041811" cy="5114212"/>
            <a:chOff x="224287" y="1574713"/>
            <a:chExt cx="11041811" cy="5114212"/>
          </a:xfrm>
        </p:grpSpPr>
        <p:sp>
          <p:nvSpPr>
            <p:cNvPr id="11" name="文本框 10">
              <a:extLst>
                <a:ext uri="{FF2B5EF4-FFF2-40B4-BE49-F238E27FC236}">
                  <a16:creationId xmlns:a16="http://schemas.microsoft.com/office/drawing/2014/main" id="{D1B9CCCD-102D-48AD-AAE3-028936428CA8}"/>
                </a:ext>
              </a:extLst>
            </p:cNvPr>
            <p:cNvSpPr txBox="1"/>
            <p:nvPr/>
          </p:nvSpPr>
          <p:spPr>
            <a:xfrm>
              <a:off x="224287" y="1574713"/>
              <a:ext cx="11041811" cy="1477328"/>
            </a:xfrm>
            <a:prstGeom prst="rect">
              <a:avLst/>
            </a:prstGeom>
            <a:solidFill>
              <a:srgbClr val="D1F1FC"/>
            </a:solidFill>
            <a:ln>
              <a:solidFill>
                <a:srgbClr val="FFC000"/>
              </a:solidFill>
              <a:prstDash val="dash"/>
            </a:ln>
            <a:effectLst>
              <a:glow rad="63500">
                <a:schemeClr val="accent1">
                  <a:satMod val="175000"/>
                  <a:alpha val="40000"/>
                </a:schemeClr>
              </a:glow>
            </a:effectLst>
          </p:spPr>
          <p:txBody>
            <a:bodyPr wrap="square">
              <a:spAutoFit/>
            </a:bodyPr>
            <a:lstStyle/>
            <a:p>
              <a:pPr algn="l"/>
              <a:r>
                <a:rPr lang="zh-CN" altLang="zh-CN" dirty="0">
                  <a:effectLst/>
                  <a:ea typeface="微软雅黑" panose="020B0503020204020204" pitchFamily="34" charset="-122"/>
                </a:rPr>
                <a:t>Dreamweaver还提供删除站点、复制站点信息、导出站点、导入站点的功能。</a:t>
              </a:r>
              <a:endParaRPr lang="zh-CN" altLang="zh-CN" dirty="0">
                <a:effectLst/>
              </a:endParaRPr>
            </a:p>
            <a:p>
              <a:pPr algn="l"/>
              <a:r>
                <a:rPr lang="zh-CN" altLang="zh-CN" dirty="0">
                  <a:effectLst/>
                  <a:ea typeface="微软雅黑" panose="020B0503020204020204" pitchFamily="34" charset="-122"/>
                </a:rPr>
                <a:t>复制站点就是将当前站点信息进行复制，请注意，只是复制站点的信息，并不是复制站点的文件，与站点的文件无关。导出站点就是将站点信息导出存为mysite.ste文件，方便移动到其他设备上导入站点信息，【导入站点】就是将导出的站点导入到Dreamweaver中，单击【管理站点】中的【导入站点】</a:t>
              </a:r>
              <a:r>
                <a:rPr lang="zh-CN" altLang="en-US" dirty="0">
                  <a:ea typeface="微软雅黑" panose="020B0503020204020204" pitchFamily="34" charset="-122"/>
                </a:rPr>
                <a:t>，</a:t>
              </a:r>
              <a:r>
                <a:rPr lang="zh-CN" altLang="zh-CN" dirty="0">
                  <a:effectLst/>
                  <a:ea typeface="微软雅黑" panose="020B0503020204020204" pitchFamily="34" charset="-122"/>
                </a:rPr>
                <a:t>选择mysite.ste文件，可以自动将站点定义完成。</a:t>
              </a:r>
              <a:endParaRPr lang="zh-CN" altLang="zh-CN" dirty="0">
                <a:effectLst/>
              </a:endParaRPr>
            </a:p>
          </p:txBody>
        </p:sp>
        <p:pic>
          <p:nvPicPr>
            <p:cNvPr id="14338" name="图片 1">
              <a:extLst>
                <a:ext uri="{FF2B5EF4-FFF2-40B4-BE49-F238E27FC236}">
                  <a16:creationId xmlns:a16="http://schemas.microsoft.com/office/drawing/2014/main" id="{6EBA73A3-ADEA-46EB-A769-8E4EC04729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561" y="3169203"/>
              <a:ext cx="6865937" cy="351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71319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a:t>
            </a:r>
            <a:r>
              <a:rPr lang="zh-CN" altLang="zh-CN" sz="2800" b="1" kern="100" dirty="0">
                <a:solidFill>
                  <a:srgbClr val="0070C0"/>
                </a:solidFill>
                <a:cs typeface="Times New Roman" panose="02020603050405020304" pitchFamily="18" charset="0"/>
              </a:rPr>
              <a:t>对网页文档的基本操作</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 name="箭头: 五边形 1">
            <a:extLst>
              <a:ext uri="{FF2B5EF4-FFF2-40B4-BE49-F238E27FC236}">
                <a16:creationId xmlns:a16="http://schemas.microsoft.com/office/drawing/2014/main" id="{C3B8A01D-60D2-4FDD-9646-CA5D5EBD6F7C}"/>
              </a:ext>
            </a:extLst>
          </p:cNvPr>
          <p:cNvSpPr/>
          <p:nvPr/>
        </p:nvSpPr>
        <p:spPr>
          <a:xfrm>
            <a:off x="224287" y="1021525"/>
            <a:ext cx="2346385" cy="553188"/>
          </a:xfrm>
          <a:prstGeom prst="homePlate">
            <a:avLst/>
          </a:prstGeom>
          <a:solidFill>
            <a:srgbClr val="0096FC"/>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1800" kern="100" dirty="0">
                <a:solidFill>
                  <a:schemeClr val="bg1"/>
                </a:solidFill>
                <a:effectLst/>
                <a:ea typeface="微软雅黑" panose="020B0503020204020204" pitchFamily="34" charset="-122"/>
                <a:cs typeface="Times New Roman" panose="02020603050405020304" pitchFamily="18" charset="0"/>
              </a:rPr>
              <a:t>1 </a:t>
            </a:r>
            <a:r>
              <a:rPr lang="zh-CN" altLang="zh-CN" sz="1800" kern="100" dirty="0">
                <a:solidFill>
                  <a:schemeClr val="bg1"/>
                </a:solidFill>
                <a:effectLst/>
                <a:ea typeface="微软雅黑" panose="020B0503020204020204" pitchFamily="34" charset="-122"/>
                <a:cs typeface="Times New Roman" panose="02020603050405020304" pitchFamily="18" charset="0"/>
              </a:rPr>
              <a:t>创建一个新的网页</a:t>
            </a:r>
            <a:endParaRPr lang="zh-CN" altLang="en-US" b="1" dirty="0">
              <a:solidFill>
                <a:schemeClr val="bg1"/>
              </a:solidFill>
            </a:endParaRPr>
          </a:p>
        </p:txBody>
      </p:sp>
      <p:grpSp>
        <p:nvGrpSpPr>
          <p:cNvPr id="3" name="组合 2">
            <a:extLst>
              <a:ext uri="{FF2B5EF4-FFF2-40B4-BE49-F238E27FC236}">
                <a16:creationId xmlns:a16="http://schemas.microsoft.com/office/drawing/2014/main" id="{A7C95A0E-E465-4A81-AF04-145AB23B8290}"/>
              </a:ext>
            </a:extLst>
          </p:cNvPr>
          <p:cNvGrpSpPr/>
          <p:nvPr/>
        </p:nvGrpSpPr>
        <p:grpSpPr>
          <a:xfrm>
            <a:off x="224287" y="1111151"/>
            <a:ext cx="10356724" cy="2362304"/>
            <a:chOff x="224287" y="1111151"/>
            <a:chExt cx="10356724" cy="2362304"/>
          </a:xfrm>
        </p:grpSpPr>
        <p:sp>
          <p:nvSpPr>
            <p:cNvPr id="11" name="文本框 10">
              <a:extLst>
                <a:ext uri="{FF2B5EF4-FFF2-40B4-BE49-F238E27FC236}">
                  <a16:creationId xmlns:a16="http://schemas.microsoft.com/office/drawing/2014/main" id="{D1B9CCCD-102D-48AD-AAE3-028936428CA8}"/>
                </a:ext>
              </a:extLst>
            </p:cNvPr>
            <p:cNvSpPr txBox="1"/>
            <p:nvPr/>
          </p:nvSpPr>
          <p:spPr>
            <a:xfrm>
              <a:off x="224287" y="1574713"/>
              <a:ext cx="4153530" cy="646331"/>
            </a:xfrm>
            <a:prstGeom prst="rect">
              <a:avLst/>
            </a:prstGeom>
            <a:solidFill>
              <a:srgbClr val="D1F1FC"/>
            </a:solidFill>
            <a:ln>
              <a:solidFill>
                <a:srgbClr val="FFC000"/>
              </a:solidFill>
              <a:prstDash val="dash"/>
            </a:ln>
            <a:effectLst>
              <a:glow rad="63500">
                <a:schemeClr val="accent1">
                  <a:satMod val="175000"/>
                  <a:alpha val="40000"/>
                </a:schemeClr>
              </a:glow>
            </a:effectLst>
          </p:spPr>
          <p:txBody>
            <a:bodyPr wrap="square">
              <a:spAutoFit/>
            </a:bodyPr>
            <a:lstStyle/>
            <a:p>
              <a:pPr algn="l"/>
              <a:r>
                <a:rPr lang="zh-CN" altLang="zh-CN" b="1" dirty="0">
                  <a:effectLst/>
                  <a:ea typeface="微软雅黑" panose="020B0503020204020204" pitchFamily="34" charset="-122"/>
                </a:rPr>
                <a:t>方法一</a:t>
              </a:r>
              <a:r>
                <a:rPr lang="zh-CN" altLang="zh-CN" dirty="0">
                  <a:effectLst/>
                  <a:ea typeface="微软雅黑" panose="020B0503020204020204" pitchFamily="34" charset="-122"/>
                </a:rPr>
                <a:t>：点击【起始页】</a:t>
              </a:r>
              <a:r>
                <a:rPr lang="en-US" altLang="zh-CN"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effectLst/>
                  <a:ea typeface="微软雅黑" panose="020B0503020204020204" pitchFamily="34" charset="-122"/>
                </a:rPr>
                <a:t>【新建】</a:t>
              </a:r>
              <a:r>
                <a:rPr lang="en-US" altLang="zh-CN"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effectLst/>
                  <a:ea typeface="微软雅黑" panose="020B0503020204020204" pitchFamily="34" charset="-122"/>
                </a:rPr>
                <a:t>【</a:t>
              </a:r>
              <a:r>
                <a:rPr lang="en-US" altLang="zh-CN" dirty="0">
                  <a:effectLst/>
                  <a:ea typeface="微软雅黑" panose="020B0503020204020204" pitchFamily="34" charset="-122"/>
                </a:rPr>
                <a:t>HTML</a:t>
              </a:r>
              <a:r>
                <a:rPr lang="zh-CN" altLang="zh-CN" dirty="0">
                  <a:effectLst/>
                  <a:ea typeface="微软雅黑" panose="020B0503020204020204" pitchFamily="34" charset="-122"/>
                </a:rPr>
                <a:t>】新建一个空白的网页文档；</a:t>
              </a:r>
              <a:endParaRPr lang="zh-CN" altLang="zh-CN" dirty="0">
                <a:effectLst/>
              </a:endParaRPr>
            </a:p>
          </p:txBody>
        </p:sp>
        <p:pic>
          <p:nvPicPr>
            <p:cNvPr id="1026" name="Picture 2">
              <a:extLst>
                <a:ext uri="{FF2B5EF4-FFF2-40B4-BE49-F238E27FC236}">
                  <a16:creationId xmlns:a16="http://schemas.microsoft.com/office/drawing/2014/main" id="{CC02CDF3-9FB0-4CCE-A28A-EB79E3BFFF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7428"/>
            <a:stretch>
              <a:fillRect/>
            </a:stretch>
          </p:blipFill>
          <p:spPr bwMode="auto">
            <a:xfrm>
              <a:off x="4615924" y="1111151"/>
              <a:ext cx="5965087" cy="236230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6" name="组合 5">
            <a:extLst>
              <a:ext uri="{FF2B5EF4-FFF2-40B4-BE49-F238E27FC236}">
                <a16:creationId xmlns:a16="http://schemas.microsoft.com/office/drawing/2014/main" id="{7CE72D81-6447-4FE1-8E42-F171681CFFC6}"/>
              </a:ext>
            </a:extLst>
          </p:cNvPr>
          <p:cNvGrpSpPr/>
          <p:nvPr/>
        </p:nvGrpSpPr>
        <p:grpSpPr>
          <a:xfrm>
            <a:off x="312664" y="3699818"/>
            <a:ext cx="11008129" cy="3158181"/>
            <a:chOff x="312664" y="3699818"/>
            <a:chExt cx="11008129" cy="3158181"/>
          </a:xfrm>
        </p:grpSpPr>
        <p:sp>
          <p:nvSpPr>
            <p:cNvPr id="12" name="文本框 11">
              <a:extLst>
                <a:ext uri="{FF2B5EF4-FFF2-40B4-BE49-F238E27FC236}">
                  <a16:creationId xmlns:a16="http://schemas.microsoft.com/office/drawing/2014/main" id="{38334C9A-C168-49DF-B109-1BE642A1A9DB}"/>
                </a:ext>
              </a:extLst>
            </p:cNvPr>
            <p:cNvSpPr txBox="1"/>
            <p:nvPr/>
          </p:nvSpPr>
          <p:spPr>
            <a:xfrm>
              <a:off x="312664" y="3699818"/>
              <a:ext cx="3914280" cy="1477328"/>
            </a:xfrm>
            <a:prstGeom prst="rect">
              <a:avLst/>
            </a:prstGeom>
            <a:noFill/>
            <a:ln w="12700">
              <a:solidFill>
                <a:schemeClr val="tx1"/>
              </a:solid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wrap="square">
              <a:spAutoFit/>
            </a:bodyPr>
            <a:lstStyle/>
            <a:p>
              <a:r>
                <a:rPr lang="zh-CN" altLang="zh-CN" sz="1800" b="1" kern="100" dirty="0">
                  <a:solidFill>
                    <a:schemeClr val="tx1"/>
                  </a:solidFill>
                  <a:effectLst/>
                  <a:ea typeface="微软雅黑" panose="020B0503020204020204" pitchFamily="34" charset="-122"/>
                  <a:cs typeface="Times New Roman" panose="02020603050405020304" pitchFamily="18" charset="0"/>
                </a:rPr>
                <a:t>方法二</a:t>
              </a:r>
              <a:r>
                <a:rPr lang="zh-CN" altLang="zh-CN" sz="1800" kern="100" dirty="0">
                  <a:solidFill>
                    <a:schemeClr val="tx1"/>
                  </a:solidFill>
                  <a:effectLst/>
                  <a:ea typeface="微软雅黑" panose="020B0503020204020204" pitchFamily="34" charset="-122"/>
                  <a:cs typeface="Times New Roman" panose="02020603050405020304" pitchFamily="18" charset="0"/>
                </a:rPr>
                <a:t>：选择菜单栏中的【文件】</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solidFill>
                    <a:schemeClr val="tx1"/>
                  </a:solidFill>
                  <a:effectLst/>
                  <a:ea typeface="微软雅黑" panose="020B0503020204020204" pitchFamily="34" charset="-122"/>
                  <a:cs typeface="Times New Roman" panose="02020603050405020304" pitchFamily="18" charset="0"/>
                </a:rPr>
                <a:t>【新建】，在弹出的【新建文档】对话框中，选择【空白页】</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solidFill>
                    <a:schemeClr val="tx1"/>
                  </a:solidFill>
                  <a:effectLst/>
                  <a:ea typeface="微软雅黑" panose="020B0503020204020204" pitchFamily="34" charset="-122"/>
                  <a:cs typeface="Times New Roman" panose="02020603050405020304" pitchFamily="18" charset="0"/>
                </a:rPr>
                <a:t>【页面类型</a:t>
              </a:r>
              <a:r>
                <a:rPr lang="en-US" altLang="zh-CN" sz="1800" kern="100" dirty="0">
                  <a:solidFill>
                    <a:schemeClr val="tx1"/>
                  </a:solidFill>
                  <a:effectLst/>
                  <a:ea typeface="微软雅黑" panose="020B0503020204020204" pitchFamily="34" charset="-122"/>
                  <a:cs typeface="Times New Roman" panose="02020603050405020304" pitchFamily="18" charset="0"/>
                </a:rPr>
                <a:t>-HTML</a:t>
              </a:r>
              <a:r>
                <a:rPr lang="zh-CN" altLang="zh-CN" sz="1800" kern="100" dirty="0">
                  <a:solidFill>
                    <a:schemeClr val="tx1"/>
                  </a:solidFill>
                  <a:effectLst/>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solidFill>
                    <a:schemeClr val="tx1"/>
                  </a:solidFill>
                  <a:effectLst/>
                  <a:ea typeface="微软雅黑" panose="020B0503020204020204" pitchFamily="34" charset="-122"/>
                  <a:cs typeface="Times New Roman" panose="02020603050405020304" pitchFamily="18" charset="0"/>
                </a:rPr>
                <a:t>【布局</a:t>
              </a:r>
              <a:r>
                <a:rPr lang="en-US" altLang="zh-CN" sz="1800" kern="100" dirty="0">
                  <a:solidFill>
                    <a:schemeClr val="tx1"/>
                  </a:solidFill>
                  <a:effectLst/>
                  <a:ea typeface="微软雅黑" panose="020B0503020204020204" pitchFamily="34" charset="-122"/>
                  <a:cs typeface="Times New Roman" panose="02020603050405020304" pitchFamily="18" charset="0"/>
                </a:rPr>
                <a:t>-</a:t>
              </a:r>
              <a:r>
                <a:rPr lang="zh-CN" altLang="zh-CN" sz="1800" kern="100" dirty="0">
                  <a:solidFill>
                    <a:schemeClr val="tx1"/>
                  </a:solidFill>
                  <a:effectLst/>
                  <a:ea typeface="微软雅黑" panose="020B0503020204020204" pitchFamily="34" charset="-122"/>
                  <a:cs typeface="Times New Roman" panose="02020603050405020304" pitchFamily="18" charset="0"/>
                </a:rPr>
                <a:t>无】</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solidFill>
                    <a:schemeClr val="tx1"/>
                  </a:solidFill>
                  <a:effectLst/>
                  <a:ea typeface="微软雅黑" panose="020B0503020204020204" pitchFamily="34" charset="-122"/>
                  <a:cs typeface="Times New Roman" panose="02020603050405020304" pitchFamily="18" charset="0"/>
                </a:rPr>
                <a:t>【创建】新建一个空白的网页文档</a:t>
              </a:r>
              <a:endParaRPr lang="zh-CN" altLang="en-US" dirty="0">
                <a:solidFill>
                  <a:schemeClr val="tx1"/>
                </a:solidFill>
              </a:endParaRPr>
            </a:p>
          </p:txBody>
        </p:sp>
        <p:pic>
          <p:nvPicPr>
            <p:cNvPr id="1030" name="图片 1">
              <a:extLst>
                <a:ext uri="{FF2B5EF4-FFF2-40B4-BE49-F238E27FC236}">
                  <a16:creationId xmlns:a16="http://schemas.microsoft.com/office/drawing/2014/main" id="{EB157C0B-7D8B-4BE0-AD1E-1190B1E3E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7660" b="38116"/>
            <a:stretch>
              <a:fillRect/>
            </a:stretch>
          </p:blipFill>
          <p:spPr bwMode="auto">
            <a:xfrm>
              <a:off x="4377817" y="3699818"/>
              <a:ext cx="2106184" cy="13163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31" name="Picture 7">
              <a:extLst>
                <a:ext uri="{FF2B5EF4-FFF2-40B4-BE49-F238E27FC236}">
                  <a16:creationId xmlns:a16="http://schemas.microsoft.com/office/drawing/2014/main" id="{0E21258A-6F5E-4B6A-8B76-828A58A2D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4874" y="3699818"/>
              <a:ext cx="4685919" cy="3158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5" name="直接连接符 14">
            <a:extLst>
              <a:ext uri="{FF2B5EF4-FFF2-40B4-BE49-F238E27FC236}">
                <a16:creationId xmlns:a16="http://schemas.microsoft.com/office/drawing/2014/main" id="{29C09B2A-EF85-4B69-B852-3153536878E5}"/>
              </a:ext>
            </a:extLst>
          </p:cNvPr>
          <p:cNvCxnSpPr/>
          <p:nvPr/>
        </p:nvCxnSpPr>
        <p:spPr>
          <a:xfrm>
            <a:off x="224287" y="3559719"/>
            <a:ext cx="11096506"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938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a:t>
            </a:r>
            <a:r>
              <a:rPr lang="zh-CN" altLang="zh-CN" sz="2800" b="1" kern="100" dirty="0">
                <a:solidFill>
                  <a:srgbClr val="0070C0"/>
                </a:solidFill>
                <a:cs typeface="Times New Roman" panose="02020603050405020304" pitchFamily="18" charset="0"/>
              </a:rPr>
              <a:t>对网页文档的基本操作</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 name="箭头: 五边形 1">
            <a:extLst>
              <a:ext uri="{FF2B5EF4-FFF2-40B4-BE49-F238E27FC236}">
                <a16:creationId xmlns:a16="http://schemas.microsoft.com/office/drawing/2014/main" id="{C3B8A01D-60D2-4FDD-9646-CA5D5EBD6F7C}"/>
              </a:ext>
            </a:extLst>
          </p:cNvPr>
          <p:cNvSpPr/>
          <p:nvPr/>
        </p:nvSpPr>
        <p:spPr>
          <a:xfrm>
            <a:off x="224287" y="1021525"/>
            <a:ext cx="2346385" cy="553188"/>
          </a:xfrm>
          <a:prstGeom prst="homePlate">
            <a:avLst/>
          </a:prstGeom>
          <a:solidFill>
            <a:srgbClr val="0096FC"/>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1800" kern="100" dirty="0">
                <a:solidFill>
                  <a:schemeClr val="bg1"/>
                </a:solidFill>
                <a:effectLst/>
                <a:ea typeface="微软雅黑" panose="020B0503020204020204" pitchFamily="34" charset="-122"/>
                <a:cs typeface="Times New Roman" panose="02020603050405020304" pitchFamily="18" charset="0"/>
              </a:rPr>
              <a:t>1 </a:t>
            </a:r>
            <a:r>
              <a:rPr lang="zh-CN" altLang="zh-CN" sz="1800" kern="100" dirty="0">
                <a:solidFill>
                  <a:schemeClr val="bg1"/>
                </a:solidFill>
                <a:effectLst/>
                <a:ea typeface="微软雅黑" panose="020B0503020204020204" pitchFamily="34" charset="-122"/>
                <a:cs typeface="Times New Roman" panose="02020603050405020304" pitchFamily="18" charset="0"/>
              </a:rPr>
              <a:t>创建一个新的网页</a:t>
            </a:r>
            <a:endParaRPr lang="zh-CN" altLang="en-US" b="1" dirty="0">
              <a:solidFill>
                <a:schemeClr val="bg1"/>
              </a:solidFill>
            </a:endParaRPr>
          </a:p>
        </p:txBody>
      </p:sp>
      <p:grpSp>
        <p:nvGrpSpPr>
          <p:cNvPr id="7" name="组合 6">
            <a:extLst>
              <a:ext uri="{FF2B5EF4-FFF2-40B4-BE49-F238E27FC236}">
                <a16:creationId xmlns:a16="http://schemas.microsoft.com/office/drawing/2014/main" id="{53B65762-A4C0-41AC-B83F-F71906DFDA61}"/>
              </a:ext>
            </a:extLst>
          </p:cNvPr>
          <p:cNvGrpSpPr/>
          <p:nvPr/>
        </p:nvGrpSpPr>
        <p:grpSpPr>
          <a:xfrm>
            <a:off x="224286" y="1574713"/>
            <a:ext cx="9756475" cy="4037115"/>
            <a:chOff x="224286" y="1574713"/>
            <a:chExt cx="9756475" cy="4037115"/>
          </a:xfrm>
        </p:grpSpPr>
        <p:sp>
          <p:nvSpPr>
            <p:cNvPr id="11" name="文本框 10">
              <a:extLst>
                <a:ext uri="{FF2B5EF4-FFF2-40B4-BE49-F238E27FC236}">
                  <a16:creationId xmlns:a16="http://schemas.microsoft.com/office/drawing/2014/main" id="{D1B9CCCD-102D-48AD-AAE3-028936428CA8}"/>
                </a:ext>
              </a:extLst>
            </p:cNvPr>
            <p:cNvSpPr txBox="1"/>
            <p:nvPr/>
          </p:nvSpPr>
          <p:spPr>
            <a:xfrm>
              <a:off x="224286" y="1574713"/>
              <a:ext cx="9756475" cy="646331"/>
            </a:xfrm>
            <a:prstGeom prst="rect">
              <a:avLst/>
            </a:prstGeom>
            <a:solidFill>
              <a:srgbClr val="D1F1FC"/>
            </a:solidFill>
            <a:ln>
              <a:solidFill>
                <a:srgbClr val="FFC000"/>
              </a:solidFill>
              <a:prstDash val="dash"/>
            </a:ln>
            <a:effectLst>
              <a:glow rad="63500">
                <a:schemeClr val="accent1">
                  <a:satMod val="175000"/>
                  <a:alpha val="40000"/>
                </a:schemeClr>
              </a:glow>
            </a:effectLst>
          </p:spPr>
          <p:txBody>
            <a:bodyPr wrap="square">
              <a:spAutoFit/>
            </a:bodyPr>
            <a:lstStyle/>
            <a:p>
              <a:pPr algn="l"/>
              <a:r>
                <a:rPr lang="zh-CN" altLang="zh-CN" sz="1800" kern="100" dirty="0">
                  <a:effectLst/>
                  <a:ea typeface="微软雅黑" panose="020B0503020204020204" pitchFamily="34" charset="-122"/>
                  <a:cs typeface="Times New Roman" panose="02020603050405020304" pitchFamily="18" charset="0"/>
                </a:rPr>
                <a:t>选择工具面板的【文件】，在【本地文件】面板中，在空白位置单击</a:t>
              </a:r>
              <a:r>
                <a:rPr lang="zh-CN" altLang="zh-CN" sz="1800" b="1" kern="100" dirty="0">
                  <a:solidFill>
                    <a:srgbClr val="FF0000"/>
                  </a:solidFill>
                  <a:effectLst/>
                  <a:ea typeface="微软雅黑" panose="020B0503020204020204" pitchFamily="34" charset="-122"/>
                  <a:cs typeface="Times New Roman" panose="02020603050405020304" pitchFamily="18" charset="0"/>
                </a:rPr>
                <a:t>鼠标右键</a:t>
              </a:r>
              <a:r>
                <a:rPr lang="zh-CN" altLang="zh-CN" sz="1800" kern="100" dirty="0">
                  <a:effectLst/>
                  <a:ea typeface="微软雅黑" panose="020B0503020204020204" pitchFamily="34" charset="-122"/>
                  <a:cs typeface="Times New Roman" panose="02020603050405020304" pitchFamily="18" charset="0"/>
                </a:rPr>
                <a:t>，在弹出的菜单中选择【新建文件（</a:t>
              </a:r>
              <a:r>
                <a:rPr lang="en-US" altLang="zh-CN" sz="1800" kern="100" dirty="0">
                  <a:effectLst/>
                  <a:ea typeface="微软雅黑" panose="020B0503020204020204" pitchFamily="34" charset="-122"/>
                  <a:cs typeface="Times New Roman" panose="02020603050405020304" pitchFamily="18" charset="0"/>
                </a:rPr>
                <a:t>F</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 </a:t>
              </a:r>
              <a:r>
                <a:rPr lang="zh-CN" altLang="zh-CN" sz="1800" kern="100" dirty="0">
                  <a:effectLst/>
                  <a:ea typeface="微软雅黑" panose="020B0503020204020204" pitchFamily="34" charset="-122"/>
                  <a:cs typeface="Times New Roman" panose="02020603050405020304" pitchFamily="18" charset="0"/>
                </a:rPr>
                <a:t>新建一个空白的网页文档</a:t>
              </a:r>
              <a:r>
                <a:rPr lang="zh-CN" altLang="en-US" sz="1800" kern="100" dirty="0">
                  <a:effectLst/>
                  <a:ea typeface="微软雅黑" panose="020B0503020204020204" pitchFamily="34" charset="-122"/>
                  <a:cs typeface="Times New Roman" panose="02020603050405020304" pitchFamily="18" charset="0"/>
                </a:rPr>
                <a:t>。</a:t>
              </a:r>
              <a:endParaRPr lang="zh-CN" altLang="zh-CN" dirty="0">
                <a:effectLst/>
              </a:endParaRPr>
            </a:p>
          </p:txBody>
        </p:sp>
        <p:grpSp>
          <p:nvGrpSpPr>
            <p:cNvPr id="3" name="组合 2">
              <a:extLst>
                <a:ext uri="{FF2B5EF4-FFF2-40B4-BE49-F238E27FC236}">
                  <a16:creationId xmlns:a16="http://schemas.microsoft.com/office/drawing/2014/main" id="{65A5BB4B-D918-4CE0-893C-ADFC66374FF1}"/>
                </a:ext>
              </a:extLst>
            </p:cNvPr>
            <p:cNvGrpSpPr/>
            <p:nvPr/>
          </p:nvGrpSpPr>
          <p:grpSpPr>
            <a:xfrm>
              <a:off x="293276" y="2268305"/>
              <a:ext cx="7695753" cy="3343523"/>
              <a:chOff x="293276" y="2268305"/>
              <a:chExt cx="7695753" cy="3343523"/>
            </a:xfrm>
          </p:grpSpPr>
          <p:pic>
            <p:nvPicPr>
              <p:cNvPr id="2050" name="图片 1">
                <a:extLst>
                  <a:ext uri="{FF2B5EF4-FFF2-40B4-BE49-F238E27FC236}">
                    <a16:creationId xmlns:a16="http://schemas.microsoft.com/office/drawing/2014/main" id="{C4BB3354-000A-4A83-AAFF-816BF2743D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276" y="2268305"/>
                <a:ext cx="3909697" cy="32728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Picture 26">
                <a:extLst>
                  <a:ext uri="{FF2B5EF4-FFF2-40B4-BE49-F238E27FC236}">
                    <a16:creationId xmlns:a16="http://schemas.microsoft.com/office/drawing/2014/main" id="{A65D4299-1493-40FD-9BA9-4D35559B84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2350" r="43495"/>
              <a:stretch>
                <a:fillRect/>
              </a:stretch>
            </p:blipFill>
            <p:spPr bwMode="auto">
              <a:xfrm>
                <a:off x="4577732" y="2268305"/>
                <a:ext cx="3411297" cy="33435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grpSp>
      <p:cxnSp>
        <p:nvCxnSpPr>
          <p:cNvPr id="6" name="直接箭头连接符 5">
            <a:extLst>
              <a:ext uri="{FF2B5EF4-FFF2-40B4-BE49-F238E27FC236}">
                <a16:creationId xmlns:a16="http://schemas.microsoft.com/office/drawing/2014/main" id="{C654163A-2D73-4A0B-82C9-C92C644019A3}"/>
              </a:ext>
            </a:extLst>
          </p:cNvPr>
          <p:cNvCxnSpPr>
            <a:cxnSpLocks/>
          </p:cNvCxnSpPr>
          <p:nvPr/>
        </p:nvCxnSpPr>
        <p:spPr>
          <a:xfrm flipV="1">
            <a:off x="1207698" y="2592024"/>
            <a:ext cx="3758241" cy="2506187"/>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962658-A565-43BD-B4CC-66BF737AFA60}"/>
              </a:ext>
            </a:extLst>
          </p:cNvPr>
          <p:cNvSpPr txBox="1"/>
          <p:nvPr/>
        </p:nvSpPr>
        <p:spPr>
          <a:xfrm>
            <a:off x="293276" y="5750881"/>
            <a:ext cx="10274082" cy="369332"/>
          </a:xfrm>
          <a:prstGeom prst="rect">
            <a:avLst/>
          </a:prstGeom>
          <a:ln>
            <a:solidFill>
              <a:srgbClr val="FF0000"/>
            </a:solid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新建的文件名为</a:t>
            </a:r>
            <a:r>
              <a:rPr lang="en-US" altLang="zh-CN" sz="1800" kern="100" dirty="0" err="1">
                <a:solidFill>
                  <a:srgbClr val="FF0000"/>
                </a:solidFill>
                <a:effectLst/>
                <a:ea typeface="微软雅黑" panose="020B0503020204020204" pitchFamily="34" charset="-122"/>
                <a:cs typeface="Times New Roman" panose="02020603050405020304" pitchFamily="18" charset="0"/>
              </a:rPr>
              <a:t>Untited</a:t>
            </a:r>
            <a:r>
              <a:rPr lang="en-US" altLang="zh-CN" sz="1800" kern="100" dirty="0">
                <a:solidFill>
                  <a:srgbClr val="FF0000"/>
                </a:solidFill>
                <a:effectLst/>
                <a:ea typeface="微软雅黑" panose="020B0503020204020204" pitchFamily="34" charset="-122"/>
                <a:cs typeface="Times New Roman" panose="02020603050405020304" pitchFamily="18" charset="0"/>
              </a:rPr>
              <a:t>-X(X</a:t>
            </a:r>
            <a:r>
              <a:rPr lang="zh-CN" altLang="zh-CN" sz="1800" kern="100" dirty="0">
                <a:solidFill>
                  <a:srgbClr val="FF0000"/>
                </a:solidFill>
                <a:effectLst/>
                <a:ea typeface="微软雅黑" panose="020B0503020204020204" pitchFamily="34" charset="-122"/>
                <a:cs typeface="Times New Roman" panose="02020603050405020304" pitchFamily="18" charset="0"/>
              </a:rPr>
              <a:t>表示从</a:t>
            </a:r>
            <a:r>
              <a:rPr lang="en-US" altLang="zh-CN" sz="1800" kern="100" dirty="0">
                <a:solidFill>
                  <a:srgbClr val="FF0000"/>
                </a:solidFill>
                <a:effectLst/>
                <a:ea typeface="微软雅黑" panose="020B0503020204020204" pitchFamily="34" charset="-122"/>
                <a:cs typeface="Times New Roman" panose="02020603050405020304" pitchFamily="18" charset="0"/>
              </a:rPr>
              <a:t>1</a:t>
            </a:r>
            <a:r>
              <a:rPr lang="zh-CN" altLang="zh-CN" sz="1800" kern="100" dirty="0">
                <a:solidFill>
                  <a:srgbClr val="FF0000"/>
                </a:solidFill>
                <a:effectLst/>
                <a:ea typeface="微软雅黑" panose="020B0503020204020204" pitchFamily="34" charset="-122"/>
                <a:cs typeface="Times New Roman" panose="02020603050405020304" pitchFamily="18" charset="0"/>
              </a:rPr>
              <a:t>开始的数字</a:t>
            </a:r>
            <a:r>
              <a:rPr lang="en-US" altLang="zh-CN" sz="1800"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，可采用三种方法中的任意一种方式创建新的网页。</a:t>
            </a:r>
            <a:endParaRPr lang="zh-CN" altLang="en-US" dirty="0"/>
          </a:p>
        </p:txBody>
      </p:sp>
    </p:spTree>
    <p:extLst>
      <p:ext uri="{BB962C8B-B14F-4D97-AF65-F5344CB8AC3E}">
        <p14:creationId xmlns:p14="http://schemas.microsoft.com/office/powerpoint/2010/main" val="223499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899D54E-C573-4773-B8A6-B6949EA529F3}"/>
              </a:ext>
            </a:extLst>
          </p:cNvPr>
          <p:cNvSpPr>
            <a:spLocks noGrp="1"/>
          </p:cNvSpPr>
          <p:nvPr>
            <p:ph type="title"/>
          </p:nvPr>
        </p:nvSpPr>
        <p:spPr>
          <a:xfrm>
            <a:off x="1069524" y="405569"/>
            <a:ext cx="10515600" cy="356752"/>
          </a:xfrm>
        </p:spPr>
        <p:txBody>
          <a:bodyPr/>
          <a:lstStyle/>
          <a:p>
            <a:r>
              <a:rPr lang="en-US" altLang="zh-CN" b="1" kern="100" dirty="0">
                <a:effectLst>
                  <a:outerShdw blurRad="38100" dist="38100" dir="2700000" algn="tl">
                    <a:srgbClr val="000000">
                      <a:alpha val="43137"/>
                    </a:srgbClr>
                  </a:outerShdw>
                </a:effectLst>
                <a:cs typeface="Times New Roman" panose="02020603050405020304" pitchFamily="18" charset="0"/>
              </a:rPr>
              <a:t>Dreamweaver CS6</a:t>
            </a:r>
            <a:r>
              <a:rPr lang="zh-CN" altLang="zh-CN" b="1" kern="100" dirty="0">
                <a:effectLst>
                  <a:outerShdw blurRad="38100" dist="38100" dir="2700000" algn="tl">
                    <a:srgbClr val="000000">
                      <a:alpha val="43137"/>
                    </a:srgbClr>
                  </a:outerShdw>
                </a:effectLst>
                <a:cs typeface="Times New Roman" panose="02020603050405020304" pitchFamily="18" charset="0"/>
              </a:rPr>
              <a:t>工具介绍和基本操作</a:t>
            </a:r>
            <a:endParaRPr lang="zh-CN" altLang="en-US" b="1" kern="100" dirty="0">
              <a:effectLst>
                <a:outerShdw blurRad="38100" dist="38100" dir="2700000" algn="tl">
                  <a:srgbClr val="000000">
                    <a:alpha val="43137"/>
                  </a:srgbClr>
                </a:outerShdw>
              </a:effectLst>
              <a:cs typeface="Times New Roman" panose="02020603050405020304" pitchFamily="18" charset="0"/>
            </a:endParaRPr>
          </a:p>
        </p:txBody>
      </p:sp>
      <p:sp>
        <p:nvSpPr>
          <p:cNvPr id="4" name="平行四边形 3">
            <a:extLst>
              <a:ext uri="{FF2B5EF4-FFF2-40B4-BE49-F238E27FC236}">
                <a16:creationId xmlns:a16="http://schemas.microsoft.com/office/drawing/2014/main" id="{86733744-5489-44C9-B9A8-9AB493D5E8DF}"/>
              </a:ext>
            </a:extLst>
          </p:cNvPr>
          <p:cNvSpPr/>
          <p:nvPr/>
        </p:nvSpPr>
        <p:spPr>
          <a:xfrm>
            <a:off x="158408" y="32255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ea"/>
              <a:sym typeface="+mn-lt"/>
            </a:endParaRPr>
          </a:p>
        </p:txBody>
      </p:sp>
      <p:sp>
        <p:nvSpPr>
          <p:cNvPr id="5" name="平行四边形 4">
            <a:extLst>
              <a:ext uri="{FF2B5EF4-FFF2-40B4-BE49-F238E27FC236}">
                <a16:creationId xmlns:a16="http://schemas.microsoft.com/office/drawing/2014/main" id="{83BED0B3-226F-4C46-A009-45F06365B254}"/>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ea"/>
              <a:sym typeface="+mn-lt"/>
            </a:endParaRPr>
          </a:p>
        </p:txBody>
      </p:sp>
      <p:sp>
        <p:nvSpPr>
          <p:cNvPr id="7" name="文本框 6">
            <a:extLst>
              <a:ext uri="{FF2B5EF4-FFF2-40B4-BE49-F238E27FC236}">
                <a16:creationId xmlns:a16="http://schemas.microsoft.com/office/drawing/2014/main" id="{FC4C09BC-1060-4FF8-AA2F-9B9C96CBFD19}"/>
              </a:ext>
            </a:extLst>
          </p:cNvPr>
          <p:cNvSpPr txBox="1"/>
          <p:nvPr/>
        </p:nvSpPr>
        <p:spPr>
          <a:xfrm>
            <a:off x="182276" y="362211"/>
            <a:ext cx="78469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4" name="AutoShape 207">
            <a:extLst>
              <a:ext uri="{FF2B5EF4-FFF2-40B4-BE49-F238E27FC236}">
                <a16:creationId xmlns:a16="http://schemas.microsoft.com/office/drawing/2014/main" id="{F8F3E848-BA4B-4D7C-B82A-E96562C9FE7D}"/>
              </a:ext>
            </a:extLst>
          </p:cNvPr>
          <p:cNvSpPr>
            <a:spLocks noGrp="1" noChangeArrowheads="1"/>
          </p:cNvSpPr>
          <p:nvPr>
            <p:ph idx="1"/>
          </p:nvPr>
        </p:nvSpPr>
        <p:spPr bwMode="auto">
          <a:xfrm>
            <a:off x="838200" y="979815"/>
            <a:ext cx="9890760" cy="5555633"/>
          </a:xfrm>
          <a:prstGeom prst="roundRect">
            <a:avLst>
              <a:gd name="adj" fmla="val 4171"/>
            </a:avLst>
          </a:prstGeom>
          <a:solidFill>
            <a:schemeClr val="bg1"/>
          </a:solidFill>
          <a:ln w="19050" algn="ctr">
            <a:solidFill>
              <a:schemeClr val="bg1">
                <a:lumMod val="95000"/>
              </a:schemeClr>
            </a:solidFill>
            <a:round/>
            <a:headEnd/>
            <a:tailEnd/>
          </a:ln>
        </p:spPr>
        <p:txBody>
          <a:bodyPr wrap="none" anchor="ctr"/>
          <a:lstStyle/>
          <a:p>
            <a:endParaRPr lang="zh-CN" altLang="en-US" dirty="0"/>
          </a:p>
        </p:txBody>
      </p:sp>
      <p:sp>
        <p:nvSpPr>
          <p:cNvPr id="9" name="平行四边形 8">
            <a:extLst>
              <a:ext uri="{FF2B5EF4-FFF2-40B4-BE49-F238E27FC236}">
                <a16:creationId xmlns:a16="http://schemas.microsoft.com/office/drawing/2014/main" id="{6429B5E4-0883-430D-BDAE-F11355B08F25}"/>
              </a:ext>
            </a:extLst>
          </p:cNvPr>
          <p:cNvSpPr/>
          <p:nvPr/>
        </p:nvSpPr>
        <p:spPr>
          <a:xfrm>
            <a:off x="5023104" y="2184074"/>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zh-CN" sz="18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网页的类型</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平行四边形 9">
            <a:extLst>
              <a:ext uri="{FF2B5EF4-FFF2-40B4-BE49-F238E27FC236}">
                <a16:creationId xmlns:a16="http://schemas.microsoft.com/office/drawing/2014/main" id="{C2794384-C985-443E-AE48-4D7C6B7F48B4}"/>
              </a:ext>
            </a:extLst>
          </p:cNvPr>
          <p:cNvSpPr/>
          <p:nvPr/>
        </p:nvSpPr>
        <p:spPr>
          <a:xfrm>
            <a:off x="5023104" y="3279142"/>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zh-CN" sz="1800" b="0" i="0" u="none" strike="noStrike" kern="100" cap="none" spc="0" normalizeH="0" baseline="0" noProof="0" dirty="0">
                <a:ln>
                  <a:noFill/>
                </a:ln>
                <a:solidFill>
                  <a:prstClr val="white"/>
                </a:solidFill>
                <a:effectLst/>
                <a:uLnTx/>
                <a:uFillTx/>
                <a:latin typeface="等线" panose="020F0502020204030204"/>
                <a:ea typeface="微软雅黑" panose="020B0503020204020204" pitchFamily="34" charset="-122"/>
                <a:cs typeface="Times New Roman" panose="02020603050405020304" pitchFamily="18" charset="0"/>
              </a:rPr>
              <a:t>常用的术语</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平行四边形 10">
            <a:extLst>
              <a:ext uri="{FF2B5EF4-FFF2-40B4-BE49-F238E27FC236}">
                <a16:creationId xmlns:a16="http://schemas.microsoft.com/office/drawing/2014/main" id="{A2988723-90FA-4B1C-AE61-F89F090F2675}"/>
              </a:ext>
            </a:extLst>
          </p:cNvPr>
          <p:cNvSpPr/>
          <p:nvPr/>
        </p:nvSpPr>
        <p:spPr>
          <a:xfrm>
            <a:off x="5023104" y="4374209"/>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zh-CN" sz="1800" b="0" i="0" u="none" strike="noStrike" kern="100" cap="none" spc="0" normalizeH="0" baseline="0" noProof="0" dirty="0">
                <a:ln>
                  <a:noFill/>
                </a:ln>
                <a:solidFill>
                  <a:prstClr val="white"/>
                </a:solidFill>
                <a:effectLst/>
                <a:uLnTx/>
                <a:uFillTx/>
                <a:latin typeface="等线" panose="020F0502020204030204"/>
                <a:ea typeface="微软雅黑" panose="020B0503020204020204" pitchFamily="34" charset="-122"/>
                <a:cs typeface="Times New Roman" panose="02020603050405020304" pitchFamily="18" charset="0"/>
              </a:rPr>
              <a:t> 常用的网页制作工具软件</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平行四边形 11">
            <a:extLst>
              <a:ext uri="{FF2B5EF4-FFF2-40B4-BE49-F238E27FC236}">
                <a16:creationId xmlns:a16="http://schemas.microsoft.com/office/drawing/2014/main" id="{98DE702A-6EC7-415F-ABD4-08CCF996ABE4}"/>
              </a:ext>
            </a:extLst>
          </p:cNvPr>
          <p:cNvSpPr/>
          <p:nvPr/>
        </p:nvSpPr>
        <p:spPr>
          <a:xfrm>
            <a:off x="5023104" y="5469276"/>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zh-CN" sz="1800" b="0" i="0" u="none" strike="noStrike" kern="100" cap="none" spc="0" normalizeH="0" baseline="0" noProof="0" dirty="0">
                <a:ln>
                  <a:noFill/>
                </a:ln>
                <a:solidFill>
                  <a:prstClr val="white"/>
                </a:solidFill>
                <a:effectLst/>
                <a:uLnTx/>
                <a:uFillTx/>
                <a:latin typeface="等线" panose="020F0502020204030204"/>
                <a:ea typeface="微软雅黑" panose="020B0503020204020204" pitchFamily="34" charset="-122"/>
                <a:cs typeface="Times New Roman" panose="02020603050405020304" pitchFamily="18" charset="0"/>
              </a:rPr>
              <a:t>网站的开发流程</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AutoShape 132">
            <a:extLst>
              <a:ext uri="{FF2B5EF4-FFF2-40B4-BE49-F238E27FC236}">
                <a16:creationId xmlns:a16="http://schemas.microsoft.com/office/drawing/2014/main" id="{3A0355DA-1ACD-409C-9499-1C35EDE1454F}"/>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cxnSp>
        <p:nvCxnSpPr>
          <p:cNvPr id="19" name="直接箭头连接符 18">
            <a:extLst>
              <a:ext uri="{FF2B5EF4-FFF2-40B4-BE49-F238E27FC236}">
                <a16:creationId xmlns:a16="http://schemas.microsoft.com/office/drawing/2014/main" id="{87423C72-CC64-4A3A-B327-59850339FBFF}"/>
              </a:ext>
            </a:extLst>
          </p:cNvPr>
          <p:cNvCxnSpPr>
            <a:cxnSpLocks/>
          </p:cNvCxnSpPr>
          <p:nvPr/>
        </p:nvCxnSpPr>
        <p:spPr>
          <a:xfrm>
            <a:off x="2804160" y="2568265"/>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a16="http://schemas.microsoft.com/office/drawing/2014/main" id="{23D9288E-AC16-4CED-BDFF-B81A728108F8}"/>
              </a:ext>
            </a:extLst>
          </p:cNvPr>
          <p:cNvCxnSpPr>
            <a:cxnSpLocks/>
          </p:cNvCxnSpPr>
          <p:nvPr/>
        </p:nvCxnSpPr>
        <p:spPr>
          <a:xfrm>
            <a:off x="2804160" y="3663333"/>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a16="http://schemas.microsoft.com/office/drawing/2014/main" id="{7C6509A9-F1CC-491D-8DB4-3E6E3FDDE3B6}"/>
              </a:ext>
            </a:extLst>
          </p:cNvPr>
          <p:cNvCxnSpPr>
            <a:cxnSpLocks/>
          </p:cNvCxnSpPr>
          <p:nvPr/>
        </p:nvCxnSpPr>
        <p:spPr>
          <a:xfrm>
            <a:off x="2804160" y="4758401"/>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866484E9-FC7D-494D-84F9-A5EC0AFBAA63}"/>
              </a:ext>
            </a:extLst>
          </p:cNvPr>
          <p:cNvCxnSpPr>
            <a:cxnSpLocks/>
          </p:cNvCxnSpPr>
          <p:nvPr/>
        </p:nvCxnSpPr>
        <p:spPr>
          <a:xfrm>
            <a:off x="2804160" y="5853467"/>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C0708E04-36C8-4A44-8565-6F73A5CF8AE5}"/>
              </a:ext>
            </a:extLst>
          </p:cNvPr>
          <p:cNvGrpSpPr/>
          <p:nvPr/>
        </p:nvGrpSpPr>
        <p:grpSpPr>
          <a:xfrm>
            <a:off x="1786476" y="1089006"/>
            <a:ext cx="6150516" cy="816216"/>
            <a:chOff x="1786476" y="1089007"/>
            <a:chExt cx="6150516" cy="816216"/>
          </a:xfrm>
        </p:grpSpPr>
        <p:sp>
          <p:nvSpPr>
            <p:cNvPr id="8" name="平行四边形 7">
              <a:extLst>
                <a:ext uri="{FF2B5EF4-FFF2-40B4-BE49-F238E27FC236}">
                  <a16:creationId xmlns:a16="http://schemas.microsoft.com/office/drawing/2014/main" id="{4A7095A8-394A-4868-8F57-AB94F01EDED9}"/>
                </a:ext>
              </a:extLst>
            </p:cNvPr>
            <p:cNvSpPr/>
            <p:nvPr/>
          </p:nvSpPr>
          <p:spPr>
            <a:xfrm>
              <a:off x="5023104" y="1089007"/>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网页的构成元素</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箭头连接符 17">
              <a:extLst>
                <a:ext uri="{FF2B5EF4-FFF2-40B4-BE49-F238E27FC236}">
                  <a16:creationId xmlns:a16="http://schemas.microsoft.com/office/drawing/2014/main" id="{51F3FD6B-F570-470A-A335-2E7A794D05CB}"/>
                </a:ext>
              </a:extLst>
            </p:cNvPr>
            <p:cNvCxnSpPr>
              <a:cxnSpLocks/>
            </p:cNvCxnSpPr>
            <p:nvPr/>
          </p:nvCxnSpPr>
          <p:spPr>
            <a:xfrm>
              <a:off x="2804160" y="1473197"/>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6C73C09E-9674-4D51-AA5D-292D31266A6A}"/>
                </a:ext>
              </a:extLst>
            </p:cNvPr>
            <p:cNvGrpSpPr/>
            <p:nvPr/>
          </p:nvGrpSpPr>
          <p:grpSpPr>
            <a:xfrm>
              <a:off x="1786476" y="1206533"/>
              <a:ext cx="880872" cy="698690"/>
              <a:chOff x="1786476" y="1206533"/>
              <a:chExt cx="880872" cy="698690"/>
            </a:xfrm>
          </p:grpSpPr>
          <p:sp>
            <p:nvSpPr>
              <p:cNvPr id="23" name="椭圆 22">
                <a:extLst>
                  <a:ext uri="{FF2B5EF4-FFF2-40B4-BE49-F238E27FC236}">
                    <a16:creationId xmlns:a16="http://schemas.microsoft.com/office/drawing/2014/main" id="{2DD3E7D5-513C-4D1C-9705-DD9C50B09594}"/>
                  </a:ext>
                </a:extLst>
              </p:cNvPr>
              <p:cNvSpPr/>
              <p:nvPr/>
            </p:nvSpPr>
            <p:spPr>
              <a:xfrm>
                <a:off x="1881791" y="1206533"/>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9C10665F-C636-42E9-982E-EDEBC11ADF7F}"/>
                  </a:ext>
                </a:extLst>
              </p:cNvPr>
              <p:cNvSpPr txBox="1"/>
              <p:nvPr/>
            </p:nvSpPr>
            <p:spPr>
              <a:xfrm>
                <a:off x="1786476" y="1378209"/>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1.2.1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5" name="组合 34">
            <a:extLst>
              <a:ext uri="{FF2B5EF4-FFF2-40B4-BE49-F238E27FC236}">
                <a16:creationId xmlns:a16="http://schemas.microsoft.com/office/drawing/2014/main" id="{A9B030FA-B7A4-4E8E-8A2F-1D461DA2385E}"/>
              </a:ext>
            </a:extLst>
          </p:cNvPr>
          <p:cNvGrpSpPr/>
          <p:nvPr/>
        </p:nvGrpSpPr>
        <p:grpSpPr>
          <a:xfrm>
            <a:off x="1786476" y="2250241"/>
            <a:ext cx="880872" cy="698690"/>
            <a:chOff x="1786476" y="2250241"/>
            <a:chExt cx="880872" cy="698690"/>
          </a:xfrm>
        </p:grpSpPr>
        <p:sp>
          <p:nvSpPr>
            <p:cNvPr id="26" name="椭圆 25">
              <a:extLst>
                <a:ext uri="{FF2B5EF4-FFF2-40B4-BE49-F238E27FC236}">
                  <a16:creationId xmlns:a16="http://schemas.microsoft.com/office/drawing/2014/main" id="{03A6E24F-7175-4D25-9AB2-24782EC11241}"/>
                </a:ext>
              </a:extLst>
            </p:cNvPr>
            <p:cNvSpPr/>
            <p:nvPr/>
          </p:nvSpPr>
          <p:spPr>
            <a:xfrm>
              <a:off x="1881791" y="2250241"/>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文本框 26">
              <a:extLst>
                <a:ext uri="{FF2B5EF4-FFF2-40B4-BE49-F238E27FC236}">
                  <a16:creationId xmlns:a16="http://schemas.microsoft.com/office/drawing/2014/main" id="{4DDF85D2-FACF-44C1-B2FA-13CD1D33E670}"/>
                </a:ext>
              </a:extLst>
            </p:cNvPr>
            <p:cNvSpPr txBox="1"/>
            <p:nvPr/>
          </p:nvSpPr>
          <p:spPr>
            <a:xfrm>
              <a:off x="1786476" y="2419026"/>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1.2.2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36" name="组合 35">
            <a:extLst>
              <a:ext uri="{FF2B5EF4-FFF2-40B4-BE49-F238E27FC236}">
                <a16:creationId xmlns:a16="http://schemas.microsoft.com/office/drawing/2014/main" id="{0E389DDF-BC0F-4EFF-9F57-38A0BF8715B1}"/>
              </a:ext>
            </a:extLst>
          </p:cNvPr>
          <p:cNvGrpSpPr/>
          <p:nvPr/>
        </p:nvGrpSpPr>
        <p:grpSpPr>
          <a:xfrm>
            <a:off x="1786476" y="3293949"/>
            <a:ext cx="880872" cy="698690"/>
            <a:chOff x="1786476" y="3293949"/>
            <a:chExt cx="880872" cy="698690"/>
          </a:xfrm>
        </p:grpSpPr>
        <p:sp>
          <p:nvSpPr>
            <p:cNvPr id="28" name="椭圆 27">
              <a:extLst>
                <a:ext uri="{FF2B5EF4-FFF2-40B4-BE49-F238E27FC236}">
                  <a16:creationId xmlns:a16="http://schemas.microsoft.com/office/drawing/2014/main" id="{4D0C10DA-C0C9-457F-BCAF-B47CC58557DC}"/>
                </a:ext>
              </a:extLst>
            </p:cNvPr>
            <p:cNvSpPr/>
            <p:nvPr/>
          </p:nvSpPr>
          <p:spPr>
            <a:xfrm>
              <a:off x="1881791" y="3293949"/>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a:extLst>
                <a:ext uri="{FF2B5EF4-FFF2-40B4-BE49-F238E27FC236}">
                  <a16:creationId xmlns:a16="http://schemas.microsoft.com/office/drawing/2014/main" id="{0674E6C0-A966-42E2-8620-95DAD9287663}"/>
                </a:ext>
              </a:extLst>
            </p:cNvPr>
            <p:cNvSpPr txBox="1"/>
            <p:nvPr/>
          </p:nvSpPr>
          <p:spPr>
            <a:xfrm>
              <a:off x="1786476" y="3459843"/>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1.2.3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组合 36">
            <a:extLst>
              <a:ext uri="{FF2B5EF4-FFF2-40B4-BE49-F238E27FC236}">
                <a16:creationId xmlns:a16="http://schemas.microsoft.com/office/drawing/2014/main" id="{7EF7DD2A-B88A-473A-9155-FCFB0A7AECF1}"/>
              </a:ext>
            </a:extLst>
          </p:cNvPr>
          <p:cNvGrpSpPr/>
          <p:nvPr/>
        </p:nvGrpSpPr>
        <p:grpSpPr>
          <a:xfrm>
            <a:off x="1786476" y="4337657"/>
            <a:ext cx="880872" cy="698690"/>
            <a:chOff x="1786476" y="4337657"/>
            <a:chExt cx="880872" cy="698690"/>
          </a:xfrm>
        </p:grpSpPr>
        <p:sp>
          <p:nvSpPr>
            <p:cNvPr id="30" name="椭圆 29">
              <a:extLst>
                <a:ext uri="{FF2B5EF4-FFF2-40B4-BE49-F238E27FC236}">
                  <a16:creationId xmlns:a16="http://schemas.microsoft.com/office/drawing/2014/main" id="{B7644821-1C31-479D-A8C6-5101699D54F6}"/>
                </a:ext>
              </a:extLst>
            </p:cNvPr>
            <p:cNvSpPr/>
            <p:nvPr/>
          </p:nvSpPr>
          <p:spPr>
            <a:xfrm>
              <a:off x="1881791" y="4337657"/>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文本框 30">
              <a:extLst>
                <a:ext uri="{FF2B5EF4-FFF2-40B4-BE49-F238E27FC236}">
                  <a16:creationId xmlns:a16="http://schemas.microsoft.com/office/drawing/2014/main" id="{0E48548A-A201-4FF0-9B98-857E90D501E6}"/>
                </a:ext>
              </a:extLst>
            </p:cNvPr>
            <p:cNvSpPr txBox="1"/>
            <p:nvPr/>
          </p:nvSpPr>
          <p:spPr>
            <a:xfrm>
              <a:off x="1786476" y="4500660"/>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1.2.4</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38" name="组合 37">
            <a:extLst>
              <a:ext uri="{FF2B5EF4-FFF2-40B4-BE49-F238E27FC236}">
                <a16:creationId xmlns:a16="http://schemas.microsoft.com/office/drawing/2014/main" id="{993D6F2F-2372-4CC1-999D-8C6362B82B39}"/>
              </a:ext>
            </a:extLst>
          </p:cNvPr>
          <p:cNvGrpSpPr/>
          <p:nvPr/>
        </p:nvGrpSpPr>
        <p:grpSpPr>
          <a:xfrm>
            <a:off x="1786476" y="5381366"/>
            <a:ext cx="880872" cy="698690"/>
            <a:chOff x="1786476" y="5381366"/>
            <a:chExt cx="880872" cy="698690"/>
          </a:xfrm>
        </p:grpSpPr>
        <p:sp>
          <p:nvSpPr>
            <p:cNvPr id="32" name="椭圆 31">
              <a:extLst>
                <a:ext uri="{FF2B5EF4-FFF2-40B4-BE49-F238E27FC236}">
                  <a16:creationId xmlns:a16="http://schemas.microsoft.com/office/drawing/2014/main" id="{37D87D58-69C9-459B-BE61-3AC5260A7C9E}"/>
                </a:ext>
              </a:extLst>
            </p:cNvPr>
            <p:cNvSpPr/>
            <p:nvPr/>
          </p:nvSpPr>
          <p:spPr>
            <a:xfrm>
              <a:off x="1881791" y="5381366"/>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33" name="文本框 32">
              <a:extLst>
                <a:ext uri="{FF2B5EF4-FFF2-40B4-BE49-F238E27FC236}">
                  <a16:creationId xmlns:a16="http://schemas.microsoft.com/office/drawing/2014/main" id="{76EB593F-2E51-4F5D-9FCB-50936995ADD8}"/>
                </a:ext>
              </a:extLst>
            </p:cNvPr>
            <p:cNvSpPr txBox="1"/>
            <p:nvPr/>
          </p:nvSpPr>
          <p:spPr>
            <a:xfrm>
              <a:off x="1786476" y="5541477"/>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1.2.5</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840723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a:t>
            </a:r>
            <a:r>
              <a:rPr lang="zh-CN" altLang="zh-CN" sz="2800" b="1" kern="100" dirty="0">
                <a:solidFill>
                  <a:srgbClr val="0070C0"/>
                </a:solidFill>
                <a:cs typeface="Times New Roman" panose="02020603050405020304" pitchFamily="18" charset="0"/>
              </a:rPr>
              <a:t>对网页文档的基本操作</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 name="箭头: 五边形 1">
            <a:extLst>
              <a:ext uri="{FF2B5EF4-FFF2-40B4-BE49-F238E27FC236}">
                <a16:creationId xmlns:a16="http://schemas.microsoft.com/office/drawing/2014/main" id="{C3B8A01D-60D2-4FDD-9646-CA5D5EBD6F7C}"/>
              </a:ext>
            </a:extLst>
          </p:cNvPr>
          <p:cNvSpPr/>
          <p:nvPr/>
        </p:nvSpPr>
        <p:spPr>
          <a:xfrm>
            <a:off x="224287" y="1021525"/>
            <a:ext cx="2346385" cy="553188"/>
          </a:xfrm>
          <a:prstGeom prst="homePlate">
            <a:avLst/>
          </a:prstGeom>
          <a:solidFill>
            <a:srgbClr val="0096FC"/>
          </a:solidFill>
        </p:spPr>
        <p:style>
          <a:lnRef idx="0">
            <a:schemeClr val="accent1"/>
          </a:lnRef>
          <a:fillRef idx="3">
            <a:schemeClr val="accent1"/>
          </a:fillRef>
          <a:effectRef idx="3">
            <a:schemeClr val="accent1"/>
          </a:effectRef>
          <a:fontRef idx="minor">
            <a:schemeClr val="lt1"/>
          </a:fontRef>
        </p:style>
        <p:txBody>
          <a:bodyPr rtlCol="0" anchor="ctr"/>
          <a:lstStyle/>
          <a:p>
            <a:r>
              <a:rPr lang="en-US" altLang="zh-CN" sz="1800" kern="100" dirty="0">
                <a:solidFill>
                  <a:schemeClr val="bg1"/>
                </a:solidFill>
                <a:effectLst/>
                <a:ea typeface="微软雅黑" panose="020B0503020204020204" pitchFamily="34" charset="-122"/>
                <a:cs typeface="Times New Roman" panose="02020603050405020304" pitchFamily="18" charset="0"/>
              </a:rPr>
              <a:t>2 </a:t>
            </a:r>
            <a:r>
              <a:rPr lang="zh-CN" altLang="zh-CN" sz="1800" kern="100" dirty="0">
                <a:effectLst/>
                <a:ea typeface="微软雅黑" panose="020B0503020204020204" pitchFamily="34" charset="-122"/>
                <a:cs typeface="Times New Roman" panose="02020603050405020304" pitchFamily="18" charset="0"/>
              </a:rPr>
              <a:t>保存网页文档</a:t>
            </a:r>
            <a:endParaRPr lang="zh-CN" altLang="en-US" b="1" dirty="0">
              <a:solidFill>
                <a:schemeClr val="bg1"/>
              </a:solidFill>
            </a:endParaRPr>
          </a:p>
        </p:txBody>
      </p:sp>
      <p:grpSp>
        <p:nvGrpSpPr>
          <p:cNvPr id="3" name="组合 2">
            <a:extLst>
              <a:ext uri="{FF2B5EF4-FFF2-40B4-BE49-F238E27FC236}">
                <a16:creationId xmlns:a16="http://schemas.microsoft.com/office/drawing/2014/main" id="{5BF18904-EEA7-4AD9-82AA-523B7C867649}"/>
              </a:ext>
            </a:extLst>
          </p:cNvPr>
          <p:cNvGrpSpPr/>
          <p:nvPr/>
        </p:nvGrpSpPr>
        <p:grpSpPr>
          <a:xfrm>
            <a:off x="224286" y="1574713"/>
            <a:ext cx="11033186" cy="4192693"/>
            <a:chOff x="224286" y="1574713"/>
            <a:chExt cx="11033186" cy="4192693"/>
          </a:xfrm>
        </p:grpSpPr>
        <p:sp>
          <p:nvSpPr>
            <p:cNvPr id="11" name="文本框 10">
              <a:extLst>
                <a:ext uri="{FF2B5EF4-FFF2-40B4-BE49-F238E27FC236}">
                  <a16:creationId xmlns:a16="http://schemas.microsoft.com/office/drawing/2014/main" id="{D1B9CCCD-102D-48AD-AAE3-028936428CA8}"/>
                </a:ext>
              </a:extLst>
            </p:cNvPr>
            <p:cNvSpPr txBox="1"/>
            <p:nvPr/>
          </p:nvSpPr>
          <p:spPr>
            <a:xfrm>
              <a:off x="224286" y="1574713"/>
              <a:ext cx="11033186" cy="646331"/>
            </a:xfrm>
            <a:prstGeom prst="rect">
              <a:avLst/>
            </a:prstGeom>
            <a:solidFill>
              <a:srgbClr val="D1F1FC"/>
            </a:solidFill>
            <a:ln>
              <a:solidFill>
                <a:srgbClr val="FFC000"/>
              </a:solidFill>
              <a:prstDash val="dash"/>
            </a:ln>
            <a:effectLst>
              <a:glow rad="63500">
                <a:schemeClr val="accent1">
                  <a:satMod val="175000"/>
                  <a:alpha val="40000"/>
                </a:schemeClr>
              </a:glow>
            </a:effectLst>
          </p:spPr>
          <p:txBody>
            <a:bodyPr wrap="square">
              <a:spAutoFit/>
            </a:bodyPr>
            <a:lstStyle/>
            <a:p>
              <a:pPr algn="l"/>
              <a:r>
                <a:rPr lang="zh-CN" altLang="zh-CN" dirty="0">
                  <a:effectLst/>
                  <a:ea typeface="微软雅黑" panose="020B0503020204020204" pitchFamily="34" charset="-122"/>
                </a:rPr>
                <a:t>单击</a:t>
              </a:r>
              <a:r>
                <a:rPr lang="en-US" altLang="zh-CN" dirty="0">
                  <a:effectLst/>
                  <a:ea typeface="微软雅黑" panose="020B0503020204020204" pitchFamily="34" charset="-122"/>
                </a:rPr>
                <a:t>Dreamweaver</a:t>
              </a:r>
              <a:r>
                <a:rPr lang="zh-CN" altLang="zh-CN" dirty="0">
                  <a:effectLst/>
                  <a:ea typeface="微软雅黑" panose="020B0503020204020204" pitchFamily="34" charset="-122"/>
                </a:rPr>
                <a:t>的选择菜单栏【文件】</a:t>
              </a:r>
              <a:r>
                <a:rPr lang="en-US" altLang="zh-CN" dirty="0">
                  <a:effectLst/>
                  <a:latin typeface="微软雅黑" panose="020B0503020204020204" pitchFamily="34" charset="-122"/>
                  <a:ea typeface="微软雅黑" panose="020B0503020204020204" pitchFamily="34" charset="-122"/>
                  <a:sym typeface="Wingdings" panose="05000000000000000000" pitchFamily="2" charset="2"/>
                </a:rPr>
                <a:t></a:t>
              </a:r>
              <a:r>
                <a:rPr lang="zh-CN" altLang="zh-CN" dirty="0">
                  <a:effectLst/>
                  <a:ea typeface="微软雅黑" panose="020B0503020204020204" pitchFamily="34" charset="-122"/>
                </a:rPr>
                <a:t>【保存】命令（或按</a:t>
              </a:r>
              <a:r>
                <a:rPr lang="en-US" altLang="zh-CN" b="1" dirty="0" err="1">
                  <a:solidFill>
                    <a:srgbClr val="FF0000"/>
                  </a:solidFill>
                  <a:effectLst/>
                  <a:ea typeface="微软雅黑" panose="020B0503020204020204" pitchFamily="34" charset="-122"/>
                </a:rPr>
                <a:t>Ctrl+S</a:t>
              </a:r>
              <a:r>
                <a:rPr lang="zh-CN" altLang="zh-CN" dirty="0">
                  <a:effectLst/>
                  <a:ea typeface="微软雅黑" panose="020B0503020204020204" pitchFamily="34" charset="-122"/>
                </a:rPr>
                <a:t>键），打开【另存为】对话框</a:t>
              </a:r>
              <a:r>
                <a:rPr lang="en-US" altLang="zh-CN" dirty="0">
                  <a:effectLst/>
                  <a:ea typeface="微软雅黑" panose="020B0503020204020204" pitchFamily="34" charset="-122"/>
                </a:rPr>
                <a:t>,</a:t>
              </a:r>
              <a:r>
                <a:rPr lang="zh-CN" altLang="zh-CN" dirty="0">
                  <a:effectLst/>
                  <a:ea typeface="微软雅黑" panose="020B0503020204020204" pitchFamily="34" charset="-122"/>
                </a:rPr>
                <a:t>然后在该对话框中选择文档存放的位置并输入保存的文件名称，单击【保存】按钮，即可将当前打开的网页保存。</a:t>
              </a:r>
              <a:endParaRPr lang="zh-CN" altLang="zh-CN" dirty="0">
                <a:effectLst/>
              </a:endParaRPr>
            </a:p>
          </p:txBody>
        </p:sp>
        <p:pic>
          <p:nvPicPr>
            <p:cNvPr id="2052" name="Picture 4">
              <a:extLst>
                <a:ext uri="{FF2B5EF4-FFF2-40B4-BE49-F238E27FC236}">
                  <a16:creationId xmlns:a16="http://schemas.microsoft.com/office/drawing/2014/main" id="{AB440CD4-E109-4D63-A315-AAE4503E79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2204" y="2427147"/>
              <a:ext cx="3036498" cy="3279418"/>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3" name="图片 1">
              <a:extLst>
                <a:ext uri="{FF2B5EF4-FFF2-40B4-BE49-F238E27FC236}">
                  <a16:creationId xmlns:a16="http://schemas.microsoft.com/office/drawing/2014/main" id="{05EC213A-6C28-4CE1-82C1-ADED85DD77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0059" y="2366306"/>
              <a:ext cx="4265314" cy="3401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cxnSp>
        <p:nvCxnSpPr>
          <p:cNvPr id="10" name="直接箭头连接符 9">
            <a:extLst>
              <a:ext uri="{FF2B5EF4-FFF2-40B4-BE49-F238E27FC236}">
                <a16:creationId xmlns:a16="http://schemas.microsoft.com/office/drawing/2014/main" id="{7038838D-E8F4-4F3C-A57B-C81899869EB5}"/>
              </a:ext>
            </a:extLst>
          </p:cNvPr>
          <p:cNvCxnSpPr>
            <a:stCxn id="2052" idx="3"/>
            <a:endCxn id="2053" idx="1"/>
          </p:cNvCxnSpPr>
          <p:nvPr/>
        </p:nvCxnSpPr>
        <p:spPr>
          <a:xfrm>
            <a:off x="4278702" y="4066856"/>
            <a:ext cx="591357"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E7334545-4898-4091-94B2-FB7B3AA69E87}"/>
              </a:ext>
            </a:extLst>
          </p:cNvPr>
          <p:cNvSpPr txBox="1"/>
          <p:nvPr/>
        </p:nvSpPr>
        <p:spPr>
          <a:xfrm>
            <a:off x="839142" y="5936602"/>
            <a:ext cx="9598820" cy="369332"/>
          </a:xfrm>
          <a:prstGeom prst="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zh-CN" altLang="zh-CN" sz="1800" kern="100" dirty="0">
                <a:effectLst/>
                <a:ea typeface="微软雅黑" panose="020B0503020204020204" pitchFamily="34" charset="-122"/>
                <a:cs typeface="Times New Roman" panose="02020603050405020304" pitchFamily="18" charset="0"/>
              </a:rPr>
              <a:t>单击菜单中的【文件】</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a:t>
            </a:r>
            <a:r>
              <a:rPr lang="zh-CN" altLang="zh-CN" sz="1800" kern="100" dirty="0">
                <a:solidFill>
                  <a:srgbClr val="FF0000"/>
                </a:solidFill>
                <a:effectLst/>
                <a:ea typeface="微软雅黑" panose="020B0503020204020204" pitchFamily="34" charset="-122"/>
                <a:cs typeface="Times New Roman" panose="02020603050405020304" pitchFamily="18" charset="0"/>
              </a:rPr>
              <a:t>保存全部</a:t>
            </a:r>
            <a:r>
              <a:rPr lang="zh-CN" altLang="zh-CN" sz="1800" kern="100" dirty="0">
                <a:effectLst/>
                <a:ea typeface="微软雅黑" panose="020B0503020204020204" pitchFamily="34" charset="-122"/>
                <a:cs typeface="Times New Roman" panose="02020603050405020304" pitchFamily="18" charset="0"/>
              </a:rPr>
              <a:t>】可实现保存正在</a:t>
            </a:r>
            <a:r>
              <a:rPr lang="en-US" altLang="zh-CN" sz="1800" kern="100" dirty="0" err="1">
                <a:effectLst/>
                <a:ea typeface="微软雅黑" panose="020B0503020204020204" pitchFamily="34" charset="-122"/>
                <a:cs typeface="Times New Roman" panose="02020603050405020304" pitchFamily="18" charset="0"/>
              </a:rPr>
              <a:t>Drewmweaver</a:t>
            </a:r>
            <a:r>
              <a:rPr lang="zh-CN" altLang="zh-CN" sz="1800" kern="100" dirty="0">
                <a:effectLst/>
                <a:ea typeface="微软雅黑" panose="020B0503020204020204" pitchFamily="34" charset="-122"/>
                <a:cs typeface="Times New Roman" panose="02020603050405020304" pitchFamily="18" charset="0"/>
              </a:rPr>
              <a:t>中打开的所有文档</a:t>
            </a:r>
            <a:r>
              <a:rPr lang="zh-CN" altLang="en-US" kern="100" dirty="0">
                <a:ea typeface="微软雅黑" panose="020B0503020204020204" pitchFamily="34" charset="-122"/>
                <a:cs typeface="Times New Roman" panose="02020603050405020304" pitchFamily="18" charset="0"/>
              </a:rPr>
              <a:t>。</a:t>
            </a:r>
            <a:endParaRPr lang="zh-CN" altLang="en-US" dirty="0"/>
          </a:p>
        </p:txBody>
      </p:sp>
      <p:pic>
        <p:nvPicPr>
          <p:cNvPr id="20" name="图形 19" descr="纸飞机">
            <a:extLst>
              <a:ext uri="{FF2B5EF4-FFF2-40B4-BE49-F238E27FC236}">
                <a16:creationId xmlns:a16="http://schemas.microsoft.com/office/drawing/2014/main" id="{77629CE8-087A-4E28-BC98-E2350864EF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5400000">
            <a:off x="188295" y="5795844"/>
            <a:ext cx="650847" cy="650847"/>
          </a:xfrm>
          <a:prstGeom prst="rect">
            <a:avLst/>
          </a:prstGeom>
          <a:effectLst>
            <a:glow rad="139700">
              <a:schemeClr val="accent2">
                <a:satMod val="175000"/>
                <a:alpha val="40000"/>
              </a:schemeClr>
            </a:glow>
          </a:effectLst>
        </p:spPr>
      </p:pic>
    </p:spTree>
    <p:extLst>
      <p:ext uri="{BB962C8B-B14F-4D97-AF65-F5344CB8AC3E}">
        <p14:creationId xmlns:p14="http://schemas.microsoft.com/office/powerpoint/2010/main" val="62252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7119B1-327C-4DD9-8C99-DB918A8C75AD}"/>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en-US" altLang="zh-CN" sz="2800" b="1" kern="100" dirty="0">
                <a:solidFill>
                  <a:srgbClr val="0070C0"/>
                </a:solidFill>
                <a:cs typeface="Times New Roman" panose="02020603050405020304" pitchFamily="18" charset="0"/>
              </a:rPr>
              <a:t>Dreamweaver </a:t>
            </a:r>
            <a:r>
              <a:rPr lang="zh-CN" altLang="zh-CN" sz="2800" b="1" kern="100" dirty="0">
                <a:solidFill>
                  <a:srgbClr val="0070C0"/>
                </a:solidFill>
                <a:cs typeface="Times New Roman" panose="02020603050405020304" pitchFamily="18" charset="0"/>
              </a:rPr>
              <a:t>对网页文档的基本操作</a:t>
            </a:r>
            <a:endParaRPr lang="zh-CN" altLang="en-US" sz="2800" b="1" kern="100" dirty="0">
              <a:solidFill>
                <a:srgbClr val="0070C0"/>
              </a:solidFill>
              <a:cs typeface="Times New Roman" panose="02020603050405020304" pitchFamily="18" charset="0"/>
            </a:endParaRPr>
          </a:p>
        </p:txBody>
      </p:sp>
      <p:sp>
        <p:nvSpPr>
          <p:cNvPr id="5" name="文本框 4">
            <a:extLst>
              <a:ext uri="{FF2B5EF4-FFF2-40B4-BE49-F238E27FC236}">
                <a16:creationId xmlns:a16="http://schemas.microsoft.com/office/drawing/2014/main" id="{E74222AA-07AE-45C0-BC39-6AD2ACEC926A}"/>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1.3</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D1B9CCCD-102D-48AD-AAE3-028936428CA8}"/>
              </a:ext>
            </a:extLst>
          </p:cNvPr>
          <p:cNvSpPr txBox="1"/>
          <p:nvPr/>
        </p:nvSpPr>
        <p:spPr>
          <a:xfrm>
            <a:off x="224287" y="1797914"/>
            <a:ext cx="7504981" cy="923330"/>
          </a:xfrm>
          <a:prstGeom prst="rect">
            <a:avLst/>
          </a:prstGeom>
          <a:solidFill>
            <a:srgbClr val="D1F1FC"/>
          </a:solidFill>
          <a:ln>
            <a:solidFill>
              <a:srgbClr val="FFC000"/>
            </a:solidFill>
            <a:prstDash val="dash"/>
          </a:ln>
          <a:effectLst>
            <a:glow rad="63500">
              <a:schemeClr val="accent1">
                <a:satMod val="175000"/>
                <a:alpha val="40000"/>
              </a:schemeClr>
            </a:glow>
          </a:effectLst>
        </p:spPr>
        <p:txBody>
          <a:bodyPr wrap="square">
            <a:spAutoFit/>
          </a:bodyPr>
          <a:lstStyle/>
          <a:p>
            <a:pPr algn="l"/>
            <a:r>
              <a:rPr lang="zh-CN" altLang="zh-CN" sz="1800" b="1" kern="100" dirty="0">
                <a:effectLst/>
                <a:ea typeface="微软雅黑" panose="020B0503020204020204" pitchFamily="34" charset="-122"/>
                <a:cs typeface="Times New Roman" panose="02020603050405020304" pitchFamily="18" charset="0"/>
              </a:rPr>
              <a:t>方法一</a:t>
            </a:r>
            <a:r>
              <a:rPr lang="zh-CN" altLang="zh-CN" sz="1800" kern="100" dirty="0">
                <a:effectLst/>
                <a:ea typeface="微软雅黑" panose="020B0503020204020204" pitchFamily="34" charset="-122"/>
                <a:cs typeface="Times New Roman" panose="02020603050405020304" pitchFamily="18" charset="0"/>
              </a:rPr>
              <a:t>：选择菜单栏的【文件】</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【打开】，在【打开】对话框中，在【查找路径】中选择对应文件夹，点击需打开的文件名，点击【打开】按钮打开对应文档</a:t>
            </a:r>
            <a:endParaRPr lang="zh-CN" altLang="zh-CN" dirty="0">
              <a:effectLst/>
            </a:endParaRPr>
          </a:p>
        </p:txBody>
      </p:sp>
      <p:sp>
        <p:nvSpPr>
          <p:cNvPr id="2" name="箭头: 五边形 1">
            <a:extLst>
              <a:ext uri="{FF2B5EF4-FFF2-40B4-BE49-F238E27FC236}">
                <a16:creationId xmlns:a16="http://schemas.microsoft.com/office/drawing/2014/main" id="{C3B8A01D-60D2-4FDD-9646-CA5D5EBD6F7C}"/>
              </a:ext>
            </a:extLst>
          </p:cNvPr>
          <p:cNvSpPr/>
          <p:nvPr/>
        </p:nvSpPr>
        <p:spPr>
          <a:xfrm>
            <a:off x="224287" y="1021525"/>
            <a:ext cx="3027871" cy="553188"/>
          </a:xfrm>
          <a:prstGeom prst="homePlate">
            <a:avLst/>
          </a:prstGeom>
          <a:solidFill>
            <a:srgbClr val="0096FC"/>
          </a:solidFill>
        </p:spPr>
        <p:style>
          <a:lnRef idx="0">
            <a:schemeClr val="accent1"/>
          </a:lnRef>
          <a:fillRef idx="3">
            <a:schemeClr val="accent1"/>
          </a:fillRef>
          <a:effectRef idx="3">
            <a:schemeClr val="accent1"/>
          </a:effectRef>
          <a:fontRef idx="minor">
            <a:schemeClr val="lt1"/>
          </a:fontRef>
        </p:style>
        <p:txBody>
          <a:bodyPr rtlCol="0" anchor="ctr"/>
          <a:lstStyle/>
          <a:p>
            <a:r>
              <a:rPr lang="en-US" altLang="zh-CN" sz="1800" kern="100" dirty="0">
                <a:effectLst/>
                <a:ea typeface="微软雅黑" panose="020B0503020204020204" pitchFamily="34" charset="-122"/>
                <a:cs typeface="Times New Roman" panose="02020603050405020304" pitchFamily="18" charset="0"/>
              </a:rPr>
              <a:t>3 </a:t>
            </a:r>
            <a:r>
              <a:rPr lang="zh-CN" altLang="zh-CN" sz="1800" kern="100" dirty="0">
                <a:effectLst/>
                <a:ea typeface="微软雅黑" panose="020B0503020204020204" pitchFamily="34" charset="-122"/>
                <a:cs typeface="Times New Roman" panose="02020603050405020304" pitchFamily="18" charset="0"/>
              </a:rPr>
              <a:t>打开网页文档的方式</a:t>
            </a:r>
            <a:endParaRPr lang="zh-CN" altLang="en-US" b="1" dirty="0">
              <a:solidFill>
                <a:schemeClr val="bg1"/>
              </a:solidFill>
            </a:endParaRPr>
          </a:p>
        </p:txBody>
      </p:sp>
      <p:pic>
        <p:nvPicPr>
          <p:cNvPr id="3074" name="图片 1">
            <a:extLst>
              <a:ext uri="{FF2B5EF4-FFF2-40B4-BE49-F238E27FC236}">
                <a16:creationId xmlns:a16="http://schemas.microsoft.com/office/drawing/2014/main" id="{19960E73-84FB-4637-906A-5BC9151F4C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663" y="1298119"/>
            <a:ext cx="3830129" cy="34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65BC95E-19F7-4043-ADA1-5F2A225823C6}"/>
              </a:ext>
            </a:extLst>
          </p:cNvPr>
          <p:cNvSpPr txBox="1"/>
          <p:nvPr/>
        </p:nvSpPr>
        <p:spPr>
          <a:xfrm>
            <a:off x="170370" y="3439204"/>
            <a:ext cx="7558898" cy="923330"/>
          </a:xfrm>
          <a:prstGeom prst="rect">
            <a:avLst/>
          </a:prstGeom>
          <a:effectLst>
            <a:glow rad="63500">
              <a:schemeClr val="accent1">
                <a:satMod val="175000"/>
                <a:alpha val="40000"/>
              </a:schemeClr>
            </a:glo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zh-CN" altLang="zh-CN" sz="1800" b="1" kern="100" dirty="0">
                <a:effectLst/>
                <a:ea typeface="微软雅黑" panose="020B0503020204020204" pitchFamily="34" charset="-122"/>
                <a:cs typeface="Times New Roman" panose="02020603050405020304" pitchFamily="18" charset="0"/>
              </a:rPr>
              <a:t>方法二</a:t>
            </a:r>
            <a:r>
              <a:rPr lang="zh-CN" altLang="zh-CN" sz="1800" kern="100" dirty="0">
                <a:effectLst/>
                <a:ea typeface="微软雅黑" panose="020B0503020204020204" pitchFamily="34" charset="-122"/>
                <a:cs typeface="Times New Roman" panose="02020603050405020304" pitchFamily="18" charset="0"/>
              </a:rPr>
              <a:t>：在工具面板中，点击【文件】，在打开的文件面板中，在【本地试图】的【本地文件】（见图</a:t>
            </a:r>
            <a:r>
              <a:rPr lang="en-US" altLang="zh-CN" sz="1800" kern="100" dirty="0">
                <a:effectLst/>
                <a:ea typeface="微软雅黑" panose="020B0503020204020204" pitchFamily="34" charset="-122"/>
                <a:cs typeface="Times New Roman" panose="02020603050405020304" pitchFamily="18" charset="0"/>
              </a:rPr>
              <a:t>1-2-24</a:t>
            </a:r>
            <a:r>
              <a:rPr lang="zh-CN" altLang="zh-CN" sz="1800" kern="100" dirty="0">
                <a:effectLst/>
                <a:ea typeface="微软雅黑" panose="020B0503020204020204" pitchFamily="34" charset="-122"/>
                <a:cs typeface="Times New Roman" panose="02020603050405020304" pitchFamily="18" charset="0"/>
              </a:rPr>
              <a:t>）中，选择需要打开的文档，双击鼠标左键打开文档</a:t>
            </a:r>
            <a:endParaRPr lang="zh-CN" altLang="en-US" dirty="0"/>
          </a:p>
        </p:txBody>
      </p:sp>
      <p:pic>
        <p:nvPicPr>
          <p:cNvPr id="3075" name="图片 1">
            <a:extLst>
              <a:ext uri="{FF2B5EF4-FFF2-40B4-BE49-F238E27FC236}">
                <a16:creationId xmlns:a16="http://schemas.microsoft.com/office/drawing/2014/main" id="{C0022194-2891-4D3A-A613-2489B71133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663" y="2395009"/>
            <a:ext cx="3910550" cy="346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866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wipe(up)">
                                      <p:cBhvr>
                                        <p:cTn id="11" dur="5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1" presetClass="exit" presetSubtype="0" fill="hold" nodeType="withEffect">
                                  <p:stCondLst>
                                    <p:cond delay="0"/>
                                  </p:stCondLst>
                                  <p:childTnLst>
                                    <p:set>
                                      <p:cBhvr>
                                        <p:cTn id="18" dur="1" fill="hold">
                                          <p:stCondLst>
                                            <p:cond delay="0"/>
                                          </p:stCondLst>
                                        </p:cTn>
                                        <p:tgtEl>
                                          <p:spTgt spid="3074"/>
                                        </p:tgtEl>
                                        <p:attrNameLst>
                                          <p:attrName>style.visibility</p:attrName>
                                        </p:attrNameLst>
                                      </p:cBhvr>
                                      <p:to>
                                        <p:strVal val="hidden"/>
                                      </p:to>
                                    </p:se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wipe(up)">
                                      <p:cBhvr>
                                        <p:cTn id="2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899D54E-C573-4773-B8A6-B6949EA529F3}"/>
              </a:ext>
            </a:extLst>
          </p:cNvPr>
          <p:cNvSpPr>
            <a:spLocks noGrp="1"/>
          </p:cNvSpPr>
          <p:nvPr>
            <p:ph type="title"/>
          </p:nvPr>
        </p:nvSpPr>
        <p:spPr>
          <a:xfrm>
            <a:off x="1069524" y="405569"/>
            <a:ext cx="10515600" cy="356752"/>
          </a:xfrm>
        </p:spPr>
        <p:txBody>
          <a:bodyPr/>
          <a:lstStyle/>
          <a:p>
            <a:r>
              <a:rPr lang="zh-CN" altLang="zh-CN" b="1" kern="100" dirty="0">
                <a:effectLst>
                  <a:outerShdw blurRad="38100" dist="38100" dir="2700000" algn="tl">
                    <a:srgbClr val="000000">
                      <a:alpha val="43137"/>
                    </a:srgbClr>
                  </a:outerShdw>
                </a:effectLst>
                <a:cs typeface="Times New Roman" panose="02020603050405020304" pitchFamily="18" charset="0"/>
              </a:rPr>
              <a:t>课堂案例：企业网站的规划和站点的管理</a:t>
            </a:r>
            <a:endParaRPr lang="zh-CN" altLang="en-US" b="1" kern="100" dirty="0">
              <a:effectLst>
                <a:outerShdw blurRad="38100" dist="38100" dir="2700000" algn="tl">
                  <a:srgbClr val="000000">
                    <a:alpha val="43137"/>
                  </a:srgbClr>
                </a:outerShdw>
              </a:effectLst>
              <a:cs typeface="Times New Roman" panose="02020603050405020304" pitchFamily="18" charset="0"/>
            </a:endParaRPr>
          </a:p>
        </p:txBody>
      </p:sp>
      <p:sp>
        <p:nvSpPr>
          <p:cNvPr id="4" name="平行四边形 3">
            <a:extLst>
              <a:ext uri="{FF2B5EF4-FFF2-40B4-BE49-F238E27FC236}">
                <a16:creationId xmlns:a16="http://schemas.microsoft.com/office/drawing/2014/main" id="{86733744-5489-44C9-B9A8-9AB493D5E8DF}"/>
              </a:ext>
            </a:extLst>
          </p:cNvPr>
          <p:cNvSpPr/>
          <p:nvPr/>
        </p:nvSpPr>
        <p:spPr>
          <a:xfrm>
            <a:off x="158408" y="322552"/>
            <a:ext cx="679792" cy="496958"/>
          </a:xfrm>
          <a:prstGeom prst="parallelogram">
            <a:avLst>
              <a:gd name="adj" fmla="val 2514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ea"/>
              <a:sym typeface="+mn-lt"/>
            </a:endParaRPr>
          </a:p>
        </p:txBody>
      </p:sp>
      <p:sp>
        <p:nvSpPr>
          <p:cNvPr id="5" name="平行四边形 4">
            <a:extLst>
              <a:ext uri="{FF2B5EF4-FFF2-40B4-BE49-F238E27FC236}">
                <a16:creationId xmlns:a16="http://schemas.microsoft.com/office/drawing/2014/main" id="{83BED0B3-226F-4C46-A009-45F06365B254}"/>
              </a:ext>
            </a:extLst>
          </p:cNvPr>
          <p:cNvSpPr/>
          <p:nvPr/>
        </p:nvSpPr>
        <p:spPr>
          <a:xfrm>
            <a:off x="12428" y="95308"/>
            <a:ext cx="291961" cy="222659"/>
          </a:xfrm>
          <a:prstGeom prst="parallelogram">
            <a:avLst>
              <a:gd name="adj" fmla="val 25141"/>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ea"/>
              <a:sym typeface="+mn-lt"/>
            </a:endParaRPr>
          </a:p>
        </p:txBody>
      </p:sp>
      <p:sp>
        <p:nvSpPr>
          <p:cNvPr id="15" name="AutoShape 132">
            <a:extLst>
              <a:ext uri="{FF2B5EF4-FFF2-40B4-BE49-F238E27FC236}">
                <a16:creationId xmlns:a16="http://schemas.microsoft.com/office/drawing/2014/main" id="{3A0355DA-1ACD-409C-9499-1C35EDE1454F}"/>
              </a:ext>
            </a:extLst>
          </p:cNvPr>
          <p:cNvSpPr>
            <a:spLocks noChangeArrowheads="1"/>
          </p:cNvSpPr>
          <p:nvPr/>
        </p:nvSpPr>
        <p:spPr bwMode="auto">
          <a:xfrm rot="10800000">
            <a:off x="1463040" y="1127289"/>
            <a:ext cx="1527746" cy="5408158"/>
          </a:xfrm>
          <a:prstGeom prst="upArrow">
            <a:avLst>
              <a:gd name="adj1" fmla="val 66296"/>
              <a:gd name="adj2" fmla="val 58426"/>
            </a:avLst>
          </a:prstGeom>
          <a:gradFill>
            <a:gsLst>
              <a:gs pos="0">
                <a:srgbClr val="0096FC"/>
              </a:gs>
              <a:gs pos="100000">
                <a:srgbClr val="764718">
                  <a:alpha val="0"/>
                </a:srgbClr>
              </a:gs>
            </a:gsLst>
            <a:path path="circle">
              <a:fillToRect l="100000" b="100000"/>
            </a:path>
          </a:gradFill>
          <a:ln>
            <a:noFill/>
          </a:ln>
        </p:spPr>
        <p:txBody>
          <a:bodyPr wrap="none"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srgbClr val="0096FC"/>
              </a:solidFill>
              <a:effectLst>
                <a:outerShdw blurRad="38100" dist="38100" dir="2700000" algn="tl">
                  <a:srgbClr val="000000">
                    <a:alpha val="43137"/>
                  </a:srgbClr>
                </a:outerShdw>
              </a:effectLst>
              <a:uLnTx/>
              <a:uFillTx/>
              <a:latin typeface="Gulim" pitchFamily="34" charset="-127"/>
              <a:ea typeface="Gulim" pitchFamily="34" charset="-127"/>
              <a:cs typeface="+mn-cs"/>
            </a:endParaRPr>
          </a:p>
        </p:txBody>
      </p:sp>
      <p:grpSp>
        <p:nvGrpSpPr>
          <p:cNvPr id="39" name="组合 38">
            <a:extLst>
              <a:ext uri="{FF2B5EF4-FFF2-40B4-BE49-F238E27FC236}">
                <a16:creationId xmlns:a16="http://schemas.microsoft.com/office/drawing/2014/main" id="{C0708E04-36C8-4A44-8565-6F73A5CF8AE5}"/>
              </a:ext>
            </a:extLst>
          </p:cNvPr>
          <p:cNvGrpSpPr/>
          <p:nvPr/>
        </p:nvGrpSpPr>
        <p:grpSpPr>
          <a:xfrm>
            <a:off x="1786476" y="1089006"/>
            <a:ext cx="6150516" cy="816216"/>
            <a:chOff x="1786476" y="1089007"/>
            <a:chExt cx="6150516" cy="816216"/>
          </a:xfrm>
        </p:grpSpPr>
        <p:sp>
          <p:nvSpPr>
            <p:cNvPr id="8" name="平行四边形 7">
              <a:extLst>
                <a:ext uri="{FF2B5EF4-FFF2-40B4-BE49-F238E27FC236}">
                  <a16:creationId xmlns:a16="http://schemas.microsoft.com/office/drawing/2014/main" id="{4A7095A8-394A-4868-8F57-AB94F01EDED9}"/>
                </a:ext>
              </a:extLst>
            </p:cNvPr>
            <p:cNvSpPr/>
            <p:nvPr/>
          </p:nvSpPr>
          <p:spPr>
            <a:xfrm>
              <a:off x="5023104" y="1089007"/>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网站的需求分析阶段</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箭头连接符 17">
              <a:extLst>
                <a:ext uri="{FF2B5EF4-FFF2-40B4-BE49-F238E27FC236}">
                  <a16:creationId xmlns:a16="http://schemas.microsoft.com/office/drawing/2014/main" id="{51F3FD6B-F570-470A-A335-2E7A794D05CB}"/>
                </a:ext>
              </a:extLst>
            </p:cNvPr>
            <p:cNvCxnSpPr>
              <a:cxnSpLocks/>
            </p:cNvCxnSpPr>
            <p:nvPr/>
          </p:nvCxnSpPr>
          <p:spPr>
            <a:xfrm>
              <a:off x="2804160" y="1473197"/>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6C73C09E-9674-4D51-AA5D-292D31266A6A}"/>
                </a:ext>
              </a:extLst>
            </p:cNvPr>
            <p:cNvGrpSpPr/>
            <p:nvPr/>
          </p:nvGrpSpPr>
          <p:grpSpPr>
            <a:xfrm>
              <a:off x="1786476" y="1206533"/>
              <a:ext cx="880872" cy="698690"/>
              <a:chOff x="1786476" y="1206533"/>
              <a:chExt cx="880872" cy="698690"/>
            </a:xfrm>
          </p:grpSpPr>
          <p:sp>
            <p:nvSpPr>
              <p:cNvPr id="23" name="椭圆 22">
                <a:extLst>
                  <a:ext uri="{FF2B5EF4-FFF2-40B4-BE49-F238E27FC236}">
                    <a16:creationId xmlns:a16="http://schemas.microsoft.com/office/drawing/2014/main" id="{2DD3E7D5-513C-4D1C-9705-DD9C50B09594}"/>
                  </a:ext>
                </a:extLst>
              </p:cNvPr>
              <p:cNvSpPr/>
              <p:nvPr/>
            </p:nvSpPr>
            <p:spPr>
              <a:xfrm>
                <a:off x="1881791" y="1206533"/>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a:extLst>
                  <a:ext uri="{FF2B5EF4-FFF2-40B4-BE49-F238E27FC236}">
                    <a16:creationId xmlns:a16="http://schemas.microsoft.com/office/drawing/2014/main" id="{9C10665F-C636-42E9-982E-EDEBC11ADF7F}"/>
                  </a:ext>
                </a:extLst>
              </p:cNvPr>
              <p:cNvSpPr txBox="1"/>
              <p:nvPr/>
            </p:nvSpPr>
            <p:spPr>
              <a:xfrm>
                <a:off x="1786476" y="1378209"/>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1.4.1</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 name="组合 5">
            <a:extLst>
              <a:ext uri="{FF2B5EF4-FFF2-40B4-BE49-F238E27FC236}">
                <a16:creationId xmlns:a16="http://schemas.microsoft.com/office/drawing/2014/main" id="{A7CA312E-D8C5-46FC-80B4-E6AECAC409C9}"/>
              </a:ext>
            </a:extLst>
          </p:cNvPr>
          <p:cNvGrpSpPr/>
          <p:nvPr/>
        </p:nvGrpSpPr>
        <p:grpSpPr>
          <a:xfrm>
            <a:off x="1786476" y="2706988"/>
            <a:ext cx="6150516" cy="768381"/>
            <a:chOff x="1786476" y="2184074"/>
            <a:chExt cx="6150516" cy="768381"/>
          </a:xfrm>
        </p:grpSpPr>
        <p:sp>
          <p:nvSpPr>
            <p:cNvPr id="9" name="平行四边形 8">
              <a:extLst>
                <a:ext uri="{FF2B5EF4-FFF2-40B4-BE49-F238E27FC236}">
                  <a16:creationId xmlns:a16="http://schemas.microsoft.com/office/drawing/2014/main" id="{6429B5E4-0883-430D-BDAE-F11355B08F25}"/>
                </a:ext>
              </a:extLst>
            </p:cNvPr>
            <p:cNvSpPr/>
            <p:nvPr/>
          </p:nvSpPr>
          <p:spPr>
            <a:xfrm>
              <a:off x="5023104" y="2184074"/>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网站的规划</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箭头连接符 18">
              <a:extLst>
                <a:ext uri="{FF2B5EF4-FFF2-40B4-BE49-F238E27FC236}">
                  <a16:creationId xmlns:a16="http://schemas.microsoft.com/office/drawing/2014/main" id="{87423C72-CC64-4A3A-B327-59850339FBFF}"/>
                </a:ext>
              </a:extLst>
            </p:cNvPr>
            <p:cNvCxnSpPr>
              <a:cxnSpLocks/>
            </p:cNvCxnSpPr>
            <p:nvPr/>
          </p:nvCxnSpPr>
          <p:spPr>
            <a:xfrm>
              <a:off x="2804160" y="2568265"/>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id="{A9B030FA-B7A4-4E8E-8A2F-1D461DA2385E}"/>
                </a:ext>
              </a:extLst>
            </p:cNvPr>
            <p:cNvGrpSpPr/>
            <p:nvPr/>
          </p:nvGrpSpPr>
          <p:grpSpPr>
            <a:xfrm>
              <a:off x="1786476" y="2250241"/>
              <a:ext cx="880872" cy="698690"/>
              <a:chOff x="1786476" y="2250241"/>
              <a:chExt cx="880872" cy="698690"/>
            </a:xfrm>
          </p:grpSpPr>
          <p:sp>
            <p:nvSpPr>
              <p:cNvPr id="26" name="椭圆 25">
                <a:extLst>
                  <a:ext uri="{FF2B5EF4-FFF2-40B4-BE49-F238E27FC236}">
                    <a16:creationId xmlns:a16="http://schemas.microsoft.com/office/drawing/2014/main" id="{03A6E24F-7175-4D25-9AB2-24782EC11241}"/>
                  </a:ext>
                </a:extLst>
              </p:cNvPr>
              <p:cNvSpPr/>
              <p:nvPr/>
            </p:nvSpPr>
            <p:spPr>
              <a:xfrm>
                <a:off x="1881791" y="2250241"/>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文本框 26">
                <a:extLst>
                  <a:ext uri="{FF2B5EF4-FFF2-40B4-BE49-F238E27FC236}">
                    <a16:creationId xmlns:a16="http://schemas.microsoft.com/office/drawing/2014/main" id="{4DDF85D2-FACF-44C1-B2FA-13CD1D33E670}"/>
                  </a:ext>
                </a:extLst>
              </p:cNvPr>
              <p:cNvSpPr txBox="1"/>
              <p:nvPr/>
            </p:nvSpPr>
            <p:spPr>
              <a:xfrm>
                <a:off x="1786476" y="2419026"/>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1.4.2</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 name="组合 1">
            <a:extLst>
              <a:ext uri="{FF2B5EF4-FFF2-40B4-BE49-F238E27FC236}">
                <a16:creationId xmlns:a16="http://schemas.microsoft.com/office/drawing/2014/main" id="{1A80E799-281E-49BC-B3A8-6AAE90C23BAE}"/>
              </a:ext>
            </a:extLst>
          </p:cNvPr>
          <p:cNvGrpSpPr/>
          <p:nvPr/>
        </p:nvGrpSpPr>
        <p:grpSpPr>
          <a:xfrm>
            <a:off x="1786476" y="4357998"/>
            <a:ext cx="6150516" cy="768381"/>
            <a:chOff x="1786476" y="3279142"/>
            <a:chExt cx="6150516" cy="768381"/>
          </a:xfrm>
        </p:grpSpPr>
        <p:sp>
          <p:nvSpPr>
            <p:cNvPr id="10" name="平行四边形 9">
              <a:extLst>
                <a:ext uri="{FF2B5EF4-FFF2-40B4-BE49-F238E27FC236}">
                  <a16:creationId xmlns:a16="http://schemas.microsoft.com/office/drawing/2014/main" id="{C2794384-C985-443E-AE48-4D7C6B7F48B4}"/>
                </a:ext>
              </a:extLst>
            </p:cNvPr>
            <p:cNvSpPr/>
            <p:nvPr/>
          </p:nvSpPr>
          <p:spPr>
            <a:xfrm>
              <a:off x="5023104" y="3279142"/>
              <a:ext cx="2913888" cy="768381"/>
            </a:xfrm>
            <a:prstGeom prst="parallelogram">
              <a:avLst/>
            </a:prstGeom>
            <a:solidFill>
              <a:srgbClr val="195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800" kern="100" dirty="0">
                  <a:effectLst/>
                  <a:ea typeface="微软雅黑" panose="020B0503020204020204" pitchFamily="34" charset="-122"/>
                  <a:cs typeface="Times New Roman" panose="02020603050405020304" pitchFamily="18" charset="0"/>
                </a:rPr>
                <a:t>站点管理</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箭头连接符 19">
              <a:extLst>
                <a:ext uri="{FF2B5EF4-FFF2-40B4-BE49-F238E27FC236}">
                  <a16:creationId xmlns:a16="http://schemas.microsoft.com/office/drawing/2014/main" id="{23D9288E-AC16-4CED-BDFF-B81A728108F8}"/>
                </a:ext>
              </a:extLst>
            </p:cNvPr>
            <p:cNvCxnSpPr>
              <a:cxnSpLocks/>
            </p:cNvCxnSpPr>
            <p:nvPr/>
          </p:nvCxnSpPr>
          <p:spPr>
            <a:xfrm>
              <a:off x="2804160" y="3663333"/>
              <a:ext cx="2218944" cy="0"/>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0E389DDF-BC0F-4EFF-9F57-38A0BF8715B1}"/>
                </a:ext>
              </a:extLst>
            </p:cNvPr>
            <p:cNvGrpSpPr/>
            <p:nvPr/>
          </p:nvGrpSpPr>
          <p:grpSpPr>
            <a:xfrm>
              <a:off x="1786476" y="3293949"/>
              <a:ext cx="880872" cy="698690"/>
              <a:chOff x="1786476" y="3293949"/>
              <a:chExt cx="880872" cy="698690"/>
            </a:xfrm>
          </p:grpSpPr>
          <p:sp>
            <p:nvSpPr>
              <p:cNvPr id="28" name="椭圆 27">
                <a:extLst>
                  <a:ext uri="{FF2B5EF4-FFF2-40B4-BE49-F238E27FC236}">
                    <a16:creationId xmlns:a16="http://schemas.microsoft.com/office/drawing/2014/main" id="{4D0C10DA-C0C9-457F-BCAF-B47CC58557DC}"/>
                  </a:ext>
                </a:extLst>
              </p:cNvPr>
              <p:cNvSpPr/>
              <p:nvPr/>
            </p:nvSpPr>
            <p:spPr>
              <a:xfrm>
                <a:off x="1881791" y="3293949"/>
                <a:ext cx="698690" cy="698690"/>
              </a:xfrm>
              <a:prstGeom prst="ellipse">
                <a:avLst/>
              </a:prstGeom>
              <a:solidFill>
                <a:srgbClr val="D1F1FC"/>
              </a:solidFill>
              <a:ln>
                <a:noFill/>
              </a:ln>
              <a:effectLst>
                <a:glow rad="101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a:extLst>
                  <a:ext uri="{FF2B5EF4-FFF2-40B4-BE49-F238E27FC236}">
                    <a16:creationId xmlns:a16="http://schemas.microsoft.com/office/drawing/2014/main" id="{0674E6C0-A966-42E2-8620-95DAD9287663}"/>
                  </a:ext>
                </a:extLst>
              </p:cNvPr>
              <p:cNvSpPr txBox="1"/>
              <p:nvPr/>
            </p:nvSpPr>
            <p:spPr>
              <a:xfrm>
                <a:off x="1786476" y="3459843"/>
                <a:ext cx="88087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1.4.3</a:t>
                </a:r>
                <a:endParaRPr kumimoji="0" lang="zh-CN" altLang="en-US" sz="18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grpSp>
      </p:grpSp>
      <p:sp>
        <p:nvSpPr>
          <p:cNvPr id="40" name="文本框 39">
            <a:extLst>
              <a:ext uri="{FF2B5EF4-FFF2-40B4-BE49-F238E27FC236}">
                <a16:creationId xmlns:a16="http://schemas.microsoft.com/office/drawing/2014/main" id="{7BCD2708-5112-4B1B-AE5A-DA181FBBC603}"/>
              </a:ext>
            </a:extLst>
          </p:cNvPr>
          <p:cNvSpPr txBox="1"/>
          <p:nvPr/>
        </p:nvSpPr>
        <p:spPr>
          <a:xfrm>
            <a:off x="199482" y="345881"/>
            <a:ext cx="784698" cy="400110"/>
          </a:xfrm>
          <a:prstGeom prst="rect">
            <a:avLst/>
          </a:prstGeom>
          <a:noFill/>
        </p:spPr>
        <p:txBody>
          <a:bodyPr wrap="square">
            <a:spAutoFit/>
          </a:bodyPr>
          <a:lstStyle/>
          <a:p>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1.4</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610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网站的需求分析阶段</a:t>
            </a:r>
            <a:endParaRPr lang="zh-CN" altLang="en-US" sz="2800" b="1" kern="100" dirty="0">
              <a:solidFill>
                <a:srgbClr val="0070C0"/>
              </a:solidFill>
              <a:cs typeface="Times New Roman" panose="02020603050405020304" pitchFamily="18" charset="0"/>
            </a:endParaRP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435515" y="1108733"/>
            <a:ext cx="10559564" cy="983412"/>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网站的需求分析主要分功能需求和非功能需求。功能性需求是指具体的完成内容的需求。非功能性需求是指为满足用户业务需求而必须具有且除功能需求以外的特性，包括系统的性能、可靠性、可维护性、可扩充性和对技术和对业务的适应性等。</a:t>
            </a:r>
            <a:endParaRPr lang="zh-CN" altLang="en-US" sz="1800" dirty="0"/>
          </a:p>
        </p:txBody>
      </p:sp>
      <p:grpSp>
        <p:nvGrpSpPr>
          <p:cNvPr id="11" name="组合 10">
            <a:extLst>
              <a:ext uri="{FF2B5EF4-FFF2-40B4-BE49-F238E27FC236}">
                <a16:creationId xmlns:a16="http://schemas.microsoft.com/office/drawing/2014/main" id="{7EC20056-3A36-4F3F-BF7E-E0C0734FFD7A}"/>
              </a:ext>
            </a:extLst>
          </p:cNvPr>
          <p:cNvGrpSpPr/>
          <p:nvPr/>
        </p:nvGrpSpPr>
        <p:grpSpPr>
          <a:xfrm>
            <a:off x="439654" y="2239110"/>
            <a:ext cx="10333121" cy="1920438"/>
            <a:chOff x="439654" y="2239110"/>
            <a:chExt cx="10333121" cy="1920438"/>
          </a:xfrm>
        </p:grpSpPr>
        <p:sp>
          <p:nvSpPr>
            <p:cNvPr id="7" name="矩形: 圆顶角 6">
              <a:extLst>
                <a:ext uri="{FF2B5EF4-FFF2-40B4-BE49-F238E27FC236}">
                  <a16:creationId xmlns:a16="http://schemas.microsoft.com/office/drawing/2014/main" id="{F598240C-D567-4653-835D-27AC0D485DF5}"/>
                </a:ext>
              </a:extLst>
            </p:cNvPr>
            <p:cNvSpPr/>
            <p:nvPr/>
          </p:nvSpPr>
          <p:spPr>
            <a:xfrm>
              <a:off x="439654" y="2698451"/>
              <a:ext cx="10333121" cy="1461097"/>
            </a:xfrm>
            <a:prstGeom prst="round2SameRect">
              <a:avLst/>
            </a:prstGeom>
            <a:effectLst>
              <a:glow rad="63500">
                <a:schemeClr val="accent1">
                  <a:satMod val="175000"/>
                  <a:alpha val="40000"/>
                </a:schemeClr>
              </a:glow>
            </a:effectLst>
          </p:spPr>
          <p:style>
            <a:lnRef idx="2">
              <a:schemeClr val="accent5"/>
            </a:lnRef>
            <a:fillRef idx="1">
              <a:schemeClr val="lt1"/>
            </a:fillRef>
            <a:effectRef idx="0">
              <a:schemeClr val="accent5"/>
            </a:effectRef>
            <a:fontRef idx="minor">
              <a:schemeClr val="dk1"/>
            </a:fontRef>
          </p:style>
          <p:txBody>
            <a:bodyPr rtlCol="0" anchor="ctr"/>
            <a:lstStyle/>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企业展示宣传，通过网站向消费者展现企业的雄厚实力；</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发布信息，浏览者通过网站可以得知企业最新新闻资讯；</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加强与客户的沟通，收集整理消费者</a:t>
              </a:r>
              <a:r>
                <a:rPr lang="en-US"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代理经销商投诉、咨询及建议，并及时反馈；</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产品展示，浏览者通过网站可得到有关企业产品详细信息</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网络招聘，应聘者可通过网络发送简历。</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矩形: 剪去对角 8">
              <a:extLst>
                <a:ext uri="{FF2B5EF4-FFF2-40B4-BE49-F238E27FC236}">
                  <a16:creationId xmlns:a16="http://schemas.microsoft.com/office/drawing/2014/main" id="{A313A80B-AC67-485A-B43D-22CF127E1870}"/>
                </a:ext>
              </a:extLst>
            </p:cNvPr>
            <p:cNvSpPr/>
            <p:nvPr/>
          </p:nvSpPr>
          <p:spPr>
            <a:xfrm>
              <a:off x="563479" y="2239110"/>
              <a:ext cx="1435082" cy="411882"/>
            </a:xfrm>
            <a:prstGeom prst="snip2Diag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功</a:t>
              </a:r>
              <a:r>
                <a:rPr lang="zh-CN" altLang="zh-CN"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能</a:t>
              </a:r>
              <a:r>
                <a:rPr lang="zh-CN" altLang="en-US"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性</a:t>
              </a:r>
              <a:r>
                <a:rPr lang="zh-CN" altLang="zh-CN"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需求</a:t>
              </a:r>
              <a:endParaRPr lang="zh-CN" altLang="en-US" dirty="0">
                <a:solidFill>
                  <a:srgbClr val="7030A0"/>
                </a:solidFill>
              </a:endParaRPr>
            </a:p>
          </p:txBody>
        </p:sp>
      </p:grpSp>
      <p:grpSp>
        <p:nvGrpSpPr>
          <p:cNvPr id="12" name="组合 11">
            <a:extLst>
              <a:ext uri="{FF2B5EF4-FFF2-40B4-BE49-F238E27FC236}">
                <a16:creationId xmlns:a16="http://schemas.microsoft.com/office/drawing/2014/main" id="{B17E0B2C-BB84-40CF-89A6-D8B38583DF16}"/>
              </a:ext>
            </a:extLst>
          </p:cNvPr>
          <p:cNvGrpSpPr/>
          <p:nvPr/>
        </p:nvGrpSpPr>
        <p:grpSpPr>
          <a:xfrm>
            <a:off x="344404" y="4277459"/>
            <a:ext cx="4807968" cy="1406391"/>
            <a:chOff x="344404" y="4277459"/>
            <a:chExt cx="4807968" cy="1406391"/>
          </a:xfrm>
        </p:grpSpPr>
        <p:sp>
          <p:nvSpPr>
            <p:cNvPr id="8" name="矩形: 对角圆角 7">
              <a:extLst>
                <a:ext uri="{FF2B5EF4-FFF2-40B4-BE49-F238E27FC236}">
                  <a16:creationId xmlns:a16="http://schemas.microsoft.com/office/drawing/2014/main" id="{B477C97A-D821-4EC0-BD7C-1650717670E4}"/>
                </a:ext>
              </a:extLst>
            </p:cNvPr>
            <p:cNvSpPr/>
            <p:nvPr/>
          </p:nvSpPr>
          <p:spPr>
            <a:xfrm>
              <a:off x="344404" y="4722696"/>
              <a:ext cx="4807968" cy="961154"/>
            </a:xfrm>
            <a:prstGeom prst="round2DiagRect">
              <a:avLst/>
            </a:prstGeom>
            <a:effectLst>
              <a:glow rad="635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rtlCol="0" anchor="ctr"/>
            <a:lstStyle/>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网站实施环境，域名、空间的申请；</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网站的后期维护和更新；</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buFont typeface="楷体_GB2312"/>
                <a:buChar char="□"/>
              </a:pPr>
              <a:r>
                <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网站的扩展接口的设计。</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矩形: 剪去对角 9">
              <a:extLst>
                <a:ext uri="{FF2B5EF4-FFF2-40B4-BE49-F238E27FC236}">
                  <a16:creationId xmlns:a16="http://schemas.microsoft.com/office/drawing/2014/main" id="{D865C130-5741-4D42-BF71-F184A0F75FE5}"/>
                </a:ext>
              </a:extLst>
            </p:cNvPr>
            <p:cNvSpPr/>
            <p:nvPr/>
          </p:nvSpPr>
          <p:spPr>
            <a:xfrm>
              <a:off x="439653" y="4277459"/>
              <a:ext cx="1817771" cy="411882"/>
            </a:xfrm>
            <a:prstGeom prst="snip2Diag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800" b="1" kern="100" dirty="0">
                  <a:ln w="22225">
                    <a:noFill/>
                    <a:prstDash val="solid"/>
                  </a:ln>
                  <a:solidFill>
                    <a:srgbClr val="FFFF00"/>
                  </a:solidFill>
                  <a:ea typeface="微软雅黑" panose="020B0503020204020204" pitchFamily="34" charset="-122"/>
                  <a:cs typeface="Times New Roman" panose="02020603050405020304" pitchFamily="18" charset="0"/>
                </a:rPr>
                <a:t>非功</a:t>
              </a:r>
              <a:r>
                <a:rPr lang="zh-CN" altLang="zh-CN" sz="1800" b="1" kern="100" dirty="0">
                  <a:ln w="22225">
                    <a:noFill/>
                    <a:prstDash val="solid"/>
                  </a:ln>
                  <a:solidFill>
                    <a:srgbClr val="FFFF00"/>
                  </a:solidFill>
                  <a:ea typeface="微软雅黑" panose="020B0503020204020204" pitchFamily="34" charset="-122"/>
                  <a:cs typeface="Times New Roman" panose="02020603050405020304" pitchFamily="18" charset="0"/>
                </a:rPr>
                <a:t>能</a:t>
              </a:r>
              <a:r>
                <a:rPr lang="zh-CN" altLang="en-US" sz="1800" b="1" kern="100" dirty="0">
                  <a:ln w="22225">
                    <a:noFill/>
                    <a:prstDash val="solid"/>
                  </a:ln>
                  <a:solidFill>
                    <a:srgbClr val="FFFF00"/>
                  </a:solidFill>
                  <a:ea typeface="微软雅黑" panose="020B0503020204020204" pitchFamily="34" charset="-122"/>
                  <a:cs typeface="Times New Roman" panose="02020603050405020304" pitchFamily="18" charset="0"/>
                </a:rPr>
                <a:t>性</a:t>
              </a:r>
              <a:r>
                <a:rPr lang="zh-CN" altLang="zh-CN" sz="1800" b="1" kern="100" dirty="0">
                  <a:ln w="22225">
                    <a:noFill/>
                    <a:prstDash val="solid"/>
                  </a:ln>
                  <a:solidFill>
                    <a:srgbClr val="FFFF00"/>
                  </a:solidFill>
                  <a:ea typeface="微软雅黑" panose="020B0503020204020204" pitchFamily="34" charset="-122"/>
                  <a:cs typeface="Times New Roman" panose="02020603050405020304" pitchFamily="18" charset="0"/>
                </a:rPr>
                <a:t>需求</a:t>
              </a:r>
              <a:endParaRPr lang="zh-CN" altLang="en-US" b="1" dirty="0">
                <a:ln w="22225">
                  <a:noFill/>
                  <a:prstDash val="solid"/>
                </a:ln>
                <a:solidFill>
                  <a:srgbClr val="FFFF00"/>
                </a:solidFill>
              </a:endParaRPr>
            </a:p>
          </p:txBody>
        </p:sp>
      </p:grpSp>
    </p:spTree>
    <p:extLst>
      <p:ext uri="{BB962C8B-B14F-4D97-AF65-F5344CB8AC3E}">
        <p14:creationId xmlns:p14="http://schemas.microsoft.com/office/powerpoint/2010/main" val="87296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a:extLst>
              <a:ext uri="{FF2B5EF4-FFF2-40B4-BE49-F238E27FC236}">
                <a16:creationId xmlns:a16="http://schemas.microsoft.com/office/drawing/2014/main" id="{D7D6AFE9-9977-4AD2-8574-8DC5215AA39F}"/>
              </a:ext>
            </a:extLst>
          </p:cNvPr>
          <p:cNvSpPr/>
          <p:nvPr/>
        </p:nvSpPr>
        <p:spPr>
          <a:xfrm>
            <a:off x="775476" y="-1394948"/>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网站的</a:t>
            </a:r>
            <a:r>
              <a:rPr lang="zh-CN" altLang="en-US" sz="2800" b="1" kern="100" dirty="0">
                <a:solidFill>
                  <a:srgbClr val="0070C0"/>
                </a:solidFill>
                <a:cs typeface="Times New Roman" panose="02020603050405020304" pitchFamily="18" charset="0"/>
              </a:rPr>
              <a:t>规划</a:t>
            </a: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1854687" y="1225608"/>
            <a:ext cx="8175085" cy="461665"/>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pPr indent="333375" algn="just"/>
            <a:r>
              <a:rPr lang="zh-CN" altLang="zh-CN" sz="1800" kern="100" dirty="0">
                <a:effectLst/>
                <a:latin typeface="Times New Roman" panose="02020603050405020304" pitchFamily="18" charset="0"/>
                <a:ea typeface="微软雅黑" panose="020B0503020204020204" pitchFamily="34" charset="-122"/>
              </a:rPr>
              <a:t>网站的规划主要从网站的风格，网站布局和网站内容三个方面考虑。</a:t>
            </a:r>
            <a:endParaRPr lang="zh-CN" altLang="zh-CN" sz="1800" kern="100" dirty="0">
              <a:effectLst/>
              <a:latin typeface="Times New Roman" panose="02020603050405020304" pitchFamily="18" charset="0"/>
              <a:ea typeface="宋体" panose="02010600030101010101" pitchFamily="2" charset="-122"/>
            </a:endParaRPr>
          </a:p>
        </p:txBody>
      </p:sp>
      <p:grpSp>
        <p:nvGrpSpPr>
          <p:cNvPr id="16" name="组合 15">
            <a:extLst>
              <a:ext uri="{FF2B5EF4-FFF2-40B4-BE49-F238E27FC236}">
                <a16:creationId xmlns:a16="http://schemas.microsoft.com/office/drawing/2014/main" id="{17FE74A7-54FD-4247-B9E7-CB793C9A322B}"/>
              </a:ext>
            </a:extLst>
          </p:cNvPr>
          <p:cNvGrpSpPr/>
          <p:nvPr/>
        </p:nvGrpSpPr>
        <p:grpSpPr>
          <a:xfrm>
            <a:off x="486373" y="2058986"/>
            <a:ext cx="9572818" cy="999744"/>
            <a:chOff x="486373" y="2058986"/>
            <a:chExt cx="9572818" cy="999744"/>
          </a:xfrm>
        </p:grpSpPr>
        <p:sp>
          <p:nvSpPr>
            <p:cNvPr id="9" name="矩形: 剪去对角 8">
              <a:extLst>
                <a:ext uri="{FF2B5EF4-FFF2-40B4-BE49-F238E27FC236}">
                  <a16:creationId xmlns:a16="http://schemas.microsoft.com/office/drawing/2014/main" id="{A313A80B-AC67-485A-B43D-22CF127E1870}"/>
                </a:ext>
              </a:extLst>
            </p:cNvPr>
            <p:cNvSpPr/>
            <p:nvPr/>
          </p:nvSpPr>
          <p:spPr>
            <a:xfrm>
              <a:off x="486373" y="2187527"/>
              <a:ext cx="1435082" cy="411882"/>
            </a:xfrm>
            <a:prstGeom prst="snip2Diag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网站风格</a:t>
              </a:r>
              <a:endParaRPr lang="zh-CN" altLang="en-US" dirty="0">
                <a:solidFill>
                  <a:srgbClr val="7030A0"/>
                </a:solidFill>
              </a:endParaRPr>
            </a:p>
          </p:txBody>
        </p:sp>
        <p:sp>
          <p:nvSpPr>
            <p:cNvPr id="2" name="箭头: 五边形 1">
              <a:extLst>
                <a:ext uri="{FF2B5EF4-FFF2-40B4-BE49-F238E27FC236}">
                  <a16:creationId xmlns:a16="http://schemas.microsoft.com/office/drawing/2014/main" id="{FAB1BCE9-D970-4EF4-BA8E-6DF4D55B4620}"/>
                </a:ext>
              </a:extLst>
            </p:cNvPr>
            <p:cNvSpPr/>
            <p:nvPr/>
          </p:nvSpPr>
          <p:spPr>
            <a:xfrm>
              <a:off x="2309323" y="2058986"/>
              <a:ext cx="7749868" cy="999744"/>
            </a:xfrm>
            <a:prstGeom prst="homePlate">
              <a:avLst/>
            </a:prstGeom>
            <a:solidFill>
              <a:schemeClr val="bg1">
                <a:lumMod val="95000"/>
              </a:schemeClr>
            </a:solidFill>
            <a:effectLst>
              <a:glow rad="63500">
                <a:schemeClr val="accent1">
                  <a:satMod val="175000"/>
                  <a:alpha val="40000"/>
                </a:schemeClr>
              </a:glow>
            </a:effectLst>
          </p:spPr>
          <p:style>
            <a:lnRef idx="1">
              <a:schemeClr val="accent1"/>
            </a:lnRef>
            <a:fillRef idx="2">
              <a:schemeClr val="accent1"/>
            </a:fillRef>
            <a:effectRef idx="1">
              <a:schemeClr val="accent1"/>
            </a:effectRef>
            <a:fontRef idx="minor">
              <a:schemeClr val="dk1"/>
            </a:fontRef>
          </p:style>
          <p:txBody>
            <a:bodyPr rtlCol="0" anchor="ctr"/>
            <a:lstStyle/>
            <a:p>
              <a:r>
                <a:rPr lang="zh-CN" altLang="zh-CN" sz="1800" kern="100" dirty="0">
                  <a:solidFill>
                    <a:srgbClr val="7030A0"/>
                  </a:solidFill>
                  <a:effectLst/>
                  <a:latin typeface="Times New Roman" panose="02020603050405020304" pitchFamily="18" charset="0"/>
                  <a:ea typeface="微软雅黑" panose="020B0503020204020204" pitchFamily="34" charset="-122"/>
                </a:rPr>
                <a:t>大尚鞋业”的公司产品是以鞋类为主，分为女性的高跟鞋、坡跟鞋、靴子等和男性的皮鞋、板鞋，以大众化产品为主，所以在色彩上，以白色为背景，浅蓝色为主要色调，在产品的图片上，结合其他颜色搭配。</a:t>
              </a:r>
              <a:endParaRPr lang="zh-CN" altLang="zh-CN" sz="1800" kern="100" dirty="0">
                <a:solidFill>
                  <a:srgbClr val="7030A0"/>
                </a:solidFill>
                <a:effectLst/>
                <a:latin typeface="Times New Roman" panose="02020603050405020304" pitchFamily="18" charset="0"/>
                <a:ea typeface="宋体" panose="02010600030101010101" pitchFamily="2" charset="-122"/>
              </a:endParaRPr>
            </a:p>
          </p:txBody>
        </p:sp>
      </p:grpSp>
      <p:grpSp>
        <p:nvGrpSpPr>
          <p:cNvPr id="17" name="组合 16">
            <a:extLst>
              <a:ext uri="{FF2B5EF4-FFF2-40B4-BE49-F238E27FC236}">
                <a16:creationId xmlns:a16="http://schemas.microsoft.com/office/drawing/2014/main" id="{8D137ABB-B9ED-4C0F-936F-7DDFC4BC789E}"/>
              </a:ext>
            </a:extLst>
          </p:cNvPr>
          <p:cNvGrpSpPr/>
          <p:nvPr/>
        </p:nvGrpSpPr>
        <p:grpSpPr>
          <a:xfrm>
            <a:off x="486373" y="3599442"/>
            <a:ext cx="9543399" cy="461665"/>
            <a:chOff x="486373" y="3599442"/>
            <a:chExt cx="9543399" cy="461665"/>
          </a:xfrm>
        </p:grpSpPr>
        <p:sp>
          <p:nvSpPr>
            <p:cNvPr id="12" name="矩形: 剪去对角 11">
              <a:extLst>
                <a:ext uri="{FF2B5EF4-FFF2-40B4-BE49-F238E27FC236}">
                  <a16:creationId xmlns:a16="http://schemas.microsoft.com/office/drawing/2014/main" id="{13D7A3E5-0A74-4306-9F5A-B88B64703DD6}"/>
                </a:ext>
              </a:extLst>
            </p:cNvPr>
            <p:cNvSpPr/>
            <p:nvPr/>
          </p:nvSpPr>
          <p:spPr>
            <a:xfrm>
              <a:off x="486373" y="3649225"/>
              <a:ext cx="1435082" cy="411882"/>
            </a:xfrm>
            <a:prstGeom prst="snip2Diag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网站</a:t>
              </a:r>
              <a:r>
                <a:rPr lang="zh-CN" altLang="en-US"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布局</a:t>
              </a:r>
              <a:endParaRPr lang="zh-CN" altLang="en-US" dirty="0">
                <a:solidFill>
                  <a:srgbClr val="7030A0"/>
                </a:solidFill>
              </a:endParaRPr>
            </a:p>
          </p:txBody>
        </p:sp>
        <p:sp>
          <p:nvSpPr>
            <p:cNvPr id="14" name="箭头: 五边形 13">
              <a:extLst>
                <a:ext uri="{FF2B5EF4-FFF2-40B4-BE49-F238E27FC236}">
                  <a16:creationId xmlns:a16="http://schemas.microsoft.com/office/drawing/2014/main" id="{9FB8684F-AACE-44EE-954B-EBEA1C89E864}"/>
                </a:ext>
              </a:extLst>
            </p:cNvPr>
            <p:cNvSpPr/>
            <p:nvPr/>
          </p:nvSpPr>
          <p:spPr>
            <a:xfrm>
              <a:off x="2279904" y="3599442"/>
              <a:ext cx="7749868" cy="461665"/>
            </a:xfrm>
            <a:prstGeom prst="homePlate">
              <a:avLst/>
            </a:prstGeom>
            <a:solidFill>
              <a:schemeClr val="accent2">
                <a:lumMod val="40000"/>
                <a:lumOff val="60000"/>
              </a:schemeClr>
            </a:solidFill>
            <a:effectLst>
              <a:glow rad="63500">
                <a:schemeClr val="accent1">
                  <a:satMod val="175000"/>
                  <a:alpha val="40000"/>
                </a:schemeClr>
              </a:glow>
            </a:effectLst>
          </p:spPr>
          <p:style>
            <a:lnRef idx="1">
              <a:schemeClr val="accent1"/>
            </a:lnRef>
            <a:fillRef idx="2">
              <a:schemeClr val="accent1"/>
            </a:fillRef>
            <a:effectRef idx="1">
              <a:schemeClr val="accent1"/>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网页的布局主要有三大类，“国</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字型、框架型和封面型。</a:t>
              </a:r>
              <a:endParaRPr lang="zh-CN" altLang="zh-CN" sz="1800" kern="100" dirty="0">
                <a:solidFill>
                  <a:srgbClr val="7030A0"/>
                </a:solidFill>
                <a:effectLst/>
                <a:latin typeface="Times New Roman" panose="02020603050405020304" pitchFamily="18" charset="0"/>
                <a:ea typeface="宋体" panose="02010600030101010101" pitchFamily="2" charset="-122"/>
              </a:endParaRPr>
            </a:p>
          </p:txBody>
        </p:sp>
      </p:grpSp>
      <p:grpSp>
        <p:nvGrpSpPr>
          <p:cNvPr id="18" name="组合 17">
            <a:extLst>
              <a:ext uri="{FF2B5EF4-FFF2-40B4-BE49-F238E27FC236}">
                <a16:creationId xmlns:a16="http://schemas.microsoft.com/office/drawing/2014/main" id="{EF850854-847C-4207-8C6D-656DB317C3D2}"/>
              </a:ext>
            </a:extLst>
          </p:cNvPr>
          <p:cNvGrpSpPr/>
          <p:nvPr/>
        </p:nvGrpSpPr>
        <p:grpSpPr>
          <a:xfrm>
            <a:off x="486373" y="4914499"/>
            <a:ext cx="9572818" cy="717893"/>
            <a:chOff x="486373" y="4914499"/>
            <a:chExt cx="9572818" cy="717893"/>
          </a:xfrm>
        </p:grpSpPr>
        <p:sp>
          <p:nvSpPr>
            <p:cNvPr id="13" name="矩形: 剪去对角 12">
              <a:extLst>
                <a:ext uri="{FF2B5EF4-FFF2-40B4-BE49-F238E27FC236}">
                  <a16:creationId xmlns:a16="http://schemas.microsoft.com/office/drawing/2014/main" id="{FE0D0BD5-BF66-4B43-8382-5A47EF3DAC4C}"/>
                </a:ext>
              </a:extLst>
            </p:cNvPr>
            <p:cNvSpPr/>
            <p:nvPr/>
          </p:nvSpPr>
          <p:spPr>
            <a:xfrm>
              <a:off x="486373" y="5110922"/>
              <a:ext cx="1435082" cy="411882"/>
            </a:xfrm>
            <a:prstGeom prst="snip2Diag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1800" b="1" kern="100" dirty="0">
                  <a:ln w="9525">
                    <a:noFill/>
                    <a:prstDash val="solid"/>
                  </a:ln>
                  <a:solidFill>
                    <a:srgbClr val="7030A0"/>
                  </a:solidFill>
                  <a:effectLst>
                    <a:outerShdw blurRad="12700" dist="38100" dir="2700000" algn="tl" rotWithShape="0">
                      <a:schemeClr val="accent5">
                        <a:lumMod val="60000"/>
                        <a:lumOff val="40000"/>
                      </a:schemeClr>
                    </a:outerShdw>
                  </a:effectLst>
                  <a:ea typeface="微软雅黑" panose="020B0503020204020204" pitchFamily="34" charset="-122"/>
                  <a:cs typeface="Times New Roman" panose="02020603050405020304" pitchFamily="18" charset="0"/>
                </a:rPr>
                <a:t>网站内容</a:t>
              </a:r>
              <a:endParaRPr lang="zh-CN" altLang="en-US" dirty="0">
                <a:solidFill>
                  <a:srgbClr val="7030A0"/>
                </a:solidFill>
              </a:endParaRPr>
            </a:p>
          </p:txBody>
        </p:sp>
        <p:sp>
          <p:nvSpPr>
            <p:cNvPr id="15" name="箭头: 五边形 14">
              <a:extLst>
                <a:ext uri="{FF2B5EF4-FFF2-40B4-BE49-F238E27FC236}">
                  <a16:creationId xmlns:a16="http://schemas.microsoft.com/office/drawing/2014/main" id="{26FF34D4-5E1D-4D6E-AC2C-E10B83D9594F}"/>
                </a:ext>
              </a:extLst>
            </p:cNvPr>
            <p:cNvSpPr/>
            <p:nvPr/>
          </p:nvSpPr>
          <p:spPr>
            <a:xfrm>
              <a:off x="2309323" y="4914499"/>
              <a:ext cx="7749868" cy="717893"/>
            </a:xfrm>
            <a:prstGeom prst="homePlate">
              <a:avLst/>
            </a:prstGeom>
            <a:solidFill>
              <a:srgbClr val="87DAFB"/>
            </a:solidFill>
            <a:effectLst>
              <a:glow rad="63500">
                <a:schemeClr val="accent1">
                  <a:satMod val="175000"/>
                  <a:alpha val="40000"/>
                </a:schemeClr>
              </a:glow>
            </a:effectLst>
          </p:spPr>
          <p:style>
            <a:lnRef idx="1">
              <a:schemeClr val="accent1"/>
            </a:lnRef>
            <a:fillRef idx="2">
              <a:schemeClr val="accent1"/>
            </a:fillRef>
            <a:effectRef idx="1">
              <a:schemeClr val="accent1"/>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站点的内容分为首页、关于我们、新闻资讯、产品中心和联系我们五个方面</a:t>
              </a:r>
              <a:r>
                <a:rPr lang="en-US" altLang="zh-CN" sz="1800" kern="100" dirty="0">
                  <a:effectLst/>
                  <a:ea typeface="微软雅黑" panose="020B0503020204020204" pitchFamily="34" charset="-122"/>
                  <a:cs typeface="Times New Roman" panose="02020603050405020304" pitchFamily="18" charset="0"/>
                </a:rPr>
                <a:t>.</a:t>
              </a:r>
              <a:endParaRPr lang="zh-CN" altLang="zh-CN" sz="1800" kern="100" dirty="0">
                <a:solidFill>
                  <a:srgbClr val="7030A0"/>
                </a:solidFill>
                <a:effectLst/>
                <a:latin typeface="Times New Roman" panose="02020603050405020304" pitchFamily="18" charset="0"/>
                <a:ea typeface="宋体" panose="02010600030101010101" pitchFamily="2" charset="-122"/>
              </a:endParaRPr>
            </a:p>
          </p:txBody>
        </p:sp>
      </p:grpSp>
      <p:sp>
        <p:nvSpPr>
          <p:cNvPr id="19" name="矩形: 对角圆角 18">
            <a:extLst>
              <a:ext uri="{FF2B5EF4-FFF2-40B4-BE49-F238E27FC236}">
                <a16:creationId xmlns:a16="http://schemas.microsoft.com/office/drawing/2014/main" id="{2B29CA8A-507F-401B-A65D-91C05A1EF7DC}"/>
              </a:ext>
            </a:extLst>
          </p:cNvPr>
          <p:cNvSpPr/>
          <p:nvPr/>
        </p:nvSpPr>
        <p:spPr>
          <a:xfrm>
            <a:off x="2162228" y="1863914"/>
            <a:ext cx="8364503" cy="3815784"/>
          </a:xfrm>
          <a:prstGeom prst="round2Diag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r>
              <a:rPr lang="zh-CN" altLang="zh-CN" sz="1800" kern="100" dirty="0">
                <a:effectLst/>
                <a:ea typeface="微软雅黑" panose="020B0503020204020204" pitchFamily="34" charset="-122"/>
                <a:cs typeface="Times New Roman" panose="02020603050405020304" pitchFamily="18" charset="0"/>
              </a:rPr>
              <a:t>“国”字型又称为“同”字型，从上之下，网页布局按照</a:t>
            </a:r>
            <a:r>
              <a:rPr lang="en-US" altLang="zh-CN" sz="1800" kern="100" dirty="0" err="1">
                <a:effectLst/>
                <a:ea typeface="微软雅黑" panose="020B0503020204020204" pitchFamily="34" charset="-122"/>
                <a:cs typeface="Times New Roman" panose="02020603050405020304" pitchFamily="18" charset="0"/>
              </a:rPr>
              <a:t>Logo</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800" kern="100" dirty="0" err="1">
                <a:effectLst/>
                <a:latin typeface="微软雅黑" panose="020B0503020204020204" pitchFamily="34" charset="-122"/>
                <a:cs typeface="Times New Roman" panose="02020603050405020304" pitchFamily="18" charset="0"/>
              </a:rPr>
              <a:t>Banner</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导航条</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主要内容</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800" kern="100" dirty="0">
                <a:effectLst/>
                <a:ea typeface="微软雅黑" panose="020B0503020204020204" pitchFamily="34" charset="-122"/>
                <a:cs typeface="Times New Roman" panose="02020603050405020304" pitchFamily="18" charset="0"/>
              </a:rPr>
              <a:t>版权信息的顺序进行设计，外观方正整洁，一般企业网站、门户网站采用“国</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字型结构。</a:t>
            </a:r>
            <a:endParaRPr lang="en-US" altLang="zh-CN" sz="1800" kern="100" dirty="0">
              <a:effectLst/>
              <a:ea typeface="微软雅黑" panose="020B0503020204020204" pitchFamily="34" charset="-122"/>
              <a:cs typeface="Times New Roman" panose="02020603050405020304" pitchFamily="18" charset="0"/>
            </a:endParaRPr>
          </a:p>
          <a:p>
            <a:pPr>
              <a:lnSpc>
                <a:spcPct val="150000"/>
              </a:lnSpc>
            </a:pPr>
            <a:r>
              <a:rPr lang="zh-CN" altLang="zh-CN" sz="1800" kern="100" dirty="0">
                <a:effectLst/>
                <a:ea typeface="微软雅黑" panose="020B0503020204020204" pitchFamily="34" charset="-122"/>
                <a:cs typeface="Times New Roman" panose="02020603050405020304" pitchFamily="18" charset="0"/>
              </a:rPr>
              <a:t>框架型又可以分为上下框架和左右框架，一般用在论坛、网站后台的布局设计；封面性的布局往往是由</a:t>
            </a:r>
            <a:r>
              <a:rPr lang="en-US" altLang="zh-CN" sz="1800" kern="100" dirty="0">
                <a:effectLst/>
                <a:ea typeface="微软雅黑" panose="020B0503020204020204" pitchFamily="34" charset="-122"/>
                <a:cs typeface="Times New Roman" panose="02020603050405020304" pitchFamily="18" charset="0"/>
              </a:rPr>
              <a:t>flash</a:t>
            </a:r>
            <a:r>
              <a:rPr lang="zh-CN" altLang="zh-CN" sz="1800" kern="100" dirty="0">
                <a:effectLst/>
                <a:ea typeface="微软雅黑" panose="020B0503020204020204" pitchFamily="34" charset="-122"/>
                <a:cs typeface="Times New Roman" panose="02020603050405020304" pitchFamily="18" charset="0"/>
              </a:rPr>
              <a:t>的动画加入几个链接，或是一个图片上进行切割或加入局部超链接的页面，是个性化的结构，个人网站、娱乐网站、游戏网站教喜欢采用个性化的布局。</a:t>
            </a:r>
            <a:endParaRPr lang="en-US" altLang="zh-CN" sz="1800" kern="100" dirty="0">
              <a:effectLst/>
              <a:ea typeface="微软雅黑" panose="020B0503020204020204" pitchFamily="34" charset="-122"/>
              <a:cs typeface="Times New Roman" panose="02020603050405020304" pitchFamily="18" charset="0"/>
            </a:endParaRPr>
          </a:p>
          <a:p>
            <a:pPr>
              <a:lnSpc>
                <a:spcPct val="150000"/>
              </a:lnSpc>
            </a:pPr>
            <a:r>
              <a:rPr lang="zh-CN" altLang="zh-CN" sz="1800" kern="100" dirty="0">
                <a:effectLst/>
                <a:ea typeface="微软雅黑" panose="020B0503020204020204" pitchFamily="34" charset="-122"/>
                <a:cs typeface="Times New Roman" panose="02020603050405020304" pitchFamily="18" charset="0"/>
              </a:rPr>
              <a:t>由于大尚鞋业是企业网站，所以采用“国</a:t>
            </a:r>
            <a:r>
              <a:rPr lang="en-US" altLang="zh-CN" sz="1800"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字型的布局结构。</a:t>
            </a:r>
            <a:endParaRPr lang="zh-CN" altLang="en-US" dirty="0"/>
          </a:p>
        </p:txBody>
      </p:sp>
      <p:pic>
        <p:nvPicPr>
          <p:cNvPr id="1026" name="Picture 30">
            <a:extLst>
              <a:ext uri="{FF2B5EF4-FFF2-40B4-BE49-F238E27FC236}">
                <a16:creationId xmlns:a16="http://schemas.microsoft.com/office/drawing/2014/main" id="{0F0C4301-D401-493C-B822-B8756D6F11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0282"/>
          <a:stretch>
            <a:fillRect/>
          </a:stretch>
        </p:blipFill>
        <p:spPr bwMode="auto">
          <a:xfrm>
            <a:off x="2162228" y="2030633"/>
            <a:ext cx="8776137" cy="381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360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9"/>
                                        </p:tgtEl>
                                        <p:attrNameLst>
                                          <p:attrName>style.visibility</p:attrName>
                                        </p:attrNameLst>
                                      </p:cBhvr>
                                      <p:to>
                                        <p:strVal val="hidden"/>
                                      </p:to>
                                    </p:set>
                                  </p:childTnLst>
                                </p:cTn>
                              </p:par>
                            </p:childTnLst>
                          </p:cTn>
                        </p:par>
                        <p:par>
                          <p:cTn id="25" fill="hold">
                            <p:stCondLst>
                              <p:cond delay="0"/>
                            </p:stCondLst>
                            <p:childTnLst>
                              <p:par>
                                <p:cTn id="26" presetID="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additive="base">
                                        <p:cTn id="34" dur="500" fill="hold"/>
                                        <p:tgtEl>
                                          <p:spTgt spid="1026"/>
                                        </p:tgtEl>
                                        <p:attrNameLst>
                                          <p:attrName>ppt_x</p:attrName>
                                        </p:attrNameLst>
                                      </p:cBhvr>
                                      <p:tavLst>
                                        <p:tav tm="0">
                                          <p:val>
                                            <p:strVal val="#ppt_x"/>
                                          </p:val>
                                        </p:tav>
                                        <p:tav tm="100000">
                                          <p:val>
                                            <p:strVal val="#ppt_x"/>
                                          </p:val>
                                        </p:tav>
                                      </p:tavLst>
                                    </p:anim>
                                    <p:anim calcmode="lin" valueType="num">
                                      <p:cBhvr additive="base">
                                        <p:cTn id="35"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9128DD2C-5B0F-427C-9E97-570E5A94ECB5}"/>
              </a:ext>
            </a:extLst>
          </p:cNvPr>
          <p:cNvSpPr/>
          <p:nvPr/>
        </p:nvSpPr>
        <p:spPr>
          <a:xfrm>
            <a:off x="337979" y="-858170"/>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站</a:t>
            </a:r>
            <a:r>
              <a:rPr lang="zh-CN" altLang="en-US" sz="2800" b="1" kern="100" dirty="0">
                <a:solidFill>
                  <a:srgbClr val="0070C0"/>
                </a:solidFill>
                <a:cs typeface="Times New Roman" panose="02020603050405020304" pitchFamily="18" charset="0"/>
              </a:rPr>
              <a:t>点管理</a:t>
            </a: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337979" y="1181885"/>
            <a:ext cx="10559564" cy="695990"/>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中创建站点，命名为</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en-US" altLang="zh-CN" sz="1800" b="1" kern="100" dirty="0" err="1">
                <a:solidFill>
                  <a:srgbClr val="FF0000"/>
                </a:solidFill>
                <a:effectLst/>
                <a:ea typeface="微软雅黑" panose="020B0503020204020204" pitchFamily="34" charset="-122"/>
                <a:cs typeface="Times New Roman" panose="02020603050405020304" pitchFamily="18" charset="0"/>
              </a:rPr>
              <a:t>dashang</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，并创建站点的</a:t>
            </a:r>
            <a:r>
              <a:rPr lang="zh-CN" altLang="zh-CN" sz="1800" b="1" kern="100" dirty="0">
                <a:solidFill>
                  <a:srgbClr val="FF0000"/>
                </a:solidFill>
                <a:effectLst/>
                <a:ea typeface="微软雅黑" panose="020B0503020204020204" pitchFamily="34" charset="-122"/>
                <a:cs typeface="Times New Roman" panose="02020603050405020304" pitchFamily="18" charset="0"/>
              </a:rPr>
              <a:t>图像文件夹</a:t>
            </a:r>
            <a:r>
              <a:rPr lang="zh-CN" altLang="zh-CN" sz="1800" kern="100" dirty="0">
                <a:effectLst/>
                <a:ea typeface="微软雅黑" panose="020B0503020204020204" pitchFamily="34" charset="-122"/>
                <a:cs typeface="Times New Roman" panose="02020603050405020304" pitchFamily="18" charset="0"/>
              </a:rPr>
              <a:t>为“</a:t>
            </a:r>
            <a:r>
              <a:rPr lang="en-US" altLang="zh-CN" sz="1800" kern="100" dirty="0">
                <a:effectLst/>
                <a:ea typeface="微软雅黑" panose="020B0503020204020204" pitchFamily="34" charset="-122"/>
                <a:cs typeface="Times New Roman" panose="02020603050405020304" pitchFamily="18" charset="0"/>
              </a:rPr>
              <a:t>images</a:t>
            </a:r>
            <a:r>
              <a:rPr lang="zh-CN" altLang="zh-CN" sz="1800" kern="100" dirty="0">
                <a:effectLst/>
                <a:ea typeface="微软雅黑" panose="020B0503020204020204" pitchFamily="34" charset="-122"/>
                <a:cs typeface="Times New Roman" panose="02020603050405020304" pitchFamily="18" charset="0"/>
              </a:rPr>
              <a:t>”，创建网站的</a:t>
            </a:r>
            <a:r>
              <a:rPr lang="zh-CN" altLang="zh-CN" sz="1800" b="1" kern="100" dirty="0">
                <a:solidFill>
                  <a:srgbClr val="FF0000"/>
                </a:solidFill>
                <a:effectLst/>
                <a:ea typeface="微软雅黑" panose="020B0503020204020204" pitchFamily="34" charset="-122"/>
                <a:cs typeface="Times New Roman" panose="02020603050405020304" pitchFamily="18" charset="0"/>
              </a:rPr>
              <a:t>首页文档“</a:t>
            </a:r>
            <a:r>
              <a:rPr lang="en-US" altLang="zh-CN" sz="1800" b="1" kern="100" dirty="0">
                <a:solidFill>
                  <a:srgbClr val="FF0000"/>
                </a:solidFill>
                <a:effectLst/>
                <a:ea typeface="微软雅黑" panose="020B0503020204020204" pitchFamily="34" charset="-122"/>
                <a:cs typeface="Times New Roman" panose="02020603050405020304" pitchFamily="18" charset="0"/>
              </a:rPr>
              <a:t>index.html</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a:t>
            </a:r>
            <a:endParaRPr lang="zh-CN" altLang="en-US" sz="1800" dirty="0"/>
          </a:p>
        </p:txBody>
      </p:sp>
      <p:grpSp>
        <p:nvGrpSpPr>
          <p:cNvPr id="2" name="组合 1">
            <a:extLst>
              <a:ext uri="{FF2B5EF4-FFF2-40B4-BE49-F238E27FC236}">
                <a16:creationId xmlns:a16="http://schemas.microsoft.com/office/drawing/2014/main" id="{8B34CEF6-939D-452C-AB71-34E49DE89E10}"/>
              </a:ext>
            </a:extLst>
          </p:cNvPr>
          <p:cNvGrpSpPr/>
          <p:nvPr/>
        </p:nvGrpSpPr>
        <p:grpSpPr>
          <a:xfrm>
            <a:off x="519447" y="2407939"/>
            <a:ext cx="10683905" cy="3268176"/>
            <a:chOff x="519447" y="2407939"/>
            <a:chExt cx="10683905" cy="3268176"/>
          </a:xfrm>
        </p:grpSpPr>
        <p:sp>
          <p:nvSpPr>
            <p:cNvPr id="12" name="文本框 11">
              <a:extLst>
                <a:ext uri="{FF2B5EF4-FFF2-40B4-BE49-F238E27FC236}">
                  <a16:creationId xmlns:a16="http://schemas.microsoft.com/office/drawing/2014/main" id="{00AE9657-F678-4B03-9A12-C87FB0E0B302}"/>
                </a:ext>
              </a:extLst>
            </p:cNvPr>
            <p:cNvSpPr txBox="1"/>
            <p:nvPr/>
          </p:nvSpPr>
          <p:spPr>
            <a:xfrm>
              <a:off x="519447" y="2722242"/>
              <a:ext cx="5395085" cy="2639569"/>
            </a:xfrm>
            <a:prstGeom prst="rect">
              <a:avLst/>
            </a:prstGeom>
            <a:noFill/>
            <a:ln>
              <a:noFill/>
            </a:ln>
          </p:spPr>
          <p:txBody>
            <a:bodyPr wrap="square">
              <a:spAutoFit/>
            </a:bodyPr>
            <a:lstStyle/>
            <a:p>
              <a:pPr>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Dreamweaver CS6</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的菜单栏单击选择【站点】</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【新建站点】，打开【站点设置对象】对话框，在【站点】</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【站点名称】的输入框中输入</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dashang</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点击【本地站点文件夹】输入框后面的【浏览文件夹】按钮，打开【选择根文件夹】对话框，在【选择】中选择好位置，在【名称】中点击将设置为站点的文件夹（如需要新建文件夹，则点击鼠标右键，在菜单中选择【新建文件夹】，或点击【选择】输入框旁的【创建新文件夹】按钮），按【选择】按钮确定</a:t>
              </a:r>
              <a:r>
                <a:rPr lang="zh-CN" alt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endParaRPr>
            </a:p>
          </p:txBody>
        </p:sp>
        <p:pic>
          <p:nvPicPr>
            <p:cNvPr id="2050" name="图片 1">
              <a:extLst>
                <a:ext uri="{FF2B5EF4-FFF2-40B4-BE49-F238E27FC236}">
                  <a16:creationId xmlns:a16="http://schemas.microsoft.com/office/drawing/2014/main" id="{EC67B67C-5D3B-44C5-8B98-5DB2C979D1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407939"/>
              <a:ext cx="5107352" cy="326817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13" name="矩形: 圆角 12">
            <a:extLst>
              <a:ext uri="{FF2B5EF4-FFF2-40B4-BE49-F238E27FC236}">
                <a16:creationId xmlns:a16="http://schemas.microsoft.com/office/drawing/2014/main" id="{732E9FB2-F8D2-4F33-B950-7AE7D3FD6133}"/>
              </a:ext>
            </a:extLst>
          </p:cNvPr>
          <p:cNvSpPr/>
          <p:nvPr/>
        </p:nvSpPr>
        <p:spPr>
          <a:xfrm>
            <a:off x="614338" y="2171293"/>
            <a:ext cx="1001068" cy="426852"/>
          </a:xfrm>
          <a:prstGeom prst="roundRect">
            <a:avLst>
              <a:gd name="adj" fmla="val 6562"/>
            </a:avLst>
          </a:prstGeom>
          <a:solidFill>
            <a:srgbClr val="5E11F7"/>
          </a:solidFill>
          <a:ln/>
        </p:spPr>
        <p:style>
          <a:lnRef idx="0">
            <a:schemeClr val="accent1"/>
          </a:lnRef>
          <a:fillRef idx="3">
            <a:schemeClr val="accent1"/>
          </a:fillRef>
          <a:effectRef idx="3">
            <a:schemeClr val="accent1"/>
          </a:effectRef>
          <a:fontRef idx="minor">
            <a:schemeClr val="lt1"/>
          </a:fontRef>
        </p:style>
        <p:txBody>
          <a:bodyPr rtlCol="0" anchor="ctr"/>
          <a:lstStyle/>
          <a:p>
            <a:r>
              <a:rPr lang="zh-CN" altLang="zh-CN"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zh-CN" altLang="en-US"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一</a:t>
            </a:r>
            <a:endParaRPr lang="zh-CN" altLang="en-US" dirty="0">
              <a:solidFill>
                <a:schemeClr val="bg1"/>
              </a:solidFill>
            </a:endParaRPr>
          </a:p>
        </p:txBody>
      </p:sp>
    </p:spTree>
    <p:extLst>
      <p:ext uri="{BB962C8B-B14F-4D97-AF65-F5344CB8AC3E}">
        <p14:creationId xmlns:p14="http://schemas.microsoft.com/office/powerpoint/2010/main" val="75658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9128DD2C-5B0F-427C-9E97-570E5A94ECB5}"/>
              </a:ext>
            </a:extLst>
          </p:cNvPr>
          <p:cNvSpPr/>
          <p:nvPr/>
        </p:nvSpPr>
        <p:spPr>
          <a:xfrm>
            <a:off x="337979" y="-858170"/>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站</a:t>
            </a:r>
            <a:r>
              <a:rPr lang="zh-CN" altLang="en-US" sz="2800" b="1" kern="100" dirty="0">
                <a:solidFill>
                  <a:srgbClr val="0070C0"/>
                </a:solidFill>
                <a:cs typeface="Times New Roman" panose="02020603050405020304" pitchFamily="18" charset="0"/>
              </a:rPr>
              <a:t>点管理</a:t>
            </a: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337979" y="1181885"/>
            <a:ext cx="10559564" cy="695990"/>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中创建站点，命名为</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en-US" altLang="zh-CN" sz="1800" b="1" kern="100" dirty="0" err="1">
                <a:solidFill>
                  <a:srgbClr val="FF0000"/>
                </a:solidFill>
                <a:effectLst/>
                <a:ea typeface="微软雅黑" panose="020B0503020204020204" pitchFamily="34" charset="-122"/>
                <a:cs typeface="Times New Roman" panose="02020603050405020304" pitchFamily="18" charset="0"/>
              </a:rPr>
              <a:t>dashang</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，并创建站点的</a:t>
            </a:r>
            <a:r>
              <a:rPr lang="zh-CN" altLang="zh-CN" sz="1800" b="1" kern="100" dirty="0">
                <a:solidFill>
                  <a:srgbClr val="FF0000"/>
                </a:solidFill>
                <a:effectLst/>
                <a:ea typeface="微软雅黑" panose="020B0503020204020204" pitchFamily="34" charset="-122"/>
                <a:cs typeface="Times New Roman" panose="02020603050405020304" pitchFamily="18" charset="0"/>
              </a:rPr>
              <a:t>图像文件夹</a:t>
            </a:r>
            <a:r>
              <a:rPr lang="zh-CN" altLang="zh-CN" sz="1800" kern="100" dirty="0">
                <a:effectLst/>
                <a:ea typeface="微软雅黑" panose="020B0503020204020204" pitchFamily="34" charset="-122"/>
                <a:cs typeface="Times New Roman" panose="02020603050405020304" pitchFamily="18" charset="0"/>
              </a:rPr>
              <a:t>为“</a:t>
            </a:r>
            <a:r>
              <a:rPr lang="en-US" altLang="zh-CN" sz="1800" kern="100" dirty="0">
                <a:effectLst/>
                <a:ea typeface="微软雅黑" panose="020B0503020204020204" pitchFamily="34" charset="-122"/>
                <a:cs typeface="Times New Roman" panose="02020603050405020304" pitchFamily="18" charset="0"/>
              </a:rPr>
              <a:t>images</a:t>
            </a:r>
            <a:r>
              <a:rPr lang="zh-CN" altLang="zh-CN" sz="1800" kern="100" dirty="0">
                <a:effectLst/>
                <a:ea typeface="微软雅黑" panose="020B0503020204020204" pitchFamily="34" charset="-122"/>
                <a:cs typeface="Times New Roman" panose="02020603050405020304" pitchFamily="18" charset="0"/>
              </a:rPr>
              <a:t>”，创建网站的</a:t>
            </a:r>
            <a:r>
              <a:rPr lang="zh-CN" altLang="zh-CN" sz="1800" b="1" kern="100" dirty="0">
                <a:solidFill>
                  <a:srgbClr val="FF0000"/>
                </a:solidFill>
                <a:effectLst/>
                <a:ea typeface="微软雅黑" panose="020B0503020204020204" pitchFamily="34" charset="-122"/>
                <a:cs typeface="Times New Roman" panose="02020603050405020304" pitchFamily="18" charset="0"/>
              </a:rPr>
              <a:t>首页文档“</a:t>
            </a:r>
            <a:r>
              <a:rPr lang="en-US" altLang="zh-CN" sz="1800" b="1" kern="100" dirty="0">
                <a:solidFill>
                  <a:srgbClr val="FF0000"/>
                </a:solidFill>
                <a:effectLst/>
                <a:ea typeface="微软雅黑" panose="020B0503020204020204" pitchFamily="34" charset="-122"/>
                <a:cs typeface="Times New Roman" panose="02020603050405020304" pitchFamily="18" charset="0"/>
              </a:rPr>
              <a:t>index.html</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a:t>
            </a:r>
            <a:endParaRPr lang="zh-CN" altLang="en-US" sz="1800" dirty="0"/>
          </a:p>
        </p:txBody>
      </p:sp>
      <p:sp>
        <p:nvSpPr>
          <p:cNvPr id="13" name="矩形: 圆角 12">
            <a:extLst>
              <a:ext uri="{FF2B5EF4-FFF2-40B4-BE49-F238E27FC236}">
                <a16:creationId xmlns:a16="http://schemas.microsoft.com/office/drawing/2014/main" id="{732E9FB2-F8D2-4F33-B950-7AE7D3FD6133}"/>
              </a:ext>
            </a:extLst>
          </p:cNvPr>
          <p:cNvSpPr/>
          <p:nvPr/>
        </p:nvSpPr>
        <p:spPr>
          <a:xfrm>
            <a:off x="614338" y="2171293"/>
            <a:ext cx="1001068" cy="426852"/>
          </a:xfrm>
          <a:prstGeom prst="roundRect">
            <a:avLst>
              <a:gd name="adj" fmla="val 6562"/>
            </a:avLst>
          </a:prstGeom>
          <a:solidFill>
            <a:srgbClr val="5E11F7"/>
          </a:solidFill>
          <a:ln/>
        </p:spPr>
        <p:style>
          <a:lnRef idx="0">
            <a:schemeClr val="accent1"/>
          </a:lnRef>
          <a:fillRef idx="3">
            <a:schemeClr val="accent1"/>
          </a:fillRef>
          <a:effectRef idx="3">
            <a:schemeClr val="accent1"/>
          </a:effectRef>
          <a:fontRef idx="minor">
            <a:schemeClr val="lt1"/>
          </a:fontRef>
        </p:style>
        <p:txBody>
          <a:bodyPr rtlCol="0" anchor="ctr"/>
          <a:lstStyle/>
          <a:p>
            <a:r>
              <a:rPr lang="zh-CN" altLang="zh-CN"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zh-CN" altLang="en-US"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二</a:t>
            </a:r>
            <a:endParaRPr lang="zh-CN" altLang="en-US" dirty="0">
              <a:solidFill>
                <a:schemeClr val="bg1"/>
              </a:solidFill>
            </a:endParaRPr>
          </a:p>
        </p:txBody>
      </p:sp>
      <p:grpSp>
        <p:nvGrpSpPr>
          <p:cNvPr id="14" name="组合 13">
            <a:extLst>
              <a:ext uri="{FF2B5EF4-FFF2-40B4-BE49-F238E27FC236}">
                <a16:creationId xmlns:a16="http://schemas.microsoft.com/office/drawing/2014/main" id="{70D4B3F4-DD82-467A-B0B5-55E9564BB7FF}"/>
              </a:ext>
            </a:extLst>
          </p:cNvPr>
          <p:cNvGrpSpPr/>
          <p:nvPr/>
        </p:nvGrpSpPr>
        <p:grpSpPr>
          <a:xfrm>
            <a:off x="502194" y="2104294"/>
            <a:ext cx="10445650" cy="3836864"/>
            <a:chOff x="502194" y="2104294"/>
            <a:chExt cx="10445650" cy="3836864"/>
          </a:xfrm>
        </p:grpSpPr>
        <p:sp>
          <p:nvSpPr>
            <p:cNvPr id="12" name="文本框 11">
              <a:extLst>
                <a:ext uri="{FF2B5EF4-FFF2-40B4-BE49-F238E27FC236}">
                  <a16:creationId xmlns:a16="http://schemas.microsoft.com/office/drawing/2014/main" id="{00AE9657-F678-4B03-9A12-C87FB0E0B302}"/>
                </a:ext>
              </a:extLst>
            </p:cNvPr>
            <p:cNvSpPr txBox="1"/>
            <p:nvPr/>
          </p:nvSpPr>
          <p:spPr>
            <a:xfrm>
              <a:off x="502194" y="2755546"/>
              <a:ext cx="5395085" cy="1346907"/>
            </a:xfrm>
            <a:prstGeom prst="rect">
              <a:avLst/>
            </a:prstGeom>
            <a:noFill/>
            <a:ln>
              <a:noFill/>
            </a:ln>
          </p:spPr>
          <p:txBody>
            <a:bodyPr wrap="square">
              <a:spAutoFit/>
            </a:bodyPr>
            <a:lstStyle/>
            <a:p>
              <a:pPr>
                <a:lnSpc>
                  <a:spcPct val="150000"/>
                </a:lnSpc>
              </a:pP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点击左边命令中的【高级设置】</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【本地信息】</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【默认图像文件夹】，点击【浏览文件夹】按钮，选择站点</a:t>
              </a:r>
              <a:r>
                <a:rPr lang="en-US" altLang="zh-CN" sz="1400" kern="100" dirty="0" err="1">
                  <a:effectLst/>
                  <a:latin typeface="微软雅黑" panose="020B0503020204020204" pitchFamily="34" charset="-122"/>
                  <a:ea typeface="微软雅黑" panose="020B0503020204020204" pitchFamily="34" charset="-122"/>
                  <a:cs typeface="Times New Roman" panose="02020603050405020304" pitchFamily="18" charset="0"/>
                </a:rPr>
                <a:t>dashang</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文件夹内的</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images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文件夹（图像文件夹必须位于站点文件夹内），点击【打开】</a:t>
              </a:r>
              <a:r>
                <a:rPr lang="zh-CN" alt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进入</a:t>
              </a:r>
              <a:r>
                <a:rPr lang="en-US"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images</a:t>
              </a:r>
              <a:r>
                <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文件夹，再点击【选择】按钮。</a:t>
              </a:r>
              <a:endParaRPr lang="zh-CN" altLang="en-US" sz="1400" dirty="0">
                <a:latin typeface="微软雅黑" panose="020B0503020204020204" pitchFamily="34" charset="-122"/>
                <a:ea typeface="微软雅黑" panose="020B0503020204020204" pitchFamily="34" charset="-122"/>
              </a:endParaRPr>
            </a:p>
          </p:txBody>
        </p:sp>
        <p:pic>
          <p:nvPicPr>
            <p:cNvPr id="2051" name="图片 1">
              <a:extLst>
                <a:ext uri="{FF2B5EF4-FFF2-40B4-BE49-F238E27FC236}">
                  <a16:creationId xmlns:a16="http://schemas.microsoft.com/office/drawing/2014/main" id="{BB559B31-2F1F-48E8-AD30-8D712B7FB7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7979" y="2104294"/>
              <a:ext cx="5059865" cy="38368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7810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9128DD2C-5B0F-427C-9E97-570E5A94ECB5}"/>
              </a:ext>
            </a:extLst>
          </p:cNvPr>
          <p:cNvSpPr/>
          <p:nvPr/>
        </p:nvSpPr>
        <p:spPr>
          <a:xfrm>
            <a:off x="337979" y="-858170"/>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站</a:t>
            </a:r>
            <a:r>
              <a:rPr lang="zh-CN" altLang="en-US" sz="2800" b="1" kern="100" dirty="0">
                <a:solidFill>
                  <a:srgbClr val="0070C0"/>
                </a:solidFill>
                <a:cs typeface="Times New Roman" panose="02020603050405020304" pitchFamily="18" charset="0"/>
              </a:rPr>
              <a:t>点管理</a:t>
            </a: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337979" y="1181885"/>
            <a:ext cx="10559564" cy="695990"/>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中创建站点，命名为</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en-US" altLang="zh-CN" sz="1800" b="1" kern="100" dirty="0" err="1">
                <a:solidFill>
                  <a:srgbClr val="FF0000"/>
                </a:solidFill>
                <a:effectLst/>
                <a:ea typeface="微软雅黑" panose="020B0503020204020204" pitchFamily="34" charset="-122"/>
                <a:cs typeface="Times New Roman" panose="02020603050405020304" pitchFamily="18" charset="0"/>
              </a:rPr>
              <a:t>dashang</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，并创建站点的</a:t>
            </a:r>
            <a:r>
              <a:rPr lang="zh-CN" altLang="zh-CN" sz="1800" b="1" kern="100" dirty="0">
                <a:solidFill>
                  <a:srgbClr val="FF0000"/>
                </a:solidFill>
                <a:effectLst/>
                <a:ea typeface="微软雅黑" panose="020B0503020204020204" pitchFamily="34" charset="-122"/>
                <a:cs typeface="Times New Roman" panose="02020603050405020304" pitchFamily="18" charset="0"/>
              </a:rPr>
              <a:t>图像文件夹</a:t>
            </a:r>
            <a:r>
              <a:rPr lang="zh-CN" altLang="zh-CN" sz="1800" kern="100" dirty="0">
                <a:effectLst/>
                <a:ea typeface="微软雅黑" panose="020B0503020204020204" pitchFamily="34" charset="-122"/>
                <a:cs typeface="Times New Roman" panose="02020603050405020304" pitchFamily="18" charset="0"/>
              </a:rPr>
              <a:t>为“</a:t>
            </a:r>
            <a:r>
              <a:rPr lang="en-US" altLang="zh-CN" sz="1800" kern="100" dirty="0">
                <a:effectLst/>
                <a:ea typeface="微软雅黑" panose="020B0503020204020204" pitchFamily="34" charset="-122"/>
                <a:cs typeface="Times New Roman" panose="02020603050405020304" pitchFamily="18" charset="0"/>
              </a:rPr>
              <a:t>images</a:t>
            </a:r>
            <a:r>
              <a:rPr lang="zh-CN" altLang="zh-CN" sz="1800" kern="100" dirty="0">
                <a:effectLst/>
                <a:ea typeface="微软雅黑" panose="020B0503020204020204" pitchFamily="34" charset="-122"/>
                <a:cs typeface="Times New Roman" panose="02020603050405020304" pitchFamily="18" charset="0"/>
              </a:rPr>
              <a:t>”，创建网站的</a:t>
            </a:r>
            <a:r>
              <a:rPr lang="zh-CN" altLang="zh-CN" sz="1800" b="1" kern="100" dirty="0">
                <a:solidFill>
                  <a:srgbClr val="FF0000"/>
                </a:solidFill>
                <a:effectLst/>
                <a:ea typeface="微软雅黑" panose="020B0503020204020204" pitchFamily="34" charset="-122"/>
                <a:cs typeface="Times New Roman" panose="02020603050405020304" pitchFamily="18" charset="0"/>
              </a:rPr>
              <a:t>首页文档“</a:t>
            </a:r>
            <a:r>
              <a:rPr lang="en-US" altLang="zh-CN" sz="1800" b="1" kern="100" dirty="0">
                <a:solidFill>
                  <a:srgbClr val="FF0000"/>
                </a:solidFill>
                <a:effectLst/>
                <a:ea typeface="微软雅黑" panose="020B0503020204020204" pitchFamily="34" charset="-122"/>
                <a:cs typeface="Times New Roman" panose="02020603050405020304" pitchFamily="18" charset="0"/>
              </a:rPr>
              <a:t>index.html</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a:t>
            </a:r>
            <a:endParaRPr lang="zh-CN" altLang="en-US" sz="1800" dirty="0"/>
          </a:p>
        </p:txBody>
      </p:sp>
      <p:sp>
        <p:nvSpPr>
          <p:cNvPr id="13" name="矩形: 圆角 12">
            <a:extLst>
              <a:ext uri="{FF2B5EF4-FFF2-40B4-BE49-F238E27FC236}">
                <a16:creationId xmlns:a16="http://schemas.microsoft.com/office/drawing/2014/main" id="{732E9FB2-F8D2-4F33-B950-7AE7D3FD6133}"/>
              </a:ext>
            </a:extLst>
          </p:cNvPr>
          <p:cNvSpPr/>
          <p:nvPr/>
        </p:nvSpPr>
        <p:spPr>
          <a:xfrm>
            <a:off x="614338" y="2171293"/>
            <a:ext cx="1001068" cy="426852"/>
          </a:xfrm>
          <a:prstGeom prst="roundRect">
            <a:avLst>
              <a:gd name="adj" fmla="val 6562"/>
            </a:avLst>
          </a:prstGeom>
          <a:solidFill>
            <a:srgbClr val="5E11F7"/>
          </a:solidFill>
          <a:ln/>
        </p:spPr>
        <p:style>
          <a:lnRef idx="0">
            <a:schemeClr val="accent1"/>
          </a:lnRef>
          <a:fillRef idx="3">
            <a:schemeClr val="accent1"/>
          </a:fillRef>
          <a:effectRef idx="3">
            <a:schemeClr val="accent1"/>
          </a:effectRef>
          <a:fontRef idx="minor">
            <a:schemeClr val="lt1"/>
          </a:fontRef>
        </p:style>
        <p:txBody>
          <a:bodyPr rtlCol="0" anchor="ctr"/>
          <a:lstStyle/>
          <a:p>
            <a:r>
              <a:rPr lang="zh-CN" altLang="zh-CN"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zh-CN" altLang="en-US"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三</a:t>
            </a:r>
            <a:endParaRPr lang="zh-CN" altLang="en-US" dirty="0">
              <a:solidFill>
                <a:schemeClr val="bg1"/>
              </a:solidFill>
            </a:endParaRPr>
          </a:p>
        </p:txBody>
      </p:sp>
      <p:grpSp>
        <p:nvGrpSpPr>
          <p:cNvPr id="2" name="组合 1">
            <a:extLst>
              <a:ext uri="{FF2B5EF4-FFF2-40B4-BE49-F238E27FC236}">
                <a16:creationId xmlns:a16="http://schemas.microsoft.com/office/drawing/2014/main" id="{CB975503-6A45-4273-A641-ED663A438647}"/>
              </a:ext>
            </a:extLst>
          </p:cNvPr>
          <p:cNvGrpSpPr/>
          <p:nvPr/>
        </p:nvGrpSpPr>
        <p:grpSpPr>
          <a:xfrm>
            <a:off x="522525" y="2038552"/>
            <a:ext cx="11055137" cy="4540064"/>
            <a:chOff x="522525" y="2038552"/>
            <a:chExt cx="11055137" cy="4540064"/>
          </a:xfrm>
        </p:grpSpPr>
        <p:sp>
          <p:nvSpPr>
            <p:cNvPr id="12" name="文本框 11">
              <a:extLst>
                <a:ext uri="{FF2B5EF4-FFF2-40B4-BE49-F238E27FC236}">
                  <a16:creationId xmlns:a16="http://schemas.microsoft.com/office/drawing/2014/main" id="{00AE9657-F678-4B03-9A12-C87FB0E0B302}"/>
                </a:ext>
              </a:extLst>
            </p:cNvPr>
            <p:cNvSpPr txBox="1"/>
            <p:nvPr/>
          </p:nvSpPr>
          <p:spPr>
            <a:xfrm>
              <a:off x="522525" y="2743272"/>
              <a:ext cx="3142944" cy="1351011"/>
            </a:xfrm>
            <a:prstGeom prst="rect">
              <a:avLst/>
            </a:prstGeom>
            <a:noFill/>
            <a:ln>
              <a:noFill/>
            </a:ln>
          </p:spPr>
          <p:txBody>
            <a:bodyPr wrap="square">
              <a:spAutoFit/>
            </a:bodyPr>
            <a:lstStyle/>
            <a:p>
              <a:pPr>
                <a:lnSpc>
                  <a:spcPct val="150000"/>
                </a:lnSpc>
              </a:pPr>
              <a:r>
                <a:rPr lang="zh-CN" altLang="zh-CN" sz="1400" kern="100" dirty="0">
                  <a:effectLst/>
                  <a:ea typeface="微软雅黑" panose="020B0503020204020204" pitchFamily="34" charset="-122"/>
                  <a:cs typeface="Times New Roman" panose="02020603050405020304" pitchFamily="18" charset="0"/>
                </a:rPr>
                <a:t>选中【文件】工具面板中的【本地文件】的站点名称，点击鼠标右键，在弹出的菜单用选择“新建文件”，并将网页名称改为“index.html”</a:t>
              </a:r>
              <a:r>
                <a:rPr lang="zh-CN" altLang="en-US" sz="1400" kern="100" dirty="0">
                  <a:effectLst/>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endParaRPr>
            </a:p>
          </p:txBody>
        </p:sp>
        <p:pic>
          <p:nvPicPr>
            <p:cNvPr id="3074" name="图片 1">
              <a:extLst>
                <a:ext uri="{FF2B5EF4-FFF2-40B4-BE49-F238E27FC236}">
                  <a16:creationId xmlns:a16="http://schemas.microsoft.com/office/drawing/2014/main" id="{55B6AB68-B3AD-4A82-993A-9C6BA5D487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1526" y="2038552"/>
              <a:ext cx="7686136" cy="454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36781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9128DD2C-5B0F-427C-9E97-570E5A94ECB5}"/>
              </a:ext>
            </a:extLst>
          </p:cNvPr>
          <p:cNvSpPr/>
          <p:nvPr/>
        </p:nvSpPr>
        <p:spPr>
          <a:xfrm>
            <a:off x="337979" y="-858170"/>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站</a:t>
            </a:r>
            <a:r>
              <a:rPr lang="zh-CN" altLang="en-US" sz="2800" b="1" kern="100" dirty="0">
                <a:solidFill>
                  <a:srgbClr val="0070C0"/>
                </a:solidFill>
                <a:cs typeface="Times New Roman" panose="02020603050405020304" pitchFamily="18" charset="0"/>
              </a:rPr>
              <a:t>点管理</a:t>
            </a: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337979" y="1181885"/>
            <a:ext cx="10559564" cy="695990"/>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中创建站点，命名为</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en-US" altLang="zh-CN" sz="1800" b="1" kern="100" dirty="0" err="1">
                <a:solidFill>
                  <a:srgbClr val="FF0000"/>
                </a:solidFill>
                <a:effectLst/>
                <a:ea typeface="微软雅黑" panose="020B0503020204020204" pitchFamily="34" charset="-122"/>
                <a:cs typeface="Times New Roman" panose="02020603050405020304" pitchFamily="18" charset="0"/>
              </a:rPr>
              <a:t>dashang</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，并创建站点的</a:t>
            </a:r>
            <a:r>
              <a:rPr lang="zh-CN" altLang="zh-CN" sz="1800" b="1" kern="100" dirty="0">
                <a:solidFill>
                  <a:srgbClr val="FF0000"/>
                </a:solidFill>
                <a:effectLst/>
                <a:ea typeface="微软雅黑" panose="020B0503020204020204" pitchFamily="34" charset="-122"/>
                <a:cs typeface="Times New Roman" panose="02020603050405020304" pitchFamily="18" charset="0"/>
              </a:rPr>
              <a:t>图像文件夹</a:t>
            </a:r>
            <a:r>
              <a:rPr lang="zh-CN" altLang="zh-CN" sz="1800" kern="100" dirty="0">
                <a:effectLst/>
                <a:ea typeface="微软雅黑" panose="020B0503020204020204" pitchFamily="34" charset="-122"/>
                <a:cs typeface="Times New Roman" panose="02020603050405020304" pitchFamily="18" charset="0"/>
              </a:rPr>
              <a:t>为“</a:t>
            </a:r>
            <a:r>
              <a:rPr lang="en-US" altLang="zh-CN" sz="1800" kern="100" dirty="0">
                <a:effectLst/>
                <a:ea typeface="微软雅黑" panose="020B0503020204020204" pitchFamily="34" charset="-122"/>
                <a:cs typeface="Times New Roman" panose="02020603050405020304" pitchFamily="18" charset="0"/>
              </a:rPr>
              <a:t>images</a:t>
            </a:r>
            <a:r>
              <a:rPr lang="zh-CN" altLang="zh-CN" sz="1800" kern="100" dirty="0">
                <a:effectLst/>
                <a:ea typeface="微软雅黑" panose="020B0503020204020204" pitchFamily="34" charset="-122"/>
                <a:cs typeface="Times New Roman" panose="02020603050405020304" pitchFamily="18" charset="0"/>
              </a:rPr>
              <a:t>”，创建网站的</a:t>
            </a:r>
            <a:r>
              <a:rPr lang="zh-CN" altLang="zh-CN" sz="1800" b="1" kern="100" dirty="0">
                <a:solidFill>
                  <a:srgbClr val="FF0000"/>
                </a:solidFill>
                <a:effectLst/>
                <a:ea typeface="微软雅黑" panose="020B0503020204020204" pitchFamily="34" charset="-122"/>
                <a:cs typeface="Times New Roman" panose="02020603050405020304" pitchFamily="18" charset="0"/>
              </a:rPr>
              <a:t>首页文档“</a:t>
            </a:r>
            <a:r>
              <a:rPr lang="en-US" altLang="zh-CN" sz="1800" b="1" kern="100" dirty="0">
                <a:solidFill>
                  <a:srgbClr val="FF0000"/>
                </a:solidFill>
                <a:effectLst/>
                <a:ea typeface="微软雅黑" panose="020B0503020204020204" pitchFamily="34" charset="-122"/>
                <a:cs typeface="Times New Roman" panose="02020603050405020304" pitchFamily="18" charset="0"/>
              </a:rPr>
              <a:t>index.html</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a:t>
            </a:r>
            <a:endParaRPr lang="zh-CN" altLang="en-US" sz="1800" dirty="0"/>
          </a:p>
        </p:txBody>
      </p:sp>
      <p:sp>
        <p:nvSpPr>
          <p:cNvPr id="13" name="矩形: 圆角 12">
            <a:extLst>
              <a:ext uri="{FF2B5EF4-FFF2-40B4-BE49-F238E27FC236}">
                <a16:creationId xmlns:a16="http://schemas.microsoft.com/office/drawing/2014/main" id="{732E9FB2-F8D2-4F33-B950-7AE7D3FD6133}"/>
              </a:ext>
            </a:extLst>
          </p:cNvPr>
          <p:cNvSpPr/>
          <p:nvPr/>
        </p:nvSpPr>
        <p:spPr>
          <a:xfrm>
            <a:off x="614338" y="2171293"/>
            <a:ext cx="1001068" cy="426852"/>
          </a:xfrm>
          <a:prstGeom prst="roundRect">
            <a:avLst>
              <a:gd name="adj" fmla="val 6562"/>
            </a:avLst>
          </a:prstGeom>
          <a:solidFill>
            <a:srgbClr val="5E11F7"/>
          </a:solidFill>
          <a:ln/>
        </p:spPr>
        <p:style>
          <a:lnRef idx="0">
            <a:schemeClr val="accent1"/>
          </a:lnRef>
          <a:fillRef idx="3">
            <a:schemeClr val="accent1"/>
          </a:fillRef>
          <a:effectRef idx="3">
            <a:schemeClr val="accent1"/>
          </a:effectRef>
          <a:fontRef idx="minor">
            <a:schemeClr val="lt1"/>
          </a:fontRef>
        </p:style>
        <p:txBody>
          <a:bodyPr rtlCol="0" anchor="ctr"/>
          <a:lstStyle/>
          <a:p>
            <a:r>
              <a:rPr lang="zh-CN" altLang="zh-CN"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zh-CN" altLang="en-US"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四</a:t>
            </a:r>
            <a:endParaRPr lang="zh-CN" altLang="en-US" dirty="0">
              <a:solidFill>
                <a:schemeClr val="bg1"/>
              </a:solidFill>
            </a:endParaRPr>
          </a:p>
        </p:txBody>
      </p:sp>
      <p:grpSp>
        <p:nvGrpSpPr>
          <p:cNvPr id="8" name="组合 7">
            <a:extLst>
              <a:ext uri="{FF2B5EF4-FFF2-40B4-BE49-F238E27FC236}">
                <a16:creationId xmlns:a16="http://schemas.microsoft.com/office/drawing/2014/main" id="{E96E4642-85F7-492A-AF1B-76E181966FAA}"/>
              </a:ext>
            </a:extLst>
          </p:cNvPr>
          <p:cNvGrpSpPr/>
          <p:nvPr/>
        </p:nvGrpSpPr>
        <p:grpSpPr>
          <a:xfrm>
            <a:off x="522525" y="2743272"/>
            <a:ext cx="10722037" cy="2096147"/>
            <a:chOff x="522525" y="2743272"/>
            <a:chExt cx="10722037" cy="2096147"/>
          </a:xfrm>
        </p:grpSpPr>
        <p:pic>
          <p:nvPicPr>
            <p:cNvPr id="4100" name="图片 1">
              <a:extLst>
                <a:ext uri="{FF2B5EF4-FFF2-40B4-BE49-F238E27FC236}">
                  <a16:creationId xmlns:a16="http://schemas.microsoft.com/office/drawing/2014/main" id="{3C93C8A6-F3F0-4813-A251-C9A89C07CB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6399" y="3832205"/>
              <a:ext cx="2286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a:extLst>
                <a:ext uri="{FF2B5EF4-FFF2-40B4-BE49-F238E27FC236}">
                  <a16:creationId xmlns:a16="http://schemas.microsoft.com/office/drawing/2014/main" id="{4575A334-147A-4FE3-BA6B-7F875569A770}"/>
                </a:ext>
              </a:extLst>
            </p:cNvPr>
            <p:cNvGrpSpPr/>
            <p:nvPr/>
          </p:nvGrpSpPr>
          <p:grpSpPr>
            <a:xfrm>
              <a:off x="522525" y="2743272"/>
              <a:ext cx="10722037" cy="2096147"/>
              <a:chOff x="522525" y="2743272"/>
              <a:chExt cx="10722037" cy="2096147"/>
            </a:xfrm>
          </p:grpSpPr>
          <p:sp>
            <p:nvSpPr>
              <p:cNvPr id="12" name="文本框 11">
                <a:extLst>
                  <a:ext uri="{FF2B5EF4-FFF2-40B4-BE49-F238E27FC236}">
                    <a16:creationId xmlns:a16="http://schemas.microsoft.com/office/drawing/2014/main" id="{00AE9657-F678-4B03-9A12-C87FB0E0B302}"/>
                  </a:ext>
                </a:extLst>
              </p:cNvPr>
              <p:cNvSpPr txBox="1"/>
              <p:nvPr/>
            </p:nvSpPr>
            <p:spPr>
              <a:xfrm>
                <a:off x="522525" y="2743272"/>
                <a:ext cx="3523264" cy="1997342"/>
              </a:xfrm>
              <a:prstGeom prst="rect">
                <a:avLst/>
              </a:prstGeom>
              <a:noFill/>
              <a:ln>
                <a:noFill/>
              </a:ln>
            </p:spPr>
            <p:txBody>
              <a:bodyPr wrap="square">
                <a:spAutoFit/>
              </a:bodyPr>
              <a:lstStyle/>
              <a:p>
                <a:pPr>
                  <a:lnSpc>
                    <a:spcPct val="150000"/>
                  </a:lnSpc>
                </a:pPr>
                <a:r>
                  <a:rPr lang="zh-CN" altLang="zh-CN" sz="1400" kern="100" dirty="0">
                    <a:effectLst/>
                    <a:ea typeface="微软雅黑" panose="020B0503020204020204" pitchFamily="34" charset="-122"/>
                    <a:cs typeface="Times New Roman" panose="02020603050405020304" pitchFamily="18" charset="0"/>
                  </a:rPr>
                  <a:t>在Dreamweaver CS6中打开index.html文件，在设计视图中输入“一行文字这是网站的首页”，并修改标题的内容为“首页”，保存网页，</a:t>
                </a:r>
                <a:r>
                  <a:rPr lang="zh-CN" altLang="zh-CN" sz="1400" kern="100" dirty="0">
                    <a:ea typeface="微软雅黑" panose="020B0503020204020204" pitchFamily="34" charset="-122"/>
                    <a:cs typeface="Times New Roman" panose="02020603050405020304" pitchFamily="18" charset="0"/>
                  </a:rPr>
                  <a:t>点击</a:t>
                </a:r>
                <a:r>
                  <a:rPr lang="en-US" altLang="zh-CN" sz="1400" kern="100" dirty="0">
                    <a:ea typeface="微软雅黑" panose="020B0503020204020204" pitchFamily="34" charset="-122"/>
                    <a:cs typeface="Times New Roman" panose="02020603050405020304" pitchFamily="18" charset="0"/>
                  </a:rPr>
                  <a:t>       </a:t>
                </a:r>
                <a:r>
                  <a:rPr lang="zh-CN" altLang="zh-CN" sz="1400" kern="100" dirty="0">
                    <a:ea typeface="微软雅黑" panose="020B0503020204020204" pitchFamily="34" charset="-122"/>
                    <a:cs typeface="Times New Roman" panose="02020603050405020304" pitchFamily="18" charset="0"/>
                  </a:rPr>
                  <a:t>按钮下的【预览在</a:t>
                </a:r>
                <a:r>
                  <a:rPr lang="en-US" altLang="zh-CN" sz="1400" kern="100" dirty="0" err="1">
                    <a:ea typeface="微软雅黑" panose="020B0503020204020204" pitchFamily="34" charset="-122"/>
                    <a:cs typeface="Times New Roman" panose="02020603050405020304" pitchFamily="18" charset="0"/>
                  </a:rPr>
                  <a:t>IExplore</a:t>
                </a:r>
                <a:r>
                  <a:rPr lang="zh-CN" altLang="zh-CN" sz="1400" kern="100" dirty="0">
                    <a:ea typeface="微软雅黑" panose="020B0503020204020204" pitchFamily="34" charset="-122"/>
                    <a:cs typeface="Times New Roman" panose="02020603050405020304" pitchFamily="18" charset="0"/>
                  </a:rPr>
                  <a:t>】选项</a:t>
                </a:r>
                <a:r>
                  <a:rPr lang="zh-CN" altLang="en-US" sz="1400" kern="100" dirty="0">
                    <a:ea typeface="微软雅黑" panose="020B0503020204020204" pitchFamily="34" charset="-122"/>
                    <a:cs typeface="Times New Roman" panose="02020603050405020304" pitchFamily="18" charset="0"/>
                  </a:rPr>
                  <a:t>，</a:t>
                </a:r>
                <a:r>
                  <a:rPr lang="zh-CN" altLang="zh-CN" sz="1400" kern="100" dirty="0">
                    <a:ea typeface="微软雅黑" panose="020B0503020204020204" pitchFamily="34" charset="-122"/>
                    <a:cs typeface="Times New Roman" panose="02020603050405020304" pitchFamily="18" charset="0"/>
                  </a:rPr>
                  <a:t>在</a:t>
                </a:r>
                <a:r>
                  <a:rPr lang="en-US" altLang="zh-CN" sz="1400" kern="100" dirty="0" err="1">
                    <a:ea typeface="微软雅黑" panose="020B0503020204020204" pitchFamily="34" charset="-122"/>
                    <a:cs typeface="Times New Roman" panose="02020603050405020304" pitchFamily="18" charset="0"/>
                  </a:rPr>
                  <a:t>IExplore</a:t>
                </a:r>
                <a:r>
                  <a:rPr lang="zh-CN" altLang="zh-CN" sz="1400" kern="100" dirty="0">
                    <a:ea typeface="微软雅黑" panose="020B0503020204020204" pitchFamily="34" charset="-122"/>
                    <a:cs typeface="Times New Roman" panose="02020603050405020304" pitchFamily="18" charset="0"/>
                  </a:rPr>
                  <a:t>中预览网页的效果。</a:t>
                </a:r>
                <a:endParaRPr lang="zh-CN" altLang="en-US" sz="1400" kern="100" dirty="0">
                  <a:ea typeface="微软雅黑" panose="020B0503020204020204" pitchFamily="34" charset="-122"/>
                  <a:cs typeface="Times New Roman" panose="02020603050405020304" pitchFamily="18" charset="0"/>
                </a:endParaRPr>
              </a:p>
            </p:txBody>
          </p:sp>
          <p:pic>
            <p:nvPicPr>
              <p:cNvPr id="4101" name="Picture 5">
                <a:extLst>
                  <a:ext uri="{FF2B5EF4-FFF2-40B4-BE49-F238E27FC236}">
                    <a16:creationId xmlns:a16="http://schemas.microsoft.com/office/drawing/2014/main" id="{9E62EE6C-1CE6-49AF-A1EC-B642701C56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1251" y="2743272"/>
                <a:ext cx="6903311" cy="20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57502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9128DD2C-5B0F-427C-9E97-570E5A94ECB5}"/>
              </a:ext>
            </a:extLst>
          </p:cNvPr>
          <p:cNvSpPr/>
          <p:nvPr/>
        </p:nvSpPr>
        <p:spPr>
          <a:xfrm>
            <a:off x="337979" y="-858170"/>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a:extLst>
              <a:ext uri="{FF2B5EF4-FFF2-40B4-BE49-F238E27FC236}">
                <a16:creationId xmlns:a16="http://schemas.microsoft.com/office/drawing/2014/main" id="{D06B0EFC-2DC1-498B-B603-2BD0EE6F507E}"/>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lvl="0">
              <a:defRPr/>
            </a:pPr>
            <a:r>
              <a:rPr lang="zh-CN" altLang="zh-CN" sz="2800" b="1" kern="100" dirty="0">
                <a:solidFill>
                  <a:srgbClr val="0070C0"/>
                </a:solidFill>
                <a:cs typeface="Times New Roman" panose="02020603050405020304" pitchFamily="18" charset="0"/>
              </a:rPr>
              <a:t>站</a:t>
            </a:r>
            <a:r>
              <a:rPr lang="zh-CN" altLang="en-US" sz="2800" b="1" kern="100" dirty="0">
                <a:solidFill>
                  <a:srgbClr val="0070C0"/>
                </a:solidFill>
                <a:cs typeface="Times New Roman" panose="02020603050405020304" pitchFamily="18" charset="0"/>
              </a:rPr>
              <a:t>点管理</a:t>
            </a:r>
          </a:p>
        </p:txBody>
      </p:sp>
      <p:sp>
        <p:nvSpPr>
          <p:cNvPr id="4" name="文本框 3">
            <a:extLst>
              <a:ext uri="{FF2B5EF4-FFF2-40B4-BE49-F238E27FC236}">
                <a16:creationId xmlns:a16="http://schemas.microsoft.com/office/drawing/2014/main" id="{B2B40FEC-FEF1-4630-B56A-E4EA6492093F}"/>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1.4</a:t>
            </a:r>
            <a:r>
              <a:rPr lang="en-US" altLang="zh-CN" sz="24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 name="矩形: 圆角 5">
            <a:extLst>
              <a:ext uri="{FF2B5EF4-FFF2-40B4-BE49-F238E27FC236}">
                <a16:creationId xmlns:a16="http://schemas.microsoft.com/office/drawing/2014/main" id="{970377DD-6546-4AAC-B081-FB36FE480965}"/>
              </a:ext>
            </a:extLst>
          </p:cNvPr>
          <p:cNvSpPr/>
          <p:nvPr/>
        </p:nvSpPr>
        <p:spPr>
          <a:xfrm>
            <a:off x="337979" y="1181885"/>
            <a:ext cx="10559564" cy="695990"/>
          </a:xfrm>
          <a:prstGeom prst="roundRect">
            <a:avLst>
              <a:gd name="adj" fmla="val 8772"/>
            </a:avLst>
          </a:prstGeom>
          <a:effectLst>
            <a:glow rad="101600">
              <a:srgbClr val="FF0000">
                <a:alpha val="60000"/>
              </a:srgbClr>
            </a:glow>
          </a:effectLst>
        </p:spPr>
        <p:style>
          <a:lnRef idx="2">
            <a:schemeClr val="accent2"/>
          </a:lnRef>
          <a:fillRef idx="1">
            <a:schemeClr val="lt1"/>
          </a:fillRef>
          <a:effectRef idx="0">
            <a:schemeClr val="accent2"/>
          </a:effectRef>
          <a:fontRef idx="minor">
            <a:schemeClr val="dk1"/>
          </a:fontRef>
        </p:style>
        <p:txBody>
          <a:bodyPr rtlCol="0" anchor="ctr"/>
          <a:lstStyle/>
          <a:p>
            <a:r>
              <a:rPr lang="zh-CN" altLang="zh-CN" sz="1800" kern="100" dirty="0">
                <a:effectLst/>
                <a:ea typeface="微软雅黑" panose="020B0503020204020204" pitchFamily="34" charset="-122"/>
                <a:cs typeface="Times New Roman" panose="02020603050405020304" pitchFamily="18" charset="0"/>
              </a:rPr>
              <a:t>在</a:t>
            </a:r>
            <a:r>
              <a:rPr lang="en-US" altLang="zh-CN" sz="1800" kern="100" dirty="0">
                <a:effectLst/>
                <a:ea typeface="微软雅黑" panose="020B0503020204020204" pitchFamily="34" charset="-122"/>
                <a:cs typeface="Times New Roman" panose="02020603050405020304" pitchFamily="18" charset="0"/>
              </a:rPr>
              <a:t>Dreamweaver CS6</a:t>
            </a:r>
            <a:r>
              <a:rPr lang="zh-CN" altLang="zh-CN" sz="1800" kern="100" dirty="0">
                <a:effectLst/>
                <a:ea typeface="微软雅黑" panose="020B0503020204020204" pitchFamily="34" charset="-122"/>
                <a:cs typeface="Times New Roman" panose="02020603050405020304" pitchFamily="18" charset="0"/>
              </a:rPr>
              <a:t>中创建站点，命名为</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en-US" altLang="zh-CN" sz="1800" b="1" kern="100" dirty="0" err="1">
                <a:solidFill>
                  <a:srgbClr val="FF0000"/>
                </a:solidFill>
                <a:effectLst/>
                <a:ea typeface="微软雅黑" panose="020B0503020204020204" pitchFamily="34" charset="-122"/>
                <a:cs typeface="Times New Roman" panose="02020603050405020304" pitchFamily="18" charset="0"/>
              </a:rPr>
              <a:t>dashang</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，并创建站点的</a:t>
            </a:r>
            <a:r>
              <a:rPr lang="zh-CN" altLang="zh-CN" sz="1800" b="1" kern="100" dirty="0">
                <a:solidFill>
                  <a:srgbClr val="FF0000"/>
                </a:solidFill>
                <a:effectLst/>
                <a:ea typeface="微软雅黑" panose="020B0503020204020204" pitchFamily="34" charset="-122"/>
                <a:cs typeface="Times New Roman" panose="02020603050405020304" pitchFamily="18" charset="0"/>
              </a:rPr>
              <a:t>图像文件夹</a:t>
            </a:r>
            <a:r>
              <a:rPr lang="zh-CN" altLang="zh-CN" sz="1800" kern="100" dirty="0">
                <a:effectLst/>
                <a:ea typeface="微软雅黑" panose="020B0503020204020204" pitchFamily="34" charset="-122"/>
                <a:cs typeface="Times New Roman" panose="02020603050405020304" pitchFamily="18" charset="0"/>
              </a:rPr>
              <a:t>为“</a:t>
            </a:r>
            <a:r>
              <a:rPr lang="en-US" altLang="zh-CN" sz="1800" kern="100" dirty="0">
                <a:effectLst/>
                <a:ea typeface="微软雅黑" panose="020B0503020204020204" pitchFamily="34" charset="-122"/>
                <a:cs typeface="Times New Roman" panose="02020603050405020304" pitchFamily="18" charset="0"/>
              </a:rPr>
              <a:t>images</a:t>
            </a:r>
            <a:r>
              <a:rPr lang="zh-CN" altLang="zh-CN" sz="1800" kern="100" dirty="0">
                <a:effectLst/>
                <a:ea typeface="微软雅黑" panose="020B0503020204020204" pitchFamily="34" charset="-122"/>
                <a:cs typeface="Times New Roman" panose="02020603050405020304" pitchFamily="18" charset="0"/>
              </a:rPr>
              <a:t>”，创建网站的</a:t>
            </a:r>
            <a:r>
              <a:rPr lang="zh-CN" altLang="zh-CN" sz="1800" b="1" kern="100" dirty="0">
                <a:solidFill>
                  <a:srgbClr val="FF0000"/>
                </a:solidFill>
                <a:effectLst/>
                <a:ea typeface="微软雅黑" panose="020B0503020204020204" pitchFamily="34" charset="-122"/>
                <a:cs typeface="Times New Roman" panose="02020603050405020304" pitchFamily="18" charset="0"/>
              </a:rPr>
              <a:t>首页文档“</a:t>
            </a:r>
            <a:r>
              <a:rPr lang="en-US" altLang="zh-CN" sz="1800" b="1" kern="100" dirty="0">
                <a:solidFill>
                  <a:srgbClr val="FF0000"/>
                </a:solidFill>
                <a:effectLst/>
                <a:ea typeface="微软雅黑" panose="020B0503020204020204" pitchFamily="34" charset="-122"/>
                <a:cs typeface="Times New Roman" panose="02020603050405020304" pitchFamily="18" charset="0"/>
              </a:rPr>
              <a:t>index.html</a:t>
            </a:r>
            <a:r>
              <a:rPr lang="zh-CN" altLang="zh-CN" sz="1800" b="1" kern="100" dirty="0">
                <a:solidFill>
                  <a:srgbClr val="FF0000"/>
                </a:solidFill>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a:t>
            </a:r>
            <a:endParaRPr lang="zh-CN" altLang="en-US" sz="1800" dirty="0"/>
          </a:p>
        </p:txBody>
      </p:sp>
      <p:sp>
        <p:nvSpPr>
          <p:cNvPr id="13" name="矩形: 圆角 12">
            <a:extLst>
              <a:ext uri="{FF2B5EF4-FFF2-40B4-BE49-F238E27FC236}">
                <a16:creationId xmlns:a16="http://schemas.microsoft.com/office/drawing/2014/main" id="{732E9FB2-F8D2-4F33-B950-7AE7D3FD6133}"/>
              </a:ext>
            </a:extLst>
          </p:cNvPr>
          <p:cNvSpPr/>
          <p:nvPr/>
        </p:nvSpPr>
        <p:spPr>
          <a:xfrm>
            <a:off x="614338" y="2171293"/>
            <a:ext cx="1001068" cy="426852"/>
          </a:xfrm>
          <a:prstGeom prst="roundRect">
            <a:avLst>
              <a:gd name="adj" fmla="val 6562"/>
            </a:avLst>
          </a:prstGeom>
          <a:solidFill>
            <a:srgbClr val="5E11F7"/>
          </a:solidFill>
          <a:ln/>
        </p:spPr>
        <p:style>
          <a:lnRef idx="0">
            <a:schemeClr val="accent1"/>
          </a:lnRef>
          <a:fillRef idx="3">
            <a:schemeClr val="accent1"/>
          </a:fillRef>
          <a:effectRef idx="3">
            <a:schemeClr val="accent1"/>
          </a:effectRef>
          <a:fontRef idx="minor">
            <a:schemeClr val="lt1"/>
          </a:fontRef>
        </p:style>
        <p:txBody>
          <a:bodyPr rtlCol="0" anchor="ctr"/>
          <a:lstStyle/>
          <a:p>
            <a:r>
              <a:rPr lang="zh-CN" altLang="zh-CN" sz="18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步骤</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五</a:t>
            </a:r>
            <a:endParaRPr lang="zh-CN" altLang="en-US" dirty="0">
              <a:solidFill>
                <a:schemeClr val="bg1"/>
              </a:solidFill>
            </a:endParaRPr>
          </a:p>
        </p:txBody>
      </p:sp>
      <p:grpSp>
        <p:nvGrpSpPr>
          <p:cNvPr id="7" name="组合 6">
            <a:extLst>
              <a:ext uri="{FF2B5EF4-FFF2-40B4-BE49-F238E27FC236}">
                <a16:creationId xmlns:a16="http://schemas.microsoft.com/office/drawing/2014/main" id="{E4D2AAC1-5716-4D28-871A-AB6466C1AC4B}"/>
              </a:ext>
            </a:extLst>
          </p:cNvPr>
          <p:cNvGrpSpPr/>
          <p:nvPr/>
        </p:nvGrpSpPr>
        <p:grpSpPr>
          <a:xfrm>
            <a:off x="522525" y="2521142"/>
            <a:ext cx="7632216" cy="3407593"/>
            <a:chOff x="522525" y="2521142"/>
            <a:chExt cx="7632216" cy="3407593"/>
          </a:xfrm>
        </p:grpSpPr>
        <p:sp>
          <p:nvSpPr>
            <p:cNvPr id="12" name="文本框 11">
              <a:extLst>
                <a:ext uri="{FF2B5EF4-FFF2-40B4-BE49-F238E27FC236}">
                  <a16:creationId xmlns:a16="http://schemas.microsoft.com/office/drawing/2014/main" id="{00AE9657-F678-4B03-9A12-C87FB0E0B302}"/>
                </a:ext>
              </a:extLst>
            </p:cNvPr>
            <p:cNvSpPr txBox="1"/>
            <p:nvPr/>
          </p:nvSpPr>
          <p:spPr>
            <a:xfrm>
              <a:off x="522525" y="2743272"/>
              <a:ext cx="3523264" cy="704680"/>
            </a:xfrm>
            <a:prstGeom prst="rect">
              <a:avLst/>
            </a:prstGeom>
            <a:noFill/>
            <a:ln>
              <a:noFill/>
            </a:ln>
          </p:spPr>
          <p:txBody>
            <a:bodyPr wrap="square">
              <a:spAutoFit/>
            </a:bodyPr>
            <a:lstStyle/>
            <a:p>
              <a:pPr>
                <a:lnSpc>
                  <a:spcPct val="150000"/>
                </a:lnSpc>
              </a:pPr>
              <a:r>
                <a:rPr lang="zh-CN" altLang="zh-CN" sz="1400" kern="100" dirty="0">
                  <a:effectLst/>
                  <a:ea typeface="微软雅黑" panose="020B0503020204020204" pitchFamily="34" charset="-122"/>
                  <a:cs typeface="Times New Roman" panose="02020603050405020304" pitchFamily="18" charset="0"/>
                </a:rPr>
                <a:t>点击弹出的对话框中的【是】，并打IE浏览器，显示网页index.html的预览效果</a:t>
              </a:r>
              <a:r>
                <a:rPr lang="zh-CN" altLang="en-US" sz="1400" kern="100" dirty="0">
                  <a:effectLst/>
                  <a:ea typeface="微软雅黑" panose="020B0503020204020204" pitchFamily="34" charset="-122"/>
                  <a:cs typeface="Times New Roman" panose="02020603050405020304" pitchFamily="18" charset="0"/>
                </a:rPr>
                <a:t>。</a:t>
              </a:r>
              <a:endParaRPr lang="zh-CN" altLang="en-US" sz="1400" kern="100" dirty="0">
                <a:ea typeface="微软雅黑" panose="020B0503020204020204" pitchFamily="34" charset="-122"/>
                <a:cs typeface="Times New Roman" panose="02020603050405020304" pitchFamily="18" charset="0"/>
              </a:endParaRPr>
            </a:p>
          </p:txBody>
        </p:sp>
        <p:pic>
          <p:nvPicPr>
            <p:cNvPr id="5122" name="图片 1">
              <a:extLst>
                <a:ext uri="{FF2B5EF4-FFF2-40B4-BE49-F238E27FC236}">
                  <a16:creationId xmlns:a16="http://schemas.microsoft.com/office/drawing/2014/main" id="{73B38C6F-EE8A-45EC-A176-F65D01EC88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4794" y="2521142"/>
              <a:ext cx="3279947" cy="169122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21" name="Picture 1">
              <a:extLst>
                <a:ext uri="{FF2B5EF4-FFF2-40B4-BE49-F238E27FC236}">
                  <a16:creationId xmlns:a16="http://schemas.microsoft.com/office/drawing/2014/main" id="{D354057A-68A9-428A-805D-F51C2B0C4A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4794" y="4336858"/>
              <a:ext cx="3244052" cy="159187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3">
            <a:extLst>
              <a:ext uri="{FF2B5EF4-FFF2-40B4-BE49-F238E27FC236}">
                <a16:creationId xmlns:a16="http://schemas.microsoft.com/office/drawing/2014/main" id="{711A87EF-8937-4F18-9DCE-10CDD7B29E65}"/>
              </a:ext>
            </a:extLst>
          </p:cNvPr>
          <p:cNvSpPr>
            <a:spLocks noChangeArrowheads="1"/>
          </p:cNvSpPr>
          <p:nvPr/>
        </p:nvSpPr>
        <p:spPr bwMode="auto">
          <a:xfrm>
            <a:off x="4546121" y="18778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a:extLst>
              <a:ext uri="{FF2B5EF4-FFF2-40B4-BE49-F238E27FC236}">
                <a16:creationId xmlns:a16="http://schemas.microsoft.com/office/drawing/2014/main" id="{7F0DA5CD-2809-4520-815C-3E49BF22A7DE}"/>
              </a:ext>
            </a:extLst>
          </p:cNvPr>
          <p:cNvSpPr>
            <a:spLocks noChangeArrowheads="1"/>
          </p:cNvSpPr>
          <p:nvPr/>
        </p:nvSpPr>
        <p:spPr bwMode="auto">
          <a:xfrm>
            <a:off x="4546121" y="3592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67954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AAF04A-677F-4273-9579-388C04061B32}"/>
              </a:ext>
            </a:extLst>
          </p:cNvPr>
          <p:cNvSpPr>
            <a:spLocks noGrp="1"/>
          </p:cNvSpPr>
          <p:nvPr>
            <p:ph type="title"/>
          </p:nvPr>
        </p:nvSpPr>
        <p:spPr>
          <a:xfrm>
            <a:off x="1978897" y="294731"/>
            <a:ext cx="8996518" cy="695990"/>
          </a:xfrm>
        </p:spPr>
        <p:txBody>
          <a:bodyPr>
            <a:normAutofit/>
          </a:bodyPr>
          <a:lstStyle/>
          <a:p>
            <a:r>
              <a:rPr lang="zh-CN" altLang="zh-CN" sz="2800" b="1" kern="100" dirty="0">
                <a:solidFill>
                  <a:srgbClr val="0070C0"/>
                </a:solidFill>
                <a:effectLst/>
                <a:ea typeface="微软雅黑" panose="020B0503020204020204" pitchFamily="34" charset="-122"/>
                <a:cs typeface="Times New Roman" panose="02020603050405020304" pitchFamily="18" charset="0"/>
              </a:rPr>
              <a:t>网页的构成元素</a:t>
            </a:r>
            <a:endParaRPr lang="zh-CN" altLang="en-US" sz="2800" b="1" dirty="0">
              <a:solidFill>
                <a:srgbClr val="0070C0"/>
              </a:solidFill>
            </a:endParaRPr>
          </a:p>
        </p:txBody>
      </p:sp>
      <p:sp>
        <p:nvSpPr>
          <p:cNvPr id="3" name="文本框 2">
            <a:extLst>
              <a:ext uri="{FF2B5EF4-FFF2-40B4-BE49-F238E27FC236}">
                <a16:creationId xmlns:a16="http://schemas.microsoft.com/office/drawing/2014/main" id="{2D520C7F-3F9A-4D3D-A9E2-597CE4EED215}"/>
              </a:ext>
            </a:extLst>
          </p:cNvPr>
          <p:cNvSpPr txBox="1"/>
          <p:nvPr/>
        </p:nvSpPr>
        <p:spPr>
          <a:xfrm>
            <a:off x="743642" y="392230"/>
            <a:ext cx="1111045"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4E8328E8-4A2E-4DB2-8F29-C319A0F42923}"/>
              </a:ext>
            </a:extLst>
          </p:cNvPr>
          <p:cNvGrpSpPr/>
          <p:nvPr/>
        </p:nvGrpSpPr>
        <p:grpSpPr>
          <a:xfrm>
            <a:off x="168025" y="1742338"/>
            <a:ext cx="3825607" cy="3825607"/>
            <a:chOff x="3521750" y="2024586"/>
            <a:chExt cx="3567309" cy="3567309"/>
          </a:xfrm>
        </p:grpSpPr>
        <p:sp>
          <p:nvSpPr>
            <p:cNvPr id="4" name="椭圆 3">
              <a:extLst>
                <a:ext uri="{FF2B5EF4-FFF2-40B4-BE49-F238E27FC236}">
                  <a16:creationId xmlns:a16="http://schemas.microsoft.com/office/drawing/2014/main" id="{E3C837C6-11E1-419A-9A8F-F3FD1EABD75C}"/>
                </a:ext>
              </a:extLst>
            </p:cNvPr>
            <p:cNvSpPr/>
            <p:nvPr/>
          </p:nvSpPr>
          <p:spPr>
            <a:xfrm>
              <a:off x="3658667" y="2161503"/>
              <a:ext cx="3293475" cy="3293475"/>
            </a:xfrm>
            <a:prstGeom prst="ellipse">
              <a:avLst/>
            </a:prstGeom>
            <a:noFill/>
            <a:ln w="9525" cap="rnd">
              <a:solidFill>
                <a:srgbClr val="2A65F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3ACE8A1E-8AA7-4526-ADAC-34DB1A61B8AC}"/>
                </a:ext>
              </a:extLst>
            </p:cNvPr>
            <p:cNvSpPr/>
            <p:nvPr/>
          </p:nvSpPr>
          <p:spPr>
            <a:xfrm>
              <a:off x="3521750" y="2024586"/>
              <a:ext cx="3567309" cy="3567309"/>
            </a:xfrm>
            <a:prstGeom prst="ellipse">
              <a:avLst/>
            </a:prstGeom>
            <a:noFill/>
            <a:ln>
              <a:solidFill>
                <a:srgbClr val="2A6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637B1312-3DDD-456C-86A8-0D0C7EEB98D2}"/>
                </a:ext>
              </a:extLst>
            </p:cNvPr>
            <p:cNvSpPr/>
            <p:nvPr/>
          </p:nvSpPr>
          <p:spPr>
            <a:xfrm>
              <a:off x="3777551" y="2280387"/>
              <a:ext cx="3055707" cy="3055707"/>
            </a:xfrm>
            <a:prstGeom prst="ellipse">
              <a:avLst/>
            </a:prstGeom>
            <a:solidFill>
              <a:srgbClr val="2A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a:extLst>
              <a:ext uri="{FF2B5EF4-FFF2-40B4-BE49-F238E27FC236}">
                <a16:creationId xmlns:a16="http://schemas.microsoft.com/office/drawing/2014/main" id="{6D044CB5-0B4A-4790-AB02-2D3E106E9B71}"/>
              </a:ext>
            </a:extLst>
          </p:cNvPr>
          <p:cNvSpPr txBox="1"/>
          <p:nvPr/>
        </p:nvSpPr>
        <p:spPr>
          <a:xfrm>
            <a:off x="1374244" y="2829821"/>
            <a:ext cx="1413168" cy="646331"/>
          </a:xfrm>
          <a:prstGeom prst="rect">
            <a:avLst/>
          </a:prstGeom>
          <a:noFill/>
        </p:spPr>
        <p:txBody>
          <a:bodyPr wrap="square" rtlCol="0">
            <a:spAutoFit/>
          </a:bodyPr>
          <a:lstStyle/>
          <a:p>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网页</a:t>
            </a: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74" name="图形 73" descr="教室">
            <a:extLst>
              <a:ext uri="{FF2B5EF4-FFF2-40B4-BE49-F238E27FC236}">
                <a16:creationId xmlns:a16="http://schemas.microsoft.com/office/drawing/2014/main" id="{912FF532-B066-4AA9-9F26-C83316499E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46751" y="3431868"/>
            <a:ext cx="1413169" cy="1413169"/>
          </a:xfrm>
          <a:prstGeom prst="rect">
            <a:avLst/>
          </a:prstGeom>
        </p:spPr>
      </p:pic>
      <p:pic>
        <p:nvPicPr>
          <p:cNvPr id="76" name="图形 75" descr="教师">
            <a:extLst>
              <a:ext uri="{FF2B5EF4-FFF2-40B4-BE49-F238E27FC236}">
                <a16:creationId xmlns:a16="http://schemas.microsoft.com/office/drawing/2014/main" id="{D6FB385A-011A-44B4-AE51-5039CA1707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10626422" y="294731"/>
            <a:ext cx="821936" cy="914400"/>
          </a:xfrm>
          <a:prstGeom prst="rect">
            <a:avLst/>
          </a:prstGeom>
        </p:spPr>
      </p:pic>
      <p:sp>
        <p:nvSpPr>
          <p:cNvPr id="8" name="文本框 7">
            <a:extLst>
              <a:ext uri="{FF2B5EF4-FFF2-40B4-BE49-F238E27FC236}">
                <a16:creationId xmlns:a16="http://schemas.microsoft.com/office/drawing/2014/main" id="{CE963B59-A821-4ECB-A0C2-920F757229CB}"/>
              </a:ext>
            </a:extLst>
          </p:cNvPr>
          <p:cNvSpPr txBox="1"/>
          <p:nvPr/>
        </p:nvSpPr>
        <p:spPr>
          <a:xfrm>
            <a:off x="4497833" y="2161785"/>
            <a:ext cx="5978105" cy="2628733"/>
          </a:xfrm>
          <a:prstGeom prst="rect">
            <a:avLst/>
          </a:prstGeom>
          <a:noFill/>
        </p:spPr>
        <p:txBody>
          <a:bodyPr wrap="square" rtlCol="0">
            <a:spAutoFit/>
          </a:bodyPr>
          <a:lstStyle/>
          <a:p>
            <a:pPr>
              <a:lnSpc>
                <a:spcPct val="150000"/>
              </a:lnSpc>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网页是网站中的任何一页面，通常是</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（是标准通用标记语言下的一个应用）格式（文件扩展名为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htm</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asp</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aspx</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php</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jsp</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等）。</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构成网页的元素，主要包括</a:t>
            </a:r>
            <a:r>
              <a:rPr lang="zh-CN" altLang="zh-CN" sz="20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文字、图像、音频、视频、动画、样式、各类脚本</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等。</a:t>
            </a:r>
          </a:p>
          <a:p>
            <a:pPr>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307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par>
                                <p:cTn id="7" presetID="17" presetClass="entr" presetSubtype="1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AE2F06A4-90F6-4B96-A6D8-89E5BB4BA87F}"/>
              </a:ext>
            </a:extLst>
          </p:cNvPr>
          <p:cNvSpPr/>
          <p:nvPr/>
        </p:nvSpPr>
        <p:spPr>
          <a:xfrm>
            <a:off x="1466490" y="2329131"/>
            <a:ext cx="9411419" cy="2838091"/>
          </a:xfrm>
          <a:prstGeom prst="round2DiagRect">
            <a:avLst>
              <a:gd name="adj1" fmla="val 7373"/>
              <a:gd name="adj2" fmla="val 0"/>
            </a:avLst>
          </a:prstGeom>
          <a:solidFill>
            <a:schemeClr val="bg1"/>
          </a:solidFill>
          <a:ln w="28575">
            <a:solidFill>
              <a:srgbClr val="6FCDFA"/>
            </a:solidFill>
            <a:prstDash val="solid"/>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kern="0" dirty="0">
                <a:solidFill>
                  <a:schemeClr val="tx1"/>
                </a:solidFill>
                <a:effectLst/>
                <a:ea typeface="微软雅黑" panose="020B0503020204020204" pitchFamily="34" charset="-122"/>
                <a:cs typeface="宋体" panose="02010600030101010101" pitchFamily="2" charset="-122"/>
              </a:rPr>
              <a:t>      </a:t>
            </a:r>
            <a:r>
              <a:rPr lang="zh-CN" altLang="zh-CN" kern="0" dirty="0">
                <a:solidFill>
                  <a:schemeClr val="tx1"/>
                </a:solidFill>
                <a:effectLst/>
                <a:ea typeface="微软雅黑" panose="020B0503020204020204" pitchFamily="34" charset="-122"/>
                <a:cs typeface="宋体" panose="02010600030101010101" pitchFamily="2" charset="-122"/>
              </a:rPr>
              <a:t>本章主要介绍了网页的基础知识、</a:t>
            </a:r>
            <a:r>
              <a:rPr lang="en-US" altLang="zh-CN" kern="0" dirty="0">
                <a:solidFill>
                  <a:schemeClr val="tx1"/>
                </a:solidFill>
                <a:effectLst/>
                <a:ea typeface="微软雅黑" panose="020B0503020204020204" pitchFamily="34" charset="-122"/>
                <a:cs typeface="宋体" panose="02010600030101010101" pitchFamily="2" charset="-122"/>
              </a:rPr>
              <a:t>Dreamweaver CS6</a:t>
            </a:r>
            <a:r>
              <a:rPr lang="zh-CN" altLang="zh-CN" kern="0" dirty="0">
                <a:solidFill>
                  <a:schemeClr val="tx1"/>
                </a:solidFill>
                <a:effectLst/>
                <a:ea typeface="微软雅黑" panose="020B0503020204020204" pitchFamily="34" charset="-122"/>
                <a:cs typeface="宋体" panose="02010600030101010101" pitchFamily="2" charset="-122"/>
              </a:rPr>
              <a:t>的界面和基本操作。先从网页的基础知识开始，介绍网页、网站的定义，常用术语，网页的组成元素， 接着介绍网站的开发流程，然后介绍</a:t>
            </a:r>
            <a:r>
              <a:rPr lang="en-US" altLang="zh-CN" kern="0" dirty="0">
                <a:solidFill>
                  <a:schemeClr val="tx1"/>
                </a:solidFill>
                <a:effectLst/>
                <a:ea typeface="微软雅黑" panose="020B0503020204020204" pitchFamily="34" charset="-122"/>
                <a:cs typeface="宋体" panose="02010600030101010101" pitchFamily="2" charset="-122"/>
              </a:rPr>
              <a:t>Dreamweaver CS6</a:t>
            </a:r>
            <a:r>
              <a:rPr lang="zh-CN" altLang="zh-CN" kern="0" dirty="0">
                <a:solidFill>
                  <a:schemeClr val="tx1"/>
                </a:solidFill>
                <a:effectLst/>
                <a:ea typeface="微软雅黑" panose="020B0503020204020204" pitchFamily="34" charset="-122"/>
                <a:cs typeface="宋体" panose="02010600030101010101" pitchFamily="2" charset="-122"/>
              </a:rPr>
              <a:t>的工具界面的介绍和网页的创建、保存，站点的创建、修改、导入导出的基本操作，重点是站点的创建和管理。最后通过一个简单的实例，让读者学习如何设计网站的内容，如何对站点进行创建和站点的目录安排。</a:t>
            </a:r>
            <a:endParaRPr lang="zh-CN" altLang="zh-CN" dirty="0">
              <a:solidFill>
                <a:schemeClr val="tx1"/>
              </a:solidFill>
              <a:effectLst/>
            </a:endParaRPr>
          </a:p>
          <a:p>
            <a:pPr algn="ctr"/>
            <a:endParaRPr lang="zh-CN" altLang="en-US" dirty="0">
              <a:solidFill>
                <a:schemeClr val="tx1"/>
              </a:solidFill>
            </a:endParaRPr>
          </a:p>
        </p:txBody>
      </p:sp>
    </p:spTree>
    <p:extLst>
      <p:ext uri="{BB962C8B-B14F-4D97-AF65-F5344CB8AC3E}">
        <p14:creationId xmlns:p14="http://schemas.microsoft.com/office/powerpoint/2010/main" val="362250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AAF04A-677F-4273-9579-388C04061B32}"/>
              </a:ext>
            </a:extLst>
          </p:cNvPr>
          <p:cNvSpPr>
            <a:spLocks noGrp="1"/>
          </p:cNvSpPr>
          <p:nvPr>
            <p:ph type="title"/>
          </p:nvPr>
        </p:nvSpPr>
        <p:spPr>
          <a:xfrm>
            <a:off x="1978897" y="294731"/>
            <a:ext cx="8996518" cy="695990"/>
          </a:xfrm>
        </p:spPr>
        <p:txBody>
          <a:bodyPr>
            <a:normAutofit/>
          </a:bodyPr>
          <a:lstStyle/>
          <a:p>
            <a:r>
              <a:rPr lang="zh-CN" altLang="zh-CN" sz="2800" b="1" kern="100" dirty="0">
                <a:solidFill>
                  <a:srgbClr val="0070C0"/>
                </a:solidFill>
                <a:effectLst/>
                <a:ea typeface="微软雅黑" panose="020B0503020204020204" pitchFamily="34" charset="-122"/>
                <a:cs typeface="Times New Roman" panose="02020603050405020304" pitchFamily="18" charset="0"/>
              </a:rPr>
              <a:t>网页的构成元素</a:t>
            </a:r>
            <a:endParaRPr lang="zh-CN" altLang="en-US" sz="2800" b="1" dirty="0">
              <a:solidFill>
                <a:srgbClr val="0070C0"/>
              </a:solidFill>
            </a:endParaRPr>
          </a:p>
        </p:txBody>
      </p:sp>
      <p:sp>
        <p:nvSpPr>
          <p:cNvPr id="3" name="文本框 2">
            <a:extLst>
              <a:ext uri="{FF2B5EF4-FFF2-40B4-BE49-F238E27FC236}">
                <a16:creationId xmlns:a16="http://schemas.microsoft.com/office/drawing/2014/main" id="{2D520C7F-3F9A-4D3D-A9E2-597CE4EED215}"/>
              </a:ext>
            </a:extLst>
          </p:cNvPr>
          <p:cNvSpPr txBox="1"/>
          <p:nvPr/>
        </p:nvSpPr>
        <p:spPr>
          <a:xfrm>
            <a:off x="743642" y="392230"/>
            <a:ext cx="1111045"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1.2.1</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流程图: 显示 7">
            <a:extLst>
              <a:ext uri="{FF2B5EF4-FFF2-40B4-BE49-F238E27FC236}">
                <a16:creationId xmlns:a16="http://schemas.microsoft.com/office/drawing/2014/main" id="{4ABC0DFF-909B-4A68-BB10-E60E584F59AE}"/>
              </a:ext>
            </a:extLst>
          </p:cNvPr>
          <p:cNvSpPr/>
          <p:nvPr/>
        </p:nvSpPr>
        <p:spPr>
          <a:xfrm>
            <a:off x="171883"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zh-CN" sz="1800" b="1" kern="100" dirty="0">
                <a:effectLst/>
                <a:ea typeface="微软雅黑" panose="020B0503020204020204" pitchFamily="34" charset="-122"/>
                <a:cs typeface="Times New Roman" panose="02020603050405020304" pitchFamily="18" charset="0"/>
              </a:rPr>
              <a:t>文字</a:t>
            </a:r>
            <a:endParaRPr lang="zh-CN" altLang="en-US" dirty="0"/>
          </a:p>
        </p:txBody>
      </p:sp>
      <p:sp>
        <p:nvSpPr>
          <p:cNvPr id="12" name="流程图: 显示 11">
            <a:extLst>
              <a:ext uri="{FF2B5EF4-FFF2-40B4-BE49-F238E27FC236}">
                <a16:creationId xmlns:a16="http://schemas.microsoft.com/office/drawing/2014/main" id="{CCF5A258-E21F-4911-B336-63E29A30A0DF}"/>
              </a:ext>
            </a:extLst>
          </p:cNvPr>
          <p:cNvSpPr/>
          <p:nvPr/>
        </p:nvSpPr>
        <p:spPr>
          <a:xfrm>
            <a:off x="1550118"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b="1" kern="100" dirty="0">
                <a:ea typeface="微软雅黑" panose="020B0503020204020204" pitchFamily="34" charset="-122"/>
                <a:cs typeface="Times New Roman" panose="02020603050405020304" pitchFamily="18" charset="0"/>
              </a:rPr>
              <a:t>图像</a:t>
            </a:r>
            <a:endParaRPr lang="zh-CN" altLang="en-US" dirty="0"/>
          </a:p>
        </p:txBody>
      </p:sp>
      <p:sp>
        <p:nvSpPr>
          <p:cNvPr id="15" name="流程图: 显示 14">
            <a:extLst>
              <a:ext uri="{FF2B5EF4-FFF2-40B4-BE49-F238E27FC236}">
                <a16:creationId xmlns:a16="http://schemas.microsoft.com/office/drawing/2014/main" id="{343194B2-5483-42EE-BCA6-C209EAD4C639}"/>
              </a:ext>
            </a:extLst>
          </p:cNvPr>
          <p:cNvSpPr/>
          <p:nvPr/>
        </p:nvSpPr>
        <p:spPr>
          <a:xfrm>
            <a:off x="4306588"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b="1" kern="100" dirty="0">
                <a:ea typeface="微软雅黑" panose="020B0503020204020204" pitchFamily="34" charset="-122"/>
                <a:cs typeface="Times New Roman" panose="02020603050405020304" pitchFamily="18" charset="0"/>
              </a:rPr>
              <a:t>视频</a:t>
            </a:r>
            <a:endParaRPr lang="zh-CN" altLang="en-US" dirty="0"/>
          </a:p>
        </p:txBody>
      </p:sp>
      <p:sp>
        <p:nvSpPr>
          <p:cNvPr id="21" name="流程图: 显示 20">
            <a:extLst>
              <a:ext uri="{FF2B5EF4-FFF2-40B4-BE49-F238E27FC236}">
                <a16:creationId xmlns:a16="http://schemas.microsoft.com/office/drawing/2014/main" id="{2E61A47C-7A17-441C-8FC5-4B4FC9F87C4D}"/>
              </a:ext>
            </a:extLst>
          </p:cNvPr>
          <p:cNvSpPr/>
          <p:nvPr/>
        </p:nvSpPr>
        <p:spPr>
          <a:xfrm>
            <a:off x="5684823"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b="1" kern="100" dirty="0">
                <a:ea typeface="微软雅黑" panose="020B0503020204020204" pitchFamily="34" charset="-122"/>
                <a:cs typeface="Times New Roman" panose="02020603050405020304" pitchFamily="18" charset="0"/>
              </a:rPr>
              <a:t>动画</a:t>
            </a:r>
            <a:endParaRPr lang="zh-CN" altLang="en-US" dirty="0"/>
          </a:p>
        </p:txBody>
      </p:sp>
      <p:sp>
        <p:nvSpPr>
          <p:cNvPr id="29" name="流程图: 显示 28">
            <a:extLst>
              <a:ext uri="{FF2B5EF4-FFF2-40B4-BE49-F238E27FC236}">
                <a16:creationId xmlns:a16="http://schemas.microsoft.com/office/drawing/2014/main" id="{6FDA1AB3-8865-4530-816B-BBC00DAB2CCA}"/>
              </a:ext>
            </a:extLst>
          </p:cNvPr>
          <p:cNvSpPr/>
          <p:nvPr/>
        </p:nvSpPr>
        <p:spPr>
          <a:xfrm>
            <a:off x="7063058"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b="1" kern="100" dirty="0">
                <a:ea typeface="微软雅黑" panose="020B0503020204020204" pitchFamily="34" charset="-122"/>
                <a:cs typeface="Times New Roman" panose="02020603050405020304" pitchFamily="18" charset="0"/>
              </a:rPr>
              <a:t>HTML</a:t>
            </a:r>
            <a:endParaRPr lang="zh-CN" altLang="en-US" dirty="0"/>
          </a:p>
        </p:txBody>
      </p:sp>
      <p:sp>
        <p:nvSpPr>
          <p:cNvPr id="32" name="流程图: 显示 31">
            <a:extLst>
              <a:ext uri="{FF2B5EF4-FFF2-40B4-BE49-F238E27FC236}">
                <a16:creationId xmlns:a16="http://schemas.microsoft.com/office/drawing/2014/main" id="{88BEAD46-50EC-48D9-93CB-2EAD93E9ADBA}"/>
              </a:ext>
            </a:extLst>
          </p:cNvPr>
          <p:cNvSpPr/>
          <p:nvPr/>
        </p:nvSpPr>
        <p:spPr>
          <a:xfrm>
            <a:off x="8441293"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b="1" dirty="0"/>
              <a:t>CSS</a:t>
            </a:r>
            <a:endParaRPr lang="zh-CN" altLang="en-US" b="1" dirty="0"/>
          </a:p>
        </p:txBody>
      </p:sp>
      <p:sp>
        <p:nvSpPr>
          <p:cNvPr id="37" name="流程图: 显示 36">
            <a:extLst>
              <a:ext uri="{FF2B5EF4-FFF2-40B4-BE49-F238E27FC236}">
                <a16:creationId xmlns:a16="http://schemas.microsoft.com/office/drawing/2014/main" id="{5DD7DD8B-29C8-4CC3-ADD1-8B5C979F3E45}"/>
              </a:ext>
            </a:extLst>
          </p:cNvPr>
          <p:cNvSpPr/>
          <p:nvPr/>
        </p:nvSpPr>
        <p:spPr>
          <a:xfrm>
            <a:off x="9819526" y="1301705"/>
            <a:ext cx="1900526"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b="1" dirty="0"/>
              <a:t>JavaScript</a:t>
            </a:r>
            <a:endParaRPr lang="zh-CN" altLang="en-US" b="1" dirty="0"/>
          </a:p>
        </p:txBody>
      </p:sp>
      <p:sp>
        <p:nvSpPr>
          <p:cNvPr id="53" name="矩形: 对角圆角 52">
            <a:extLst>
              <a:ext uri="{FF2B5EF4-FFF2-40B4-BE49-F238E27FC236}">
                <a16:creationId xmlns:a16="http://schemas.microsoft.com/office/drawing/2014/main" id="{188CA9A3-6383-4D65-840D-6CA51563CF7F}"/>
              </a:ext>
            </a:extLst>
          </p:cNvPr>
          <p:cNvSpPr/>
          <p:nvPr/>
        </p:nvSpPr>
        <p:spPr>
          <a:xfrm>
            <a:off x="171883" y="2188237"/>
            <a:ext cx="7163685" cy="1512059"/>
          </a:xfrm>
          <a:prstGeom prst="round2DiagRect">
            <a:avLst/>
          </a:prstGeom>
          <a:solidFill>
            <a:schemeClr val="bg1"/>
          </a:solidFill>
          <a:ln w="38100">
            <a:solidFill>
              <a:srgbClr val="87DAFB"/>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文字是网页</a:t>
            </a:r>
            <a:r>
              <a:rPr lang="zh-CN" altLang="zh-CN" sz="16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最基本</a:t>
            </a:r>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的组成元素之一。</a:t>
            </a:r>
            <a:endPar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文字在网页中的表现形式主要涉及到</a:t>
            </a:r>
            <a:r>
              <a:rPr lang="zh-CN" altLang="zh-CN" sz="16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字体、字号和编码</a:t>
            </a:r>
            <a:r>
              <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常见的中文字体有“宋体”、“楷体”、“仿宋”等</a:t>
            </a:r>
            <a:r>
              <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常见的英文字体有“</a:t>
            </a:r>
            <a:r>
              <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Arial</a:t>
            </a:r>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Times New Roman</a:t>
            </a:r>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”等</a:t>
            </a:r>
            <a:r>
              <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字号是指文字的大小，在网页中，常用的字号的单位是</a:t>
            </a:r>
            <a:r>
              <a:rPr lang="en-US"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px</a:t>
            </a:r>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600" kern="100" dirty="0" err="1">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pt</a:t>
            </a:r>
            <a:r>
              <a:rPr lang="zh-CN" altLang="zh-CN" sz="1600" kern="100"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5" name="矩形: 单圆角 54">
            <a:extLst>
              <a:ext uri="{FF2B5EF4-FFF2-40B4-BE49-F238E27FC236}">
                <a16:creationId xmlns:a16="http://schemas.microsoft.com/office/drawing/2014/main" id="{39B87721-3E49-45ED-B569-7B21A705B465}"/>
              </a:ext>
            </a:extLst>
          </p:cNvPr>
          <p:cNvSpPr/>
          <p:nvPr/>
        </p:nvSpPr>
        <p:spPr>
          <a:xfrm>
            <a:off x="171883" y="3853694"/>
            <a:ext cx="7170139" cy="745292"/>
          </a:xfrm>
          <a:prstGeom prst="round1Rect">
            <a:avLst/>
          </a:prstGeom>
          <a:solidFill>
            <a:schemeClr val="bg1"/>
          </a:solidFill>
          <a:ln w="57150">
            <a:solidFill>
              <a:srgbClr val="87DAFB"/>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图像也是网页中最常见的元素之一，比文字的效果形象、生动。常见的用于网页中的图像的格式主要有</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jpg(jpeg)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gif </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err="1">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png</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6" name="矩形: 圆顶角 55">
            <a:extLst>
              <a:ext uri="{FF2B5EF4-FFF2-40B4-BE49-F238E27FC236}">
                <a16:creationId xmlns:a16="http://schemas.microsoft.com/office/drawing/2014/main" id="{5EE70C79-32F5-4B76-BE4D-B36DE9BB85C0}"/>
              </a:ext>
            </a:extLst>
          </p:cNvPr>
          <p:cNvSpPr/>
          <p:nvPr/>
        </p:nvSpPr>
        <p:spPr>
          <a:xfrm>
            <a:off x="148777" y="4767369"/>
            <a:ext cx="7186791" cy="483057"/>
          </a:xfrm>
          <a:prstGeom prst="round2SameRect">
            <a:avLst/>
          </a:prstGeom>
          <a:solidFill>
            <a:schemeClr val="bg1"/>
          </a:solidFill>
          <a:ln w="57150">
            <a:solidFill>
              <a:srgbClr val="0096FC"/>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dirty="0">
                <a:solidFill>
                  <a:schemeClr val="tx1">
                    <a:lumMod val="95000"/>
                    <a:lumOff val="5000"/>
                  </a:schemeClr>
                </a:solidFill>
                <a:latin typeface="微软雅黑" panose="020B0503020204020204" pitchFamily="34" charset="-122"/>
                <a:ea typeface="微软雅黑" panose="020B0503020204020204" pitchFamily="34" charset="-122"/>
              </a:rPr>
              <a:t>主要采用</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MP3</a:t>
            </a:r>
            <a:r>
              <a:rPr lang="zh-CN" altLang="zh-CN" sz="1600" dirty="0">
                <a:solidFill>
                  <a:schemeClr val="tx1">
                    <a:lumMod val="95000"/>
                    <a:lumOff val="5000"/>
                  </a:schemeClr>
                </a:solidFill>
                <a:latin typeface="微软雅黑" panose="020B0503020204020204" pitchFamily="34" charset="-122"/>
                <a:ea typeface="微软雅黑" panose="020B0503020204020204" pitchFamily="34" charset="-122"/>
              </a:rPr>
              <a:t>和</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MIDI</a:t>
            </a:r>
            <a:r>
              <a:rPr lang="zh-CN" altLang="zh-CN" sz="1600" dirty="0">
                <a:solidFill>
                  <a:schemeClr val="tx1">
                    <a:lumMod val="95000"/>
                    <a:lumOff val="5000"/>
                  </a:schemeClr>
                </a:solidFill>
                <a:latin typeface="微软雅黑" panose="020B0503020204020204" pitchFamily="34" charset="-122"/>
                <a:ea typeface="微软雅黑" panose="020B0503020204020204" pitchFamily="34" charset="-122"/>
              </a:rPr>
              <a:t>格式的音频文件。</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流程图: 显示 24">
            <a:extLst>
              <a:ext uri="{FF2B5EF4-FFF2-40B4-BE49-F238E27FC236}">
                <a16:creationId xmlns:a16="http://schemas.microsoft.com/office/drawing/2014/main" id="{FDB25D66-D901-4C3F-A04E-FCF8F5ECDF62}"/>
              </a:ext>
            </a:extLst>
          </p:cNvPr>
          <p:cNvSpPr/>
          <p:nvPr/>
        </p:nvSpPr>
        <p:spPr>
          <a:xfrm>
            <a:off x="2928353" y="1301705"/>
            <a:ext cx="1217387" cy="609181"/>
          </a:xfrm>
          <a:prstGeom prst="flowChartDisplay">
            <a:avLst/>
          </a:prstGeom>
          <a:solidFill>
            <a:srgbClr val="0096FC"/>
          </a:solidFill>
          <a:ln/>
          <a:effectLst>
            <a:glow rad="63500">
              <a:schemeClr val="accent1">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b="1" kern="100" dirty="0">
                <a:ea typeface="微软雅黑" panose="020B0503020204020204" pitchFamily="34" charset="-122"/>
                <a:cs typeface="Times New Roman" panose="02020603050405020304" pitchFamily="18" charset="0"/>
              </a:rPr>
              <a:t>音频</a:t>
            </a:r>
            <a:endParaRPr lang="zh-CN" altLang="en-US" dirty="0"/>
          </a:p>
        </p:txBody>
      </p:sp>
      <p:sp>
        <p:nvSpPr>
          <p:cNvPr id="9" name="矩形: 对角圆角 8">
            <a:extLst>
              <a:ext uri="{FF2B5EF4-FFF2-40B4-BE49-F238E27FC236}">
                <a16:creationId xmlns:a16="http://schemas.microsoft.com/office/drawing/2014/main" id="{7D0C7793-1B9C-40DA-A32A-7DDC66CCB4D8}"/>
              </a:ext>
            </a:extLst>
          </p:cNvPr>
          <p:cNvSpPr/>
          <p:nvPr/>
        </p:nvSpPr>
        <p:spPr>
          <a:xfrm>
            <a:off x="142445" y="5418809"/>
            <a:ext cx="7186791" cy="657526"/>
          </a:xfrm>
          <a:prstGeom prst="round2DiagRect">
            <a:avLst/>
          </a:prstGeom>
          <a:solidFill>
            <a:schemeClr val="bg1"/>
          </a:solidFill>
          <a:ln w="57150">
            <a:solidFill>
              <a:srgbClr val="87DAFB"/>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在网页中播放视频文件需要视频播放插件的支持，目前网页上常用的视频文件的格式为</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WMV</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FLV</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MPEG</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RM</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矩形: 对角圆角 10">
            <a:extLst>
              <a:ext uri="{FF2B5EF4-FFF2-40B4-BE49-F238E27FC236}">
                <a16:creationId xmlns:a16="http://schemas.microsoft.com/office/drawing/2014/main" id="{59F3CCFE-17CB-4DD0-8FDD-160719B4A51E}"/>
              </a:ext>
            </a:extLst>
          </p:cNvPr>
          <p:cNvSpPr/>
          <p:nvPr/>
        </p:nvSpPr>
        <p:spPr>
          <a:xfrm>
            <a:off x="7657815" y="2170572"/>
            <a:ext cx="4001729" cy="1423435"/>
          </a:xfrm>
          <a:prstGeom prst="round2DiagRect">
            <a:avLst/>
          </a:prstGeom>
          <a:solidFill>
            <a:schemeClr val="bg1"/>
          </a:solidFill>
          <a:ln w="19050">
            <a:prstDash val="sysDot"/>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网页动画主要是指</a:t>
            </a:r>
            <a:r>
              <a:rPr lang="en-US" altLang="zh-CN" sz="1600" kern="100" dirty="0" err="1">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swf</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文件，</a:t>
            </a:r>
            <a:r>
              <a:rPr lang="en-US" altLang="zh-CN" sz="1600" kern="100" dirty="0" err="1">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swf</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是</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Flash</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的专用格式，是一种支持矢量和点阵图形的动画文件格式，被广泛应用于网页设计、动画制作等领域，</a:t>
            </a:r>
            <a:r>
              <a:rPr lang="en-US" altLang="zh-CN" sz="1600" kern="100" dirty="0" err="1">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swf</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文件通常也被称为</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Flash</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文件。</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对角圆角 13">
            <a:extLst>
              <a:ext uri="{FF2B5EF4-FFF2-40B4-BE49-F238E27FC236}">
                <a16:creationId xmlns:a16="http://schemas.microsoft.com/office/drawing/2014/main" id="{7A748661-823B-4371-ABFC-5293A6092F37}"/>
              </a:ext>
            </a:extLst>
          </p:cNvPr>
          <p:cNvSpPr/>
          <p:nvPr/>
        </p:nvSpPr>
        <p:spPr>
          <a:xfrm>
            <a:off x="7657815" y="3853694"/>
            <a:ext cx="4001729" cy="745292"/>
          </a:xfrm>
          <a:prstGeom prst="round2DiagRect">
            <a:avLst/>
          </a:prstGeom>
          <a:solidFill>
            <a:schemeClr val="bg1"/>
          </a:solidFill>
          <a:ln>
            <a:prstDash val="sysDash"/>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是用来制作网页的标记语言，</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HTML</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是</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Hypertext Markup Language</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的英文缩写，即超文本标记语言</a:t>
            </a:r>
            <a:r>
              <a:rPr lang="zh-CN" altLang="en-US"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单圆角 16">
            <a:extLst>
              <a:ext uri="{FF2B5EF4-FFF2-40B4-BE49-F238E27FC236}">
                <a16:creationId xmlns:a16="http://schemas.microsoft.com/office/drawing/2014/main" id="{65B60D2E-46E9-4934-8C9D-F64277826461}"/>
              </a:ext>
            </a:extLst>
          </p:cNvPr>
          <p:cNvSpPr/>
          <p:nvPr/>
        </p:nvSpPr>
        <p:spPr>
          <a:xfrm>
            <a:off x="7657815" y="4767369"/>
            <a:ext cx="4001729" cy="651440"/>
          </a:xfrm>
          <a:prstGeom prst="round1Rect">
            <a:avLst/>
          </a:prstGeom>
          <a:solidFill>
            <a:schemeClr val="bg1"/>
          </a:solidFill>
          <a:ln>
            <a:prstDash val="sysDash"/>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层叠样式表，使用</a:t>
            </a:r>
            <a:r>
              <a:rPr lang="en-US"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CSS</a:t>
            </a:r>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对网页中元素的位置进行像素级的精确控制</a:t>
            </a:r>
            <a:r>
              <a:rPr lang="zh-CN" altLang="en-US"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对角圆角 17">
            <a:extLst>
              <a:ext uri="{FF2B5EF4-FFF2-40B4-BE49-F238E27FC236}">
                <a16:creationId xmlns:a16="http://schemas.microsoft.com/office/drawing/2014/main" id="{C141196F-8A50-4F07-A21B-907308965951}"/>
              </a:ext>
            </a:extLst>
          </p:cNvPr>
          <p:cNvSpPr/>
          <p:nvPr/>
        </p:nvSpPr>
        <p:spPr>
          <a:xfrm>
            <a:off x="7657814" y="5587192"/>
            <a:ext cx="4001729" cy="651440"/>
          </a:xfrm>
          <a:prstGeom prst="round2DiagRect">
            <a:avLst/>
          </a:prstGeom>
          <a:solidFill>
            <a:schemeClr val="bg1"/>
          </a:solidFill>
          <a:ln>
            <a:solidFill>
              <a:srgbClr val="87DAFB"/>
            </a:solidFill>
            <a:prstDash val="sysDash"/>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是一种基于对象和事件驱动并具有相对安全性的客户端脚本语言。</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340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8"/>
                                        </p:tgtEl>
                                        <p:attrNameLst>
                                          <p:attrName>fillcolor</p:attrName>
                                        </p:attrNameLst>
                                      </p:cBhvr>
                                      <p:to>
                                        <a:srgbClr val="FF0000"/>
                                      </p:to>
                                    </p:animClr>
                                    <p:set>
                                      <p:cBhvr>
                                        <p:cTn id="7" dur="2000" fill="hold"/>
                                        <p:tgtEl>
                                          <p:spTgt spid="8"/>
                                        </p:tgtEl>
                                        <p:attrNameLst>
                                          <p:attrName>fill.type</p:attrName>
                                        </p:attrNameLst>
                                      </p:cBhvr>
                                      <p:to>
                                        <p:strVal val="solid"/>
                                      </p:to>
                                    </p:set>
                                    <p:set>
                                      <p:cBhvr>
                                        <p:cTn id="8" dur="2000" fill="hold"/>
                                        <p:tgtEl>
                                          <p:spTgt spid="8"/>
                                        </p:tgtEl>
                                        <p:attrNameLst>
                                          <p:attrName>fill.on</p:attrName>
                                        </p:attrNameLst>
                                      </p:cBhvr>
                                      <p:to>
                                        <p:strVal val="true"/>
                                      </p:to>
                                    </p:set>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2000" fill="hold"/>
                                        <p:tgtEl>
                                          <p:spTgt spid="12"/>
                                        </p:tgtEl>
                                        <p:attrNameLst>
                                          <p:attrName>fillcolor</p:attrName>
                                        </p:attrNameLst>
                                      </p:cBhvr>
                                      <p:to>
                                        <a:srgbClr val="FF0000"/>
                                      </p:to>
                                    </p:animClr>
                                    <p:set>
                                      <p:cBhvr>
                                        <p:cTn id="17" dur="2000" fill="hold"/>
                                        <p:tgtEl>
                                          <p:spTgt spid="12"/>
                                        </p:tgtEl>
                                        <p:attrNameLst>
                                          <p:attrName>fill.type</p:attrName>
                                        </p:attrNameLst>
                                      </p:cBhvr>
                                      <p:to>
                                        <p:strVal val="solid"/>
                                      </p:to>
                                    </p:set>
                                    <p:set>
                                      <p:cBhvr>
                                        <p:cTn id="18" dur="2000" fill="hold"/>
                                        <p:tgtEl>
                                          <p:spTgt spid="12"/>
                                        </p:tgtEl>
                                        <p:attrNameLst>
                                          <p:attrName>fill.on</p:attrName>
                                        </p:attrNameLst>
                                      </p:cBhvr>
                                      <p:to>
                                        <p:strVal val="true"/>
                                      </p:to>
                                    </p:se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mph" presetSubtype="2" fill="hold" nodeType="clickEffect">
                                  <p:stCondLst>
                                    <p:cond delay="0"/>
                                  </p:stCondLst>
                                  <p:childTnLst>
                                    <p:animClr clrSpc="rgb" dir="cw">
                                      <p:cBhvr>
                                        <p:cTn id="26" dur="2000" fill="hold"/>
                                        <p:tgtEl>
                                          <p:spTgt spid="25"/>
                                        </p:tgtEl>
                                        <p:attrNameLst>
                                          <p:attrName>fillcolor</p:attrName>
                                        </p:attrNameLst>
                                      </p:cBhvr>
                                      <p:to>
                                        <a:srgbClr val="FF0000"/>
                                      </p:to>
                                    </p:animClr>
                                    <p:set>
                                      <p:cBhvr>
                                        <p:cTn id="27" dur="2000" fill="hold"/>
                                        <p:tgtEl>
                                          <p:spTgt spid="25"/>
                                        </p:tgtEl>
                                        <p:attrNameLst>
                                          <p:attrName>fill.type</p:attrName>
                                        </p:attrNameLst>
                                      </p:cBhvr>
                                      <p:to>
                                        <p:strVal val="solid"/>
                                      </p:to>
                                    </p:set>
                                    <p:set>
                                      <p:cBhvr>
                                        <p:cTn id="28" dur="2000" fill="hold"/>
                                        <p:tgtEl>
                                          <p:spTgt spid="25"/>
                                        </p:tgtEl>
                                        <p:attrNameLst>
                                          <p:attrName>fill.on</p:attrName>
                                        </p:attrNameLst>
                                      </p:cBhvr>
                                      <p:to>
                                        <p:strVal val="true"/>
                                      </p:to>
                                    </p:se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mph" presetSubtype="2" fill="hold" nodeType="clickEffect">
                                  <p:stCondLst>
                                    <p:cond delay="0"/>
                                  </p:stCondLst>
                                  <p:childTnLst>
                                    <p:animClr clrSpc="rgb" dir="cw">
                                      <p:cBhvr>
                                        <p:cTn id="36" dur="2000" fill="hold"/>
                                        <p:tgtEl>
                                          <p:spTgt spid="15"/>
                                        </p:tgtEl>
                                        <p:attrNameLst>
                                          <p:attrName>fillcolor</p:attrName>
                                        </p:attrNameLst>
                                      </p:cBhvr>
                                      <p:to>
                                        <a:srgbClr val="FF0000"/>
                                      </p:to>
                                    </p:animClr>
                                    <p:set>
                                      <p:cBhvr>
                                        <p:cTn id="37" dur="2000" fill="hold"/>
                                        <p:tgtEl>
                                          <p:spTgt spid="15"/>
                                        </p:tgtEl>
                                        <p:attrNameLst>
                                          <p:attrName>fill.type</p:attrName>
                                        </p:attrNameLst>
                                      </p:cBhvr>
                                      <p:to>
                                        <p:strVal val="solid"/>
                                      </p:to>
                                    </p:set>
                                    <p:set>
                                      <p:cBhvr>
                                        <p:cTn id="38" dur="2000" fill="hold"/>
                                        <p:tgtEl>
                                          <p:spTgt spid="15"/>
                                        </p:tgtEl>
                                        <p:attrNameLst>
                                          <p:attrName>fill.on</p:attrName>
                                        </p:attrNameLst>
                                      </p:cBhvr>
                                      <p:to>
                                        <p:strVal val="true"/>
                                      </p:to>
                                    </p:se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mph" presetSubtype="2" fill="hold" nodeType="clickEffect">
                                  <p:stCondLst>
                                    <p:cond delay="0"/>
                                  </p:stCondLst>
                                  <p:childTnLst>
                                    <p:animClr clrSpc="rgb" dir="cw">
                                      <p:cBhvr>
                                        <p:cTn id="46" dur="2000" fill="hold"/>
                                        <p:tgtEl>
                                          <p:spTgt spid="21"/>
                                        </p:tgtEl>
                                        <p:attrNameLst>
                                          <p:attrName>fillcolor</p:attrName>
                                        </p:attrNameLst>
                                      </p:cBhvr>
                                      <p:to>
                                        <a:srgbClr val="FF0000"/>
                                      </p:to>
                                    </p:animClr>
                                    <p:set>
                                      <p:cBhvr>
                                        <p:cTn id="47" dur="2000" fill="hold"/>
                                        <p:tgtEl>
                                          <p:spTgt spid="21"/>
                                        </p:tgtEl>
                                        <p:attrNameLst>
                                          <p:attrName>fill.type</p:attrName>
                                        </p:attrNameLst>
                                      </p:cBhvr>
                                      <p:to>
                                        <p:strVal val="solid"/>
                                      </p:to>
                                    </p:set>
                                    <p:set>
                                      <p:cBhvr>
                                        <p:cTn id="48" dur="2000" fill="hold"/>
                                        <p:tgtEl>
                                          <p:spTgt spid="21"/>
                                        </p:tgtEl>
                                        <p:attrNameLst>
                                          <p:attrName>fill.on</p:attrName>
                                        </p:attrNameLst>
                                      </p:cBhvr>
                                      <p:to>
                                        <p:strVal val="true"/>
                                      </p:to>
                                    </p:set>
                                  </p:childTnLst>
                                </p:cTn>
                              </p:par>
                            </p:childTnLst>
                          </p:cTn>
                        </p:par>
                        <p:par>
                          <p:cTn id="49" fill="hold">
                            <p:stCondLst>
                              <p:cond delay="200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mph" presetSubtype="2" fill="hold" nodeType="clickEffect">
                                  <p:stCondLst>
                                    <p:cond delay="0"/>
                                  </p:stCondLst>
                                  <p:childTnLst>
                                    <p:animClr clrSpc="rgb" dir="cw">
                                      <p:cBhvr>
                                        <p:cTn id="56" dur="2000" fill="hold"/>
                                        <p:tgtEl>
                                          <p:spTgt spid="29"/>
                                        </p:tgtEl>
                                        <p:attrNameLst>
                                          <p:attrName>fillcolor</p:attrName>
                                        </p:attrNameLst>
                                      </p:cBhvr>
                                      <p:to>
                                        <a:srgbClr val="FF0000"/>
                                      </p:to>
                                    </p:animClr>
                                    <p:set>
                                      <p:cBhvr>
                                        <p:cTn id="57" dur="2000" fill="hold"/>
                                        <p:tgtEl>
                                          <p:spTgt spid="29"/>
                                        </p:tgtEl>
                                        <p:attrNameLst>
                                          <p:attrName>fill.type</p:attrName>
                                        </p:attrNameLst>
                                      </p:cBhvr>
                                      <p:to>
                                        <p:strVal val="solid"/>
                                      </p:to>
                                    </p:set>
                                    <p:set>
                                      <p:cBhvr>
                                        <p:cTn id="58" dur="2000" fill="hold"/>
                                        <p:tgtEl>
                                          <p:spTgt spid="29"/>
                                        </p:tgtEl>
                                        <p:attrNameLst>
                                          <p:attrName>fill.on</p:attrName>
                                        </p:attrNameLst>
                                      </p:cBhvr>
                                      <p:to>
                                        <p:strVal val="true"/>
                                      </p:to>
                                    </p:set>
                                  </p:childTnLst>
                                </p:cTn>
                              </p:par>
                            </p:childTnLst>
                          </p:cTn>
                        </p:par>
                        <p:par>
                          <p:cTn id="59" fill="hold">
                            <p:stCondLst>
                              <p:cond delay="2000"/>
                            </p:stCondLst>
                            <p:childTnLst>
                              <p:par>
                                <p:cTn id="60" presetID="22" presetClass="entr" presetSubtype="1"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up)">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mph" presetSubtype="2" fill="hold" nodeType="clickEffect">
                                  <p:stCondLst>
                                    <p:cond delay="0"/>
                                  </p:stCondLst>
                                  <p:childTnLst>
                                    <p:animClr clrSpc="rgb" dir="cw">
                                      <p:cBhvr>
                                        <p:cTn id="66" dur="2000" fill="hold"/>
                                        <p:tgtEl>
                                          <p:spTgt spid="32"/>
                                        </p:tgtEl>
                                        <p:attrNameLst>
                                          <p:attrName>fillcolor</p:attrName>
                                        </p:attrNameLst>
                                      </p:cBhvr>
                                      <p:to>
                                        <a:srgbClr val="FF0000"/>
                                      </p:to>
                                    </p:animClr>
                                    <p:set>
                                      <p:cBhvr>
                                        <p:cTn id="67" dur="2000" fill="hold"/>
                                        <p:tgtEl>
                                          <p:spTgt spid="32"/>
                                        </p:tgtEl>
                                        <p:attrNameLst>
                                          <p:attrName>fill.type</p:attrName>
                                        </p:attrNameLst>
                                      </p:cBhvr>
                                      <p:to>
                                        <p:strVal val="solid"/>
                                      </p:to>
                                    </p:set>
                                    <p:set>
                                      <p:cBhvr>
                                        <p:cTn id="68" dur="2000" fill="hold"/>
                                        <p:tgtEl>
                                          <p:spTgt spid="32"/>
                                        </p:tgtEl>
                                        <p:attrNameLst>
                                          <p:attrName>fill.on</p:attrName>
                                        </p:attrNameLst>
                                      </p:cBhvr>
                                      <p:to>
                                        <p:strVal val="true"/>
                                      </p:to>
                                    </p:set>
                                  </p:childTnLst>
                                </p:cTn>
                              </p:par>
                            </p:childTnLst>
                          </p:cTn>
                        </p:par>
                        <p:par>
                          <p:cTn id="69" fill="hold">
                            <p:stCondLst>
                              <p:cond delay="2000"/>
                            </p:stCondLst>
                            <p:childTnLst>
                              <p:par>
                                <p:cTn id="70" presetID="22" presetClass="entr" presetSubtype="1"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mph" presetSubtype="2" fill="hold" nodeType="clickEffect">
                                  <p:stCondLst>
                                    <p:cond delay="0"/>
                                  </p:stCondLst>
                                  <p:childTnLst>
                                    <p:animClr clrSpc="rgb" dir="cw">
                                      <p:cBhvr>
                                        <p:cTn id="76" dur="2000" fill="hold"/>
                                        <p:tgtEl>
                                          <p:spTgt spid="37"/>
                                        </p:tgtEl>
                                        <p:attrNameLst>
                                          <p:attrName>fillcolor</p:attrName>
                                        </p:attrNameLst>
                                      </p:cBhvr>
                                      <p:to>
                                        <a:srgbClr val="FF0000"/>
                                      </p:to>
                                    </p:animClr>
                                    <p:set>
                                      <p:cBhvr>
                                        <p:cTn id="77" dur="2000" fill="hold"/>
                                        <p:tgtEl>
                                          <p:spTgt spid="37"/>
                                        </p:tgtEl>
                                        <p:attrNameLst>
                                          <p:attrName>fill.type</p:attrName>
                                        </p:attrNameLst>
                                      </p:cBhvr>
                                      <p:to>
                                        <p:strVal val="solid"/>
                                      </p:to>
                                    </p:set>
                                    <p:set>
                                      <p:cBhvr>
                                        <p:cTn id="78" dur="2000" fill="hold"/>
                                        <p:tgtEl>
                                          <p:spTgt spid="37"/>
                                        </p:tgtEl>
                                        <p:attrNameLst>
                                          <p:attrName>fill.on</p:attrName>
                                        </p:attrNameLst>
                                      </p:cBhvr>
                                      <p:to>
                                        <p:strVal val="true"/>
                                      </p:to>
                                    </p:set>
                                  </p:childTnLst>
                                </p:cTn>
                              </p:par>
                            </p:childTnLst>
                          </p:cTn>
                        </p:par>
                        <p:par>
                          <p:cTn id="79" fill="hold">
                            <p:stCondLst>
                              <p:cond delay="2000"/>
                            </p:stCondLst>
                            <p:childTnLst>
                              <p:par>
                                <p:cTn id="80" presetID="22" presetClass="entr" presetSubtype="1"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up)">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6" grpId="0" animBg="1"/>
      <p:bldP spid="9" grpId="0" animBg="1"/>
      <p:bldP spid="11" grpId="0" animBg="1"/>
      <p:bldP spid="14"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01A69F-975F-44EE-953E-B9C97CEE0EEB}"/>
              </a:ext>
            </a:extLst>
          </p:cNvPr>
          <p:cNvSpPr>
            <a:spLocks noGrp="1"/>
          </p:cNvSpPr>
          <p:nvPr>
            <p:ph type="title"/>
          </p:nvPr>
        </p:nvSpPr>
        <p:spPr>
          <a:xfrm>
            <a:off x="1998561" y="275067"/>
            <a:ext cx="8996518" cy="695990"/>
          </a:xfrm>
        </p:spPr>
        <p:txBody>
          <a:bodyPr>
            <a:normAutofit/>
          </a:bodyPr>
          <a:lstStyle/>
          <a:p>
            <a:r>
              <a:rPr lang="zh-CN" altLang="zh-CN" sz="2800" b="1" kern="100" dirty="0">
                <a:solidFill>
                  <a:srgbClr val="0070C0"/>
                </a:solidFill>
                <a:effectLst/>
                <a:ea typeface="微软雅黑" panose="020B0503020204020204" pitchFamily="34" charset="-122"/>
                <a:cs typeface="Times New Roman" panose="02020603050405020304" pitchFamily="18" charset="0"/>
              </a:rPr>
              <a:t>网页的类型</a:t>
            </a:r>
            <a:endParaRPr lang="zh-CN" altLang="en-US" sz="2800" b="1" dirty="0">
              <a:solidFill>
                <a:srgbClr val="0070C0"/>
              </a:solidFill>
            </a:endParaRPr>
          </a:p>
        </p:txBody>
      </p:sp>
      <p:sp>
        <p:nvSpPr>
          <p:cNvPr id="3" name="文本框 2">
            <a:extLst>
              <a:ext uri="{FF2B5EF4-FFF2-40B4-BE49-F238E27FC236}">
                <a16:creationId xmlns:a16="http://schemas.microsoft.com/office/drawing/2014/main" id="{8E2DDA23-A52B-43C7-9885-14FD02AA34E1}"/>
              </a:ext>
            </a:extLst>
          </p:cNvPr>
          <p:cNvSpPr txBox="1"/>
          <p:nvPr/>
        </p:nvSpPr>
        <p:spPr>
          <a:xfrm>
            <a:off x="743642" y="392230"/>
            <a:ext cx="1111045"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1.2.2</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椭圆 3">
            <a:extLst>
              <a:ext uri="{FF2B5EF4-FFF2-40B4-BE49-F238E27FC236}">
                <a16:creationId xmlns:a16="http://schemas.microsoft.com/office/drawing/2014/main" id="{F3FA5F25-E9A0-400E-872E-AB2963F214C0}"/>
              </a:ext>
            </a:extLst>
          </p:cNvPr>
          <p:cNvSpPr/>
          <p:nvPr/>
        </p:nvSpPr>
        <p:spPr>
          <a:xfrm>
            <a:off x="260654" y="-1236122"/>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id="{D3529186-46D3-4DC4-A98D-1BE30D6CF468}"/>
              </a:ext>
            </a:extLst>
          </p:cNvPr>
          <p:cNvCxnSpPr/>
          <p:nvPr/>
        </p:nvCxnSpPr>
        <p:spPr>
          <a:xfrm>
            <a:off x="743642" y="1868129"/>
            <a:ext cx="1573161"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7" name="矩形: 对角圆角 6">
            <a:extLst>
              <a:ext uri="{FF2B5EF4-FFF2-40B4-BE49-F238E27FC236}">
                <a16:creationId xmlns:a16="http://schemas.microsoft.com/office/drawing/2014/main" id="{61138124-40FE-44BB-A63A-465FD3AF0A01}"/>
              </a:ext>
            </a:extLst>
          </p:cNvPr>
          <p:cNvSpPr/>
          <p:nvPr/>
        </p:nvSpPr>
        <p:spPr>
          <a:xfrm>
            <a:off x="2316803" y="1641987"/>
            <a:ext cx="1573161" cy="511275"/>
          </a:xfrm>
          <a:prstGeom prst="round2DiagRect">
            <a:avLst/>
          </a:prstGeom>
          <a:solidFill>
            <a:srgbClr val="0096FC"/>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静态网页</a:t>
            </a:r>
          </a:p>
        </p:txBody>
      </p:sp>
      <p:cxnSp>
        <p:nvCxnSpPr>
          <p:cNvPr id="8" name="直接箭头连接符 7">
            <a:extLst>
              <a:ext uri="{FF2B5EF4-FFF2-40B4-BE49-F238E27FC236}">
                <a16:creationId xmlns:a16="http://schemas.microsoft.com/office/drawing/2014/main" id="{7ECA1B3C-339B-4CAA-928D-73C4F12E2C0E}"/>
              </a:ext>
            </a:extLst>
          </p:cNvPr>
          <p:cNvCxnSpPr/>
          <p:nvPr/>
        </p:nvCxnSpPr>
        <p:spPr>
          <a:xfrm>
            <a:off x="297580" y="3839336"/>
            <a:ext cx="1573161"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9" name="矩形: 对角圆角 8">
            <a:extLst>
              <a:ext uri="{FF2B5EF4-FFF2-40B4-BE49-F238E27FC236}">
                <a16:creationId xmlns:a16="http://schemas.microsoft.com/office/drawing/2014/main" id="{E5663FC5-0A7F-4E08-9C32-BF36B7FE2F31}"/>
              </a:ext>
            </a:extLst>
          </p:cNvPr>
          <p:cNvSpPr/>
          <p:nvPr/>
        </p:nvSpPr>
        <p:spPr>
          <a:xfrm>
            <a:off x="1870741" y="3613194"/>
            <a:ext cx="1573161" cy="511275"/>
          </a:xfrm>
          <a:prstGeom prst="round2DiagRect">
            <a:avLst/>
          </a:prstGeom>
          <a:solidFill>
            <a:srgbClr val="5E11F7"/>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动态网页</a:t>
            </a:r>
          </a:p>
        </p:txBody>
      </p:sp>
      <p:sp>
        <p:nvSpPr>
          <p:cNvPr id="12" name="矩形: 单圆角 11">
            <a:extLst>
              <a:ext uri="{FF2B5EF4-FFF2-40B4-BE49-F238E27FC236}">
                <a16:creationId xmlns:a16="http://schemas.microsoft.com/office/drawing/2014/main" id="{0EA0B5E2-9AC6-40F0-AD09-9EB07F79EC7A}"/>
              </a:ext>
            </a:extLst>
          </p:cNvPr>
          <p:cNvSpPr/>
          <p:nvPr/>
        </p:nvSpPr>
        <p:spPr>
          <a:xfrm>
            <a:off x="4415288" y="1347017"/>
            <a:ext cx="5555226" cy="1278194"/>
          </a:xfrm>
          <a:prstGeom prst="round1Rect">
            <a:avLst/>
          </a:prstGeom>
          <a:solidFill>
            <a:schemeClr val="bg1"/>
          </a:solidFill>
          <a:ln>
            <a:solidFill>
              <a:srgbClr val="0096FC"/>
            </a:solidFill>
            <a:prstDash val="dash"/>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kern="100" dirty="0">
                <a:solidFill>
                  <a:schemeClr val="tx1"/>
                </a:solidFill>
                <a:effectLst/>
                <a:latin typeface="微软雅黑" panose="020B0503020204020204" pitchFamily="34" charset="-122"/>
                <a:ea typeface="微软雅黑" panose="020B0503020204020204" pitchFamily="34" charset="-122"/>
              </a:rPr>
              <a:t>通常指的是文件后缀名为</a:t>
            </a:r>
            <a:r>
              <a:rPr lang="en-US" altLang="zh-CN" sz="1600" kern="100" dirty="0">
                <a:solidFill>
                  <a:schemeClr val="tx1"/>
                </a:solidFill>
                <a:effectLst/>
                <a:latin typeface="微软雅黑" panose="020B0503020204020204" pitchFamily="34" charset="-122"/>
                <a:ea typeface="微软雅黑" panose="020B0503020204020204" pitchFamily="34" charset="-122"/>
              </a:rPr>
              <a:t>.html</a:t>
            </a:r>
            <a:r>
              <a:rPr lang="zh-CN" altLang="zh-CN" sz="1600" kern="100" dirty="0">
                <a:solidFill>
                  <a:schemeClr val="tx1"/>
                </a:solidFill>
                <a:effectLst/>
                <a:latin typeface="微软雅黑" panose="020B0503020204020204" pitchFamily="34" charset="-122"/>
                <a:ea typeface="微软雅黑" panose="020B0503020204020204" pitchFamily="34" charset="-122"/>
              </a:rPr>
              <a:t>、</a:t>
            </a:r>
            <a:r>
              <a:rPr lang="en-US" altLang="zh-CN" sz="1600" kern="100" dirty="0">
                <a:solidFill>
                  <a:schemeClr val="tx1"/>
                </a:solidFill>
                <a:effectLst/>
                <a:latin typeface="微软雅黑" panose="020B0503020204020204" pitchFamily="34" charset="-122"/>
                <a:ea typeface="微软雅黑" panose="020B0503020204020204" pitchFamily="34" charset="-122"/>
              </a:rPr>
              <a:t>.htm</a:t>
            </a:r>
            <a:r>
              <a:rPr lang="zh-CN" altLang="zh-CN" sz="1600" kern="100" dirty="0">
                <a:solidFill>
                  <a:schemeClr val="tx1"/>
                </a:solidFill>
                <a:effectLst/>
                <a:latin typeface="微软雅黑" panose="020B0503020204020204" pitchFamily="34" charset="-122"/>
                <a:ea typeface="微软雅黑" panose="020B0503020204020204" pitchFamily="34" charset="-122"/>
              </a:rPr>
              <a:t>和</a:t>
            </a:r>
            <a:r>
              <a:rPr lang="en-US" altLang="zh-CN" sz="1600" kern="100" dirty="0">
                <a:solidFill>
                  <a:schemeClr val="tx1"/>
                </a:solidFill>
                <a:effectLst/>
                <a:latin typeface="微软雅黑" panose="020B0503020204020204" pitchFamily="34" charset="-122"/>
                <a:ea typeface="微软雅黑" panose="020B0503020204020204" pitchFamily="34" charset="-122"/>
              </a:rPr>
              <a:t>.</a:t>
            </a:r>
            <a:r>
              <a:rPr lang="en-US" altLang="zh-CN" sz="1600" kern="100" dirty="0" err="1">
                <a:solidFill>
                  <a:schemeClr val="tx1"/>
                </a:solidFill>
                <a:effectLst/>
                <a:latin typeface="微软雅黑" panose="020B0503020204020204" pitchFamily="34" charset="-122"/>
                <a:ea typeface="微软雅黑" panose="020B0503020204020204" pitchFamily="34" charset="-122"/>
              </a:rPr>
              <a:t>shtml</a:t>
            </a:r>
            <a:r>
              <a:rPr lang="zh-CN" altLang="zh-CN" sz="1600" kern="100" dirty="0">
                <a:solidFill>
                  <a:schemeClr val="tx1"/>
                </a:solidFill>
                <a:effectLst/>
                <a:latin typeface="微软雅黑" panose="020B0503020204020204" pitchFamily="34" charset="-122"/>
                <a:ea typeface="微软雅黑" panose="020B0503020204020204" pitchFamily="34" charset="-122"/>
              </a:rPr>
              <a:t>等形式呈现的网页。这类网页的特点是，浏览器端不与服务器端发生交互。在制作静态网页的时候，不需要安装</a:t>
            </a:r>
            <a:r>
              <a:rPr lang="en-US" altLang="zh-CN" sz="1600" kern="100" dirty="0">
                <a:solidFill>
                  <a:schemeClr val="tx1"/>
                </a:solidFill>
                <a:effectLst/>
                <a:latin typeface="微软雅黑" panose="020B0503020204020204" pitchFamily="34" charset="-122"/>
                <a:ea typeface="微软雅黑" panose="020B0503020204020204" pitchFamily="34" charset="-122"/>
              </a:rPr>
              <a:t>WEB</a:t>
            </a:r>
            <a:r>
              <a:rPr lang="zh-CN" altLang="zh-CN" sz="1600" kern="100" dirty="0">
                <a:solidFill>
                  <a:schemeClr val="tx1"/>
                </a:solidFill>
                <a:effectLst/>
                <a:latin typeface="微软雅黑" panose="020B0503020204020204" pitchFamily="34" charset="-122"/>
                <a:ea typeface="微软雅黑" panose="020B0503020204020204" pitchFamily="34" charset="-122"/>
              </a:rPr>
              <a:t>服务器，不连接数据库，</a:t>
            </a:r>
            <a:r>
              <a:rPr lang="zh-CN" altLang="zh-CN" sz="1600" b="1" kern="100" dirty="0">
                <a:solidFill>
                  <a:srgbClr val="FF0000"/>
                </a:solidFill>
                <a:effectLst/>
                <a:latin typeface="微软雅黑" panose="020B0503020204020204" pitchFamily="34" charset="-122"/>
                <a:ea typeface="微软雅黑" panose="020B0503020204020204" pitchFamily="34" charset="-122"/>
              </a:rPr>
              <a:t>本教材所涉及的网页均为静态网页</a:t>
            </a:r>
            <a:r>
              <a:rPr lang="zh-CN" altLang="zh-CN" sz="1600" kern="100" dirty="0">
                <a:solidFill>
                  <a:schemeClr val="tx1"/>
                </a:solidFill>
                <a:effectLst/>
                <a:latin typeface="微软雅黑" panose="020B0503020204020204" pitchFamily="34" charset="-122"/>
                <a:ea typeface="微软雅黑" panose="020B0503020204020204" pitchFamily="34" charset="-122"/>
              </a:rPr>
              <a:t>。</a:t>
            </a:r>
          </a:p>
        </p:txBody>
      </p:sp>
      <p:sp>
        <p:nvSpPr>
          <p:cNvPr id="13" name="箭头: 右 12">
            <a:extLst>
              <a:ext uri="{FF2B5EF4-FFF2-40B4-BE49-F238E27FC236}">
                <a16:creationId xmlns:a16="http://schemas.microsoft.com/office/drawing/2014/main" id="{78AD6814-41E9-4C4C-B71F-F1F8A38908C9}"/>
              </a:ext>
            </a:extLst>
          </p:cNvPr>
          <p:cNvSpPr/>
          <p:nvPr/>
        </p:nvSpPr>
        <p:spPr>
          <a:xfrm>
            <a:off x="3932300" y="1769805"/>
            <a:ext cx="440652" cy="275303"/>
          </a:xfrm>
          <a:prstGeom prst="rightArrow">
            <a:avLst/>
          </a:prstGeom>
          <a:solidFill>
            <a:srgbClr val="87DAFB"/>
          </a:solidFill>
          <a:ln>
            <a:noFill/>
            <a:prstDash val="dashDot"/>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单圆角 13">
            <a:extLst>
              <a:ext uri="{FF2B5EF4-FFF2-40B4-BE49-F238E27FC236}">
                <a16:creationId xmlns:a16="http://schemas.microsoft.com/office/drawing/2014/main" id="{694F2A49-88C5-47FA-8F96-720CDBF3CECE}"/>
              </a:ext>
            </a:extLst>
          </p:cNvPr>
          <p:cNvSpPr/>
          <p:nvPr/>
        </p:nvSpPr>
        <p:spPr>
          <a:xfrm>
            <a:off x="4030622" y="3078897"/>
            <a:ext cx="7071199" cy="1826465"/>
          </a:xfrm>
          <a:prstGeom prst="round1Rect">
            <a:avLst/>
          </a:prstGeom>
          <a:solidFill>
            <a:schemeClr val="bg1"/>
          </a:solidFill>
          <a:ln>
            <a:solidFill>
              <a:srgbClr val="5E11F7"/>
            </a:solidFill>
            <a:prstDash val="dash"/>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dirty="0">
                <a:solidFill>
                  <a:schemeClr val="tx1"/>
                </a:solidFill>
                <a:latin typeface="微软雅黑" panose="020B0503020204020204" pitchFamily="34" charset="-122"/>
                <a:ea typeface="微软雅黑" panose="020B0503020204020204" pitchFamily="34" charset="-122"/>
              </a:rPr>
              <a:t>是指网页文件里包含了程序代码，通过后台数据库与</a:t>
            </a:r>
            <a:r>
              <a:rPr lang="en-US" altLang="zh-CN" sz="1600" dirty="0">
                <a:solidFill>
                  <a:schemeClr val="tx1"/>
                </a:solidFill>
                <a:latin typeface="微软雅黑" panose="020B0503020204020204" pitchFamily="34" charset="-122"/>
                <a:ea typeface="微软雅黑" panose="020B0503020204020204" pitchFamily="34" charset="-122"/>
              </a:rPr>
              <a:t>Web</a:t>
            </a:r>
            <a:r>
              <a:rPr lang="zh-CN" altLang="zh-CN" sz="1600" dirty="0">
                <a:solidFill>
                  <a:schemeClr val="tx1"/>
                </a:solidFill>
                <a:latin typeface="微软雅黑" panose="020B0503020204020204" pitchFamily="34" charset="-122"/>
                <a:ea typeface="微软雅黑" panose="020B0503020204020204" pitchFamily="34" charset="-122"/>
              </a:rPr>
              <a:t>服务器的信息交互，由后台数据库提供实时数据更新和数据查询服务。这种网页的后缀名称一般根据不同的程序设计语言而不同，如常见的有</a:t>
            </a:r>
            <a:r>
              <a:rPr lang="en-US" altLang="zh-CN" sz="1600" dirty="0">
                <a:solidFill>
                  <a:schemeClr val="tx1"/>
                </a:solidFill>
                <a:latin typeface="微软雅黑" panose="020B0503020204020204" pitchFamily="34" charset="-122"/>
                <a:ea typeface="微软雅黑" panose="020B0503020204020204" pitchFamily="34" charset="-122"/>
              </a:rPr>
              <a:t>.asp</a:t>
            </a:r>
            <a:r>
              <a:rPr lang="zh-CN" altLang="zh-CN" sz="1600" dirty="0">
                <a:solidFill>
                  <a:schemeClr val="tx1"/>
                </a:solidFill>
                <a:latin typeface="微软雅黑" panose="020B0503020204020204" pitchFamily="34" charset="-122"/>
                <a:ea typeface="微软雅黑" panose="020B0503020204020204" pitchFamily="34" charset="-122"/>
              </a:rPr>
              <a:t>、</a:t>
            </a:r>
            <a:r>
              <a:rPr lang="en-US" altLang="zh-CN" sz="1600" dirty="0" err="1">
                <a:solidFill>
                  <a:schemeClr val="tx1"/>
                </a:solidFill>
                <a:latin typeface="微软雅黑" panose="020B0503020204020204" pitchFamily="34" charset="-122"/>
                <a:ea typeface="微软雅黑" panose="020B0503020204020204" pitchFamily="34" charset="-122"/>
              </a:rPr>
              <a:t>aspx</a:t>
            </a:r>
            <a:r>
              <a:rPr lang="zh-CN" altLang="zh-CN" sz="1600" dirty="0">
                <a:solidFill>
                  <a:schemeClr val="tx1"/>
                </a:solidFill>
                <a:latin typeface="微软雅黑" panose="020B0503020204020204" pitchFamily="34" charset="-122"/>
                <a:ea typeface="微软雅黑" panose="020B0503020204020204" pitchFamily="34" charset="-122"/>
              </a:rPr>
              <a:t>、</a:t>
            </a:r>
            <a:r>
              <a:rPr lang="en-US" altLang="zh-CN" sz="1600" dirty="0" err="1">
                <a:solidFill>
                  <a:schemeClr val="tx1"/>
                </a:solidFill>
                <a:latin typeface="微软雅黑" panose="020B0503020204020204" pitchFamily="34" charset="-122"/>
                <a:ea typeface="微软雅黑" panose="020B0503020204020204" pitchFamily="34" charset="-122"/>
              </a:rPr>
              <a:t>jsp</a:t>
            </a:r>
            <a:r>
              <a:rPr lang="zh-CN" altLang="zh-CN" sz="1600" dirty="0">
                <a:solidFill>
                  <a:schemeClr val="tx1"/>
                </a:solidFill>
                <a:latin typeface="微软雅黑" panose="020B0503020204020204" pitchFamily="34" charset="-122"/>
                <a:ea typeface="微软雅黑" panose="020B0503020204020204" pitchFamily="34" charset="-122"/>
              </a:rPr>
              <a:t>、</a:t>
            </a:r>
            <a:r>
              <a:rPr lang="en-US" altLang="zh-CN" sz="1600" dirty="0">
                <a:solidFill>
                  <a:schemeClr val="tx1"/>
                </a:solidFill>
                <a:latin typeface="微软雅黑" panose="020B0503020204020204" pitchFamily="34" charset="-122"/>
                <a:ea typeface="微软雅黑" panose="020B0503020204020204" pitchFamily="34" charset="-122"/>
              </a:rPr>
              <a:t>.php</a:t>
            </a:r>
            <a:r>
              <a:rPr lang="zh-CN" altLang="zh-CN" sz="1600" dirty="0">
                <a:solidFill>
                  <a:schemeClr val="tx1"/>
                </a:solidFill>
                <a:latin typeface="微软雅黑" panose="020B0503020204020204" pitchFamily="34" charset="-122"/>
                <a:ea typeface="微软雅黑" panose="020B0503020204020204" pitchFamily="34" charset="-122"/>
              </a:rPr>
              <a:t>等形式为后缀。如留言本，用户可以通过网页实现注册、登录、留言、修改留言等操作，再如企业网站，可以实现企业管理员通过网页就可发布新闻、上传产品信息、发布最新动态等操作，还可以对发布的信息进行修改、删除等。</a:t>
            </a:r>
            <a:endParaRPr lang="zh-CN" altLang="zh-CN" sz="1600" dirty="0">
              <a:solidFill>
                <a:schemeClr val="tx1"/>
              </a:solidFill>
              <a:effectLst/>
              <a:latin typeface="微软雅黑" panose="020B0503020204020204" pitchFamily="34" charset="-122"/>
              <a:ea typeface="微软雅黑" panose="020B0503020204020204" pitchFamily="34" charset="-122"/>
            </a:endParaRPr>
          </a:p>
        </p:txBody>
      </p:sp>
      <p:sp>
        <p:nvSpPr>
          <p:cNvPr id="15" name="箭头: 右 14">
            <a:extLst>
              <a:ext uri="{FF2B5EF4-FFF2-40B4-BE49-F238E27FC236}">
                <a16:creationId xmlns:a16="http://schemas.microsoft.com/office/drawing/2014/main" id="{06C704BD-5821-460C-98B6-972C7698AC05}"/>
              </a:ext>
            </a:extLst>
          </p:cNvPr>
          <p:cNvSpPr/>
          <p:nvPr/>
        </p:nvSpPr>
        <p:spPr>
          <a:xfrm>
            <a:off x="3516936" y="3718929"/>
            <a:ext cx="440652" cy="275303"/>
          </a:xfrm>
          <a:prstGeom prst="rightArrow">
            <a:avLst/>
          </a:prstGeom>
          <a:solidFill>
            <a:srgbClr val="5E11F7"/>
          </a:solidFill>
          <a:ln>
            <a:noFill/>
            <a:prstDash val="dashDot"/>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单圆角 4">
            <a:extLst>
              <a:ext uri="{FF2B5EF4-FFF2-40B4-BE49-F238E27FC236}">
                <a16:creationId xmlns:a16="http://schemas.microsoft.com/office/drawing/2014/main" id="{2C1FEBCE-6048-479B-80F2-82EA7207FBA8}"/>
              </a:ext>
            </a:extLst>
          </p:cNvPr>
          <p:cNvSpPr/>
          <p:nvPr/>
        </p:nvSpPr>
        <p:spPr>
          <a:xfrm>
            <a:off x="2221486" y="5279366"/>
            <a:ext cx="8630543" cy="1085928"/>
          </a:xfrm>
          <a:prstGeom prst="round1Rect">
            <a:avLst/>
          </a:prstGeom>
          <a:solidFill>
            <a:schemeClr val="bg1"/>
          </a:solidFill>
          <a:ln w="57150">
            <a:solidFill>
              <a:schemeClr val="accent2">
                <a:lumMod val="40000"/>
                <a:lumOff val="60000"/>
              </a:schemeClr>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kern="100" dirty="0">
                <a:solidFill>
                  <a:srgbClr val="FF0000"/>
                </a:solidFill>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注意</a:t>
            </a:r>
            <a:r>
              <a:rPr lang="zh-CN" altLang="en-US"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动态网页</a:t>
            </a:r>
            <a:r>
              <a:rPr lang="zh-CN" altLang="zh-CN"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不是网页动画</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，与网页上的各种</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Flash</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动画、滚动字幕、</a:t>
            </a:r>
            <a:r>
              <a:rPr lang="en-US"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JavaScript</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网页特效的视觉上的动态效果是不同的概念，动态网页是与服务器发生交互，如用户注册时，在客户端将注册的信息通过网络写入远程的数据库中，再返回信息到客户端的过程。</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11" name="图形 10" descr="指向右边的反手食指">
            <a:extLst>
              <a:ext uri="{FF2B5EF4-FFF2-40B4-BE49-F238E27FC236}">
                <a16:creationId xmlns:a16="http://schemas.microsoft.com/office/drawing/2014/main" id="{3E18201D-0710-4124-8501-3FFCE23EA95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962" y="5279366"/>
            <a:ext cx="914400" cy="914400"/>
          </a:xfrm>
          <a:prstGeom prst="rect">
            <a:avLst/>
          </a:prstGeom>
        </p:spPr>
      </p:pic>
    </p:spTree>
    <p:extLst>
      <p:ext uri="{BB962C8B-B14F-4D97-AF65-F5344CB8AC3E}">
        <p14:creationId xmlns:p14="http://schemas.microsoft.com/office/powerpoint/2010/main" val="184805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0-#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3" grpId="0" animBg="1"/>
      <p:bldP spid="14" grpId="0" animBg="1"/>
      <p:bldP spid="15"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07B570C-1590-48AC-B8F0-3E6C6CE649D6}"/>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r>
              <a:rPr lang="zh-CN" altLang="zh-CN" sz="2800" b="1" kern="100" dirty="0">
                <a:solidFill>
                  <a:srgbClr val="0070C0"/>
                </a:solidFill>
                <a:cs typeface="Times New Roman" panose="02020603050405020304" pitchFamily="18" charset="0"/>
              </a:rPr>
              <a:t>常用的术语</a:t>
            </a:r>
            <a:r>
              <a:rPr lang="en-US" altLang="zh-CN" sz="2800" b="1" kern="100" dirty="0">
                <a:solidFill>
                  <a:srgbClr val="0070C0"/>
                </a:solidFill>
                <a:cs typeface="Times New Roman" panose="02020603050405020304" pitchFamily="18" charset="0"/>
              </a:rPr>
              <a:t>(1</a:t>
            </a:r>
            <a:r>
              <a:rPr lang="zh-CN" altLang="en-US" sz="2800" b="1" kern="100" dirty="0">
                <a:solidFill>
                  <a:srgbClr val="0070C0"/>
                </a:solidFill>
                <a:cs typeface="Times New Roman" panose="02020603050405020304" pitchFamily="18" charset="0"/>
              </a:rPr>
              <a:t>）</a:t>
            </a:r>
          </a:p>
        </p:txBody>
      </p:sp>
      <p:sp>
        <p:nvSpPr>
          <p:cNvPr id="4" name="文本框 3">
            <a:extLst>
              <a:ext uri="{FF2B5EF4-FFF2-40B4-BE49-F238E27FC236}">
                <a16:creationId xmlns:a16="http://schemas.microsoft.com/office/drawing/2014/main" id="{279A5DB9-0C68-4452-957A-14E140FE4891}"/>
              </a:ext>
            </a:extLst>
          </p:cNvPr>
          <p:cNvSpPr txBox="1"/>
          <p:nvPr/>
        </p:nvSpPr>
        <p:spPr>
          <a:xfrm>
            <a:off x="743642" y="392230"/>
            <a:ext cx="1111045"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1.2.3</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id="{6D383A77-982F-47DE-9AB4-E8D62D8617C8}"/>
              </a:ext>
            </a:extLst>
          </p:cNvPr>
          <p:cNvSpPr/>
          <p:nvPr/>
        </p:nvSpPr>
        <p:spPr>
          <a:xfrm>
            <a:off x="329479" y="-1236122"/>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88EF738E-72C2-4076-9313-E0062FC90AB1}"/>
              </a:ext>
            </a:extLst>
          </p:cNvPr>
          <p:cNvGrpSpPr/>
          <p:nvPr/>
        </p:nvGrpSpPr>
        <p:grpSpPr>
          <a:xfrm>
            <a:off x="260654" y="1131946"/>
            <a:ext cx="11105436" cy="982401"/>
            <a:chOff x="260654" y="1131946"/>
            <a:chExt cx="11105436" cy="982401"/>
          </a:xfrm>
        </p:grpSpPr>
        <p:sp>
          <p:nvSpPr>
            <p:cNvPr id="2" name="箭头: 五边形 1">
              <a:extLst>
                <a:ext uri="{FF2B5EF4-FFF2-40B4-BE49-F238E27FC236}">
                  <a16:creationId xmlns:a16="http://schemas.microsoft.com/office/drawing/2014/main" id="{9DB38DDA-BD13-4507-B784-4E368A214431}"/>
                </a:ext>
              </a:extLst>
            </p:cNvPr>
            <p:cNvSpPr/>
            <p:nvPr/>
          </p:nvSpPr>
          <p:spPr>
            <a:xfrm>
              <a:off x="260654" y="1357676"/>
              <a:ext cx="1337187" cy="530942"/>
            </a:xfrm>
            <a:prstGeom prst="homePlate">
              <a:avLst/>
            </a:prstGeom>
            <a:solidFill>
              <a:srgbClr val="0096FC"/>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800" b="1" kern="100" dirty="0">
                  <a:effectLst/>
                  <a:latin typeface="微软雅黑" panose="020B0503020204020204" pitchFamily="34" charset="-122"/>
                  <a:cs typeface="Times New Roman" panose="02020603050405020304" pitchFamily="18" charset="0"/>
                </a:rPr>
                <a:t>WWW</a:t>
              </a:r>
              <a:endParaRPr lang="zh-CN" altLang="en-US" dirty="0"/>
            </a:p>
          </p:txBody>
        </p:sp>
        <p:sp>
          <p:nvSpPr>
            <p:cNvPr id="8" name="矩形: 剪去对角 7">
              <a:extLst>
                <a:ext uri="{FF2B5EF4-FFF2-40B4-BE49-F238E27FC236}">
                  <a16:creationId xmlns:a16="http://schemas.microsoft.com/office/drawing/2014/main" id="{E50E1B4F-AE71-4367-B90C-73AEF780EAD5}"/>
                </a:ext>
              </a:extLst>
            </p:cNvPr>
            <p:cNvSpPr/>
            <p:nvPr/>
          </p:nvSpPr>
          <p:spPr>
            <a:xfrm>
              <a:off x="1750141" y="1131946"/>
              <a:ext cx="9615949" cy="982401"/>
            </a:xfrm>
            <a:prstGeom prst="snip2DiagRect">
              <a:avLst/>
            </a:prstGeom>
            <a:solidFill>
              <a:srgbClr val="87DAFB"/>
            </a:solidFill>
            <a:ln>
              <a:prstDash val="dash"/>
            </a:ln>
            <a:effectLst>
              <a:glow rad="101600">
                <a:schemeClr val="accent5">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zh-CN" altLang="zh-CN" sz="1800" kern="100" dirty="0">
                  <a:solidFill>
                    <a:schemeClr val="tx1"/>
                  </a:solidFill>
                  <a:effectLst/>
                  <a:ea typeface="微软雅黑" panose="020B0503020204020204" pitchFamily="34" charset="-122"/>
                  <a:cs typeface="Times New Roman" panose="02020603050405020304" pitchFamily="18" charset="0"/>
                </a:rPr>
                <a:t>是环球信息网（</a:t>
              </a:r>
              <a:r>
                <a:rPr lang="en-US" altLang="zh-CN" sz="1800" kern="100" dirty="0">
                  <a:solidFill>
                    <a:schemeClr val="tx1"/>
                  </a:solidFill>
                  <a:effectLst/>
                  <a:ea typeface="微软雅黑" panose="020B0503020204020204" pitchFamily="34" charset="-122"/>
                  <a:cs typeface="Times New Roman" panose="02020603050405020304" pitchFamily="18" charset="0"/>
                </a:rPr>
                <a:t>World Wide Web</a:t>
              </a:r>
              <a:r>
                <a:rPr lang="zh-CN" altLang="zh-CN" sz="1800" kern="100" dirty="0">
                  <a:solidFill>
                    <a:schemeClr val="tx1"/>
                  </a:solidFill>
                  <a:effectLst/>
                  <a:ea typeface="微软雅黑" panose="020B0503020204020204" pitchFamily="34" charset="-122"/>
                  <a:cs typeface="Times New Roman" panose="02020603050405020304" pitchFamily="18" charset="0"/>
                </a:rPr>
                <a:t>）的缩写，中文名字为“万维网”，</a:t>
              </a:r>
              <a:r>
                <a:rPr lang="en-US" altLang="zh-CN" sz="1800" kern="100" dirty="0">
                  <a:solidFill>
                    <a:schemeClr val="tx1"/>
                  </a:solidFill>
                  <a:effectLst/>
                  <a:ea typeface="微软雅黑" panose="020B0503020204020204" pitchFamily="34" charset="-122"/>
                  <a:cs typeface="Times New Roman" panose="02020603050405020304" pitchFamily="18" charset="0"/>
                </a:rPr>
                <a:t>"</a:t>
              </a:r>
              <a:r>
                <a:rPr lang="zh-CN" altLang="zh-CN" sz="1800" kern="100" dirty="0">
                  <a:solidFill>
                    <a:schemeClr val="tx1"/>
                  </a:solidFill>
                  <a:effectLst/>
                  <a:ea typeface="微软雅黑" panose="020B0503020204020204" pitchFamily="34" charset="-122"/>
                  <a:cs typeface="Times New Roman" panose="02020603050405020304" pitchFamily="18" charset="0"/>
                </a:rPr>
                <a:t>环球网</a:t>
              </a:r>
              <a:r>
                <a:rPr lang="en-US" altLang="zh-CN" sz="1800" kern="100" dirty="0">
                  <a:solidFill>
                    <a:schemeClr val="tx1"/>
                  </a:solidFill>
                  <a:effectLst/>
                  <a:ea typeface="微软雅黑" panose="020B0503020204020204" pitchFamily="34" charset="-122"/>
                  <a:cs typeface="Times New Roman" panose="02020603050405020304" pitchFamily="18" charset="0"/>
                </a:rPr>
                <a:t>"</a:t>
              </a:r>
              <a:r>
                <a:rPr lang="zh-CN" altLang="zh-CN" sz="1800" kern="100" dirty="0">
                  <a:solidFill>
                    <a:schemeClr val="tx1"/>
                  </a:solidFill>
                  <a:effectLst/>
                  <a:ea typeface="微软雅黑" panose="020B0503020204020204" pitchFamily="34" charset="-122"/>
                  <a:cs typeface="Times New Roman" panose="02020603050405020304" pitchFamily="18" charset="0"/>
                </a:rPr>
                <a:t>等，常简称为</a:t>
              </a:r>
              <a:r>
                <a:rPr lang="en-US" altLang="zh-CN" sz="1800" kern="100" dirty="0">
                  <a:solidFill>
                    <a:schemeClr val="tx1"/>
                  </a:solidFill>
                  <a:effectLst/>
                  <a:ea typeface="微软雅黑" panose="020B0503020204020204" pitchFamily="34" charset="-122"/>
                  <a:cs typeface="Times New Roman" panose="02020603050405020304" pitchFamily="18" charset="0"/>
                </a:rPr>
                <a:t>Web</a:t>
              </a:r>
              <a:r>
                <a:rPr lang="zh-CN" altLang="zh-CN" sz="1800" kern="100" dirty="0">
                  <a:solidFill>
                    <a:schemeClr val="tx1"/>
                  </a:solidFill>
                  <a:effectLst/>
                  <a:ea typeface="微软雅黑" panose="020B0503020204020204" pitchFamily="34" charset="-122"/>
                  <a:cs typeface="Times New Roman" panose="02020603050405020304" pitchFamily="18" charset="0"/>
                </a:rPr>
                <a:t>。</a:t>
              </a:r>
              <a:endParaRPr lang="zh-CN" altLang="en-US" dirty="0">
                <a:solidFill>
                  <a:schemeClr val="tx1"/>
                </a:solidFill>
              </a:endParaRPr>
            </a:p>
          </p:txBody>
        </p:sp>
      </p:grpSp>
      <p:grpSp>
        <p:nvGrpSpPr>
          <p:cNvPr id="19" name="组合 18">
            <a:extLst>
              <a:ext uri="{FF2B5EF4-FFF2-40B4-BE49-F238E27FC236}">
                <a16:creationId xmlns:a16="http://schemas.microsoft.com/office/drawing/2014/main" id="{037AC973-D326-4CED-AB0F-76F784818483}"/>
              </a:ext>
            </a:extLst>
          </p:cNvPr>
          <p:cNvGrpSpPr/>
          <p:nvPr/>
        </p:nvGrpSpPr>
        <p:grpSpPr>
          <a:xfrm>
            <a:off x="260654" y="4012032"/>
            <a:ext cx="11105436" cy="982401"/>
            <a:chOff x="260654" y="4012032"/>
            <a:chExt cx="11105436" cy="982401"/>
          </a:xfrm>
        </p:grpSpPr>
        <p:sp>
          <p:nvSpPr>
            <p:cNvPr id="10" name="矩形: 剪去对角 9">
              <a:extLst>
                <a:ext uri="{FF2B5EF4-FFF2-40B4-BE49-F238E27FC236}">
                  <a16:creationId xmlns:a16="http://schemas.microsoft.com/office/drawing/2014/main" id="{ED13EE8D-4642-4821-9F75-5ED74594BDE8}"/>
                </a:ext>
              </a:extLst>
            </p:cNvPr>
            <p:cNvSpPr/>
            <p:nvPr/>
          </p:nvSpPr>
          <p:spPr>
            <a:xfrm>
              <a:off x="1750141" y="4012032"/>
              <a:ext cx="9615949" cy="982401"/>
            </a:xfrm>
            <a:prstGeom prst="snip2DiagRect">
              <a:avLst/>
            </a:prstGeom>
            <a:solidFill>
              <a:schemeClr val="accent6">
                <a:lumMod val="40000"/>
                <a:lumOff val="60000"/>
              </a:schemeClr>
            </a:solidFill>
            <a:ln>
              <a:prstDash val="dash"/>
            </a:ln>
            <a:effectLst>
              <a:glow rad="63500">
                <a:schemeClr val="accent6">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主要功能是提供网上信息浏览服务，常见的</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WEB</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服务器有</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IIS</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Internet Information Services</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Apache</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Tomcat</a:t>
              </a:r>
              <a:r>
                <a:rPr lang="zh-CN" alt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3" name="箭头: 五边形 12">
              <a:extLst>
                <a:ext uri="{FF2B5EF4-FFF2-40B4-BE49-F238E27FC236}">
                  <a16:creationId xmlns:a16="http://schemas.microsoft.com/office/drawing/2014/main" id="{329C6497-375E-43BE-BC07-16D34CED2EE0}"/>
                </a:ext>
              </a:extLst>
            </p:cNvPr>
            <p:cNvSpPr/>
            <p:nvPr/>
          </p:nvSpPr>
          <p:spPr>
            <a:xfrm>
              <a:off x="260654" y="4202254"/>
              <a:ext cx="1337187" cy="530942"/>
            </a:xfrm>
            <a:prstGeom prst="homePlate">
              <a:avLst/>
            </a:prstGeom>
            <a:solidFill>
              <a:srgbClr val="00B050"/>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400" b="1" kern="100" dirty="0">
                  <a:effectLst/>
                  <a:latin typeface="微软雅黑" panose="020B0503020204020204" pitchFamily="34" charset="-122"/>
                  <a:cs typeface="Times New Roman" panose="02020603050405020304" pitchFamily="18" charset="0"/>
                </a:rPr>
                <a:t>WEB</a:t>
              </a:r>
              <a:r>
                <a:rPr lang="zh-CN" altLang="zh-CN" sz="1400" b="1" kern="100" dirty="0">
                  <a:effectLst/>
                  <a:ea typeface="微软雅黑" panose="020B0503020204020204" pitchFamily="34" charset="-122"/>
                  <a:cs typeface="Times New Roman" panose="02020603050405020304" pitchFamily="18" charset="0"/>
                </a:rPr>
                <a:t>服务器</a:t>
              </a:r>
              <a:endParaRPr lang="zh-CN" altLang="en-US" sz="1400" dirty="0"/>
            </a:p>
          </p:txBody>
        </p:sp>
      </p:grpSp>
      <p:grpSp>
        <p:nvGrpSpPr>
          <p:cNvPr id="18" name="组合 17">
            <a:extLst>
              <a:ext uri="{FF2B5EF4-FFF2-40B4-BE49-F238E27FC236}">
                <a16:creationId xmlns:a16="http://schemas.microsoft.com/office/drawing/2014/main" id="{203D8A16-495A-4811-A3D5-65EEDEC5DA2C}"/>
              </a:ext>
            </a:extLst>
          </p:cNvPr>
          <p:cNvGrpSpPr/>
          <p:nvPr/>
        </p:nvGrpSpPr>
        <p:grpSpPr>
          <a:xfrm>
            <a:off x="260654" y="2571989"/>
            <a:ext cx="11105436" cy="982401"/>
            <a:chOff x="260654" y="2571989"/>
            <a:chExt cx="11105436" cy="982401"/>
          </a:xfrm>
        </p:grpSpPr>
        <p:sp>
          <p:nvSpPr>
            <p:cNvPr id="9" name="箭头: 五边形 8">
              <a:extLst>
                <a:ext uri="{FF2B5EF4-FFF2-40B4-BE49-F238E27FC236}">
                  <a16:creationId xmlns:a16="http://schemas.microsoft.com/office/drawing/2014/main" id="{00458BE6-11D1-48EB-A9FA-DC1B5A530037}"/>
                </a:ext>
              </a:extLst>
            </p:cNvPr>
            <p:cNvSpPr/>
            <p:nvPr/>
          </p:nvSpPr>
          <p:spPr>
            <a:xfrm>
              <a:off x="260654" y="2779965"/>
              <a:ext cx="1337187" cy="530942"/>
            </a:xfrm>
            <a:prstGeom prst="homePlate">
              <a:avLst/>
            </a:prstGeom>
            <a:solidFill>
              <a:srgbClr val="FFC000"/>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r>
                <a:rPr lang="en-US" altLang="zh-CN" sz="1800" b="1" kern="100" dirty="0">
                  <a:effectLst/>
                  <a:latin typeface="微软雅黑" panose="020B0503020204020204" pitchFamily="34" charset="-122"/>
                  <a:cs typeface="Times New Roman" panose="02020603050405020304" pitchFamily="18" charset="0"/>
                </a:rPr>
                <a:t>URL</a:t>
              </a:r>
              <a:endParaRPr lang="zh-CN" altLang="en-US" dirty="0"/>
            </a:p>
          </p:txBody>
        </p:sp>
        <p:sp>
          <p:nvSpPr>
            <p:cNvPr id="14" name="矩形: 剪去对角 13">
              <a:extLst>
                <a:ext uri="{FF2B5EF4-FFF2-40B4-BE49-F238E27FC236}">
                  <a16:creationId xmlns:a16="http://schemas.microsoft.com/office/drawing/2014/main" id="{5EBEB187-798A-4359-9E81-A35A5085F48F}"/>
                </a:ext>
              </a:extLst>
            </p:cNvPr>
            <p:cNvSpPr/>
            <p:nvPr/>
          </p:nvSpPr>
          <p:spPr>
            <a:xfrm>
              <a:off x="1750141" y="2571989"/>
              <a:ext cx="9615949" cy="982401"/>
            </a:xfrm>
            <a:prstGeom prst="snip2DiagRect">
              <a:avLst/>
            </a:prstGeom>
            <a:solidFill>
              <a:schemeClr val="accent4">
                <a:lumMod val="40000"/>
                <a:lumOff val="60000"/>
              </a:schemeClr>
            </a:solidFill>
            <a:ln>
              <a:prstDash val="dash"/>
            </a:ln>
            <a:effectLst>
              <a:glow rad="63500">
                <a:schemeClr val="accent2">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zh-CN" altLang="zh-CN" sz="1800" kern="100" dirty="0">
                  <a:solidFill>
                    <a:schemeClr val="tx1"/>
                  </a:solidFill>
                  <a:effectLst/>
                  <a:ea typeface="微软雅黑" panose="020B0503020204020204" pitchFamily="34" charset="-122"/>
                  <a:cs typeface="Times New Roman" panose="02020603050405020304" pitchFamily="18" charset="0"/>
                </a:rPr>
                <a:t>统一资源定位符（</a:t>
              </a:r>
              <a:r>
                <a:rPr lang="en-US" altLang="zh-CN" sz="1800" kern="100" dirty="0">
                  <a:solidFill>
                    <a:schemeClr val="tx1"/>
                  </a:solidFill>
                  <a:effectLst/>
                  <a:ea typeface="微软雅黑" panose="020B0503020204020204" pitchFamily="34" charset="-122"/>
                  <a:cs typeface="Times New Roman" panose="02020603050405020304" pitchFamily="18" charset="0"/>
                </a:rPr>
                <a:t>Uniform Resource Locator</a:t>
              </a:r>
              <a:r>
                <a:rPr lang="zh-CN" altLang="zh-CN" sz="1800" kern="100" dirty="0">
                  <a:solidFill>
                    <a:schemeClr val="tx1"/>
                  </a:solidFill>
                  <a:effectLst/>
                  <a:ea typeface="微软雅黑" panose="020B0503020204020204" pitchFamily="34" charset="-122"/>
                  <a:cs typeface="Times New Roman" panose="02020603050405020304" pitchFamily="18" charset="0"/>
                </a:rPr>
                <a:t>，缩写为</a:t>
              </a:r>
              <a:r>
                <a:rPr lang="en-US" altLang="zh-CN" sz="1800" kern="100" dirty="0">
                  <a:solidFill>
                    <a:schemeClr val="tx1"/>
                  </a:solidFill>
                  <a:effectLst/>
                  <a:ea typeface="微软雅黑" panose="020B0503020204020204" pitchFamily="34" charset="-122"/>
                  <a:cs typeface="Times New Roman" panose="02020603050405020304" pitchFamily="18" charset="0"/>
                </a:rPr>
                <a:t>URL</a:t>
              </a:r>
              <a:r>
                <a:rPr lang="zh-CN" altLang="zh-CN" sz="1800" kern="100" dirty="0">
                  <a:solidFill>
                    <a:schemeClr val="tx1"/>
                  </a:solidFill>
                  <a:effectLst/>
                  <a:ea typeface="微软雅黑" panose="020B0503020204020204" pitchFamily="34" charset="-122"/>
                  <a:cs typeface="Times New Roman" panose="02020603050405020304" pitchFamily="18" charset="0"/>
                </a:rPr>
                <a:t>）是对可以从互联网上得到的资源的位置和访问方法的一种简洁的表示，是互联网上标准资源的地址。</a:t>
              </a:r>
              <a:endParaRPr lang="zh-CN" altLang="en-US" dirty="0">
                <a:solidFill>
                  <a:schemeClr val="tx1"/>
                </a:solidFill>
              </a:endParaRPr>
            </a:p>
          </p:txBody>
        </p:sp>
      </p:grpSp>
      <p:grpSp>
        <p:nvGrpSpPr>
          <p:cNvPr id="20" name="组合 19">
            <a:extLst>
              <a:ext uri="{FF2B5EF4-FFF2-40B4-BE49-F238E27FC236}">
                <a16:creationId xmlns:a16="http://schemas.microsoft.com/office/drawing/2014/main" id="{6C602411-EBC3-4AB9-8146-E7A1D20A074A}"/>
              </a:ext>
            </a:extLst>
          </p:cNvPr>
          <p:cNvGrpSpPr/>
          <p:nvPr/>
        </p:nvGrpSpPr>
        <p:grpSpPr>
          <a:xfrm>
            <a:off x="260654" y="5452076"/>
            <a:ext cx="11105436" cy="982401"/>
            <a:chOff x="260654" y="5452076"/>
            <a:chExt cx="11105436" cy="982401"/>
          </a:xfrm>
        </p:grpSpPr>
        <p:sp>
          <p:nvSpPr>
            <p:cNvPr id="15" name="矩形: 剪去对角 14">
              <a:extLst>
                <a:ext uri="{FF2B5EF4-FFF2-40B4-BE49-F238E27FC236}">
                  <a16:creationId xmlns:a16="http://schemas.microsoft.com/office/drawing/2014/main" id="{A9934D83-FF14-459A-A35F-8210B9EDA2D2}"/>
                </a:ext>
              </a:extLst>
            </p:cNvPr>
            <p:cNvSpPr/>
            <p:nvPr/>
          </p:nvSpPr>
          <p:spPr>
            <a:xfrm>
              <a:off x="1750141" y="5452076"/>
              <a:ext cx="9615949" cy="982401"/>
            </a:xfrm>
            <a:prstGeom prst="snip2DiagRect">
              <a:avLst/>
            </a:prstGeom>
            <a:solidFill>
              <a:schemeClr val="accent1">
                <a:lumMod val="40000"/>
                <a:lumOff val="60000"/>
              </a:schemeClr>
            </a:solidFill>
            <a:ln>
              <a:prstDash val="dash"/>
            </a:ln>
            <a:effectLst>
              <a:glow rad="63500">
                <a:srgbClr val="5E11F7">
                  <a:alpha val="40000"/>
                </a:srgb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zh-CN" altLang="zh-CN" sz="1800" kern="100" dirty="0">
                  <a:solidFill>
                    <a:schemeClr val="tx1"/>
                  </a:solidFill>
                  <a:effectLst/>
                  <a:ea typeface="微软雅黑" panose="020B0503020204020204" pitchFamily="34" charset="-122"/>
                  <a:cs typeface="Times New Roman" panose="02020603050405020304" pitchFamily="18" charset="0"/>
                </a:rPr>
                <a:t>俗称“网址”，互联网上的域名必须经过注册才能使用，而且域名唯一的，例如输入</a:t>
              </a:r>
              <a:r>
                <a:rPr lang="en-US" altLang="zh-CN" sz="1800" u="sng" kern="100" dirty="0">
                  <a:solidFill>
                    <a:schemeClr val="tx1"/>
                  </a:solidFill>
                  <a:effectLst/>
                  <a:ea typeface="微软雅黑" panose="020B0503020204020204" pitchFamily="34" charset="-122"/>
                  <a:cs typeface="Times New Roman" panose="02020603050405020304" pitchFamily="18" charset="0"/>
                  <a:hlinkClick r:id="rId2">
                    <a:extLst>
                      <a:ext uri="{A12FA001-AC4F-418D-AE19-62706E023703}">
                        <ahyp:hlinkClr xmlns:ahyp="http://schemas.microsoft.com/office/drawing/2018/hyperlinkcolor" val="tx"/>
                      </a:ext>
                    </a:extLst>
                  </a:hlinkClick>
                </a:rPr>
                <a:t>www.163.com</a:t>
              </a:r>
              <a:r>
                <a:rPr lang="en-US" altLang="zh-CN" sz="1800" kern="100" dirty="0">
                  <a:solidFill>
                    <a:schemeClr val="tx1"/>
                  </a:solidFill>
                  <a:effectLst/>
                  <a:ea typeface="微软雅黑" panose="020B0503020204020204" pitchFamily="34" charset="-122"/>
                  <a:cs typeface="Times New Roman" panose="02020603050405020304" pitchFamily="18" charset="0"/>
                </a:rPr>
                <a:t>,</a:t>
              </a:r>
              <a:r>
                <a:rPr lang="zh-CN" altLang="zh-CN" sz="1800" kern="100" dirty="0">
                  <a:solidFill>
                    <a:schemeClr val="tx1"/>
                  </a:solidFill>
                  <a:effectLst/>
                  <a:ea typeface="微软雅黑" panose="020B0503020204020204" pitchFamily="34" charset="-122"/>
                  <a:cs typeface="Times New Roman" panose="02020603050405020304" pitchFamily="18" charset="0"/>
                </a:rPr>
                <a:t>打开的网址就是网易</a:t>
              </a:r>
              <a:r>
                <a:rPr lang="zh-CN" altLang="en-US" kern="100" dirty="0">
                  <a:solidFill>
                    <a:schemeClr val="tx1"/>
                  </a:solidFill>
                  <a:ea typeface="微软雅黑" panose="020B0503020204020204" pitchFamily="34" charset="-122"/>
                  <a:cs typeface="Times New Roman" panose="02020603050405020304" pitchFamily="18" charset="0"/>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6" name="箭头: 五边形 15">
              <a:extLst>
                <a:ext uri="{FF2B5EF4-FFF2-40B4-BE49-F238E27FC236}">
                  <a16:creationId xmlns:a16="http://schemas.microsoft.com/office/drawing/2014/main" id="{5E253D7E-A7E0-4B05-84BF-9126BC678E1A}"/>
                </a:ext>
              </a:extLst>
            </p:cNvPr>
            <p:cNvSpPr/>
            <p:nvPr/>
          </p:nvSpPr>
          <p:spPr>
            <a:xfrm>
              <a:off x="260654" y="5624544"/>
              <a:ext cx="1337187" cy="530942"/>
            </a:xfrm>
            <a:prstGeom prst="homePlate">
              <a:avLst/>
            </a:prstGeom>
            <a:solidFill>
              <a:srgbClr val="5E11F7"/>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r>
                <a:rPr lang="zh-CN" altLang="zh-CN" sz="1800" b="1" kern="100" dirty="0">
                  <a:effectLst/>
                  <a:ea typeface="微软雅黑" panose="020B0503020204020204" pitchFamily="34" charset="-122"/>
                  <a:cs typeface="Times New Roman" panose="02020603050405020304" pitchFamily="18" charset="0"/>
                </a:rPr>
                <a:t>域名</a:t>
              </a:r>
              <a:endParaRPr lang="zh-CN" altLang="en-US" sz="1400" dirty="0"/>
            </a:p>
          </p:txBody>
        </p:sp>
      </p:grpSp>
    </p:spTree>
    <p:extLst>
      <p:ext uri="{BB962C8B-B14F-4D97-AF65-F5344CB8AC3E}">
        <p14:creationId xmlns:p14="http://schemas.microsoft.com/office/powerpoint/2010/main" val="283060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07B570C-1590-48AC-B8F0-3E6C6CE649D6}"/>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zh-CN" sz="2800" b="1" i="0" u="none" strike="noStrike" kern="1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常用的术语</a:t>
            </a:r>
            <a:r>
              <a:rPr kumimoji="0" lang="en-US" altLang="zh-CN" sz="2800" b="1" i="0" u="none" strike="noStrike" kern="1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800" b="1" i="0" u="none" strike="noStrike" kern="1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4" name="文本框 3">
            <a:extLst>
              <a:ext uri="{FF2B5EF4-FFF2-40B4-BE49-F238E27FC236}">
                <a16:creationId xmlns:a16="http://schemas.microsoft.com/office/drawing/2014/main" id="{279A5DB9-0C68-4452-957A-14E140FE4891}"/>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1.2.3</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5" name="椭圆 4">
            <a:extLst>
              <a:ext uri="{FF2B5EF4-FFF2-40B4-BE49-F238E27FC236}">
                <a16:creationId xmlns:a16="http://schemas.microsoft.com/office/drawing/2014/main" id="{6D383A77-982F-47DE-9AB4-E8D62D8617C8}"/>
              </a:ext>
            </a:extLst>
          </p:cNvPr>
          <p:cNvSpPr/>
          <p:nvPr/>
        </p:nvSpPr>
        <p:spPr>
          <a:xfrm>
            <a:off x="329479" y="-1236122"/>
            <a:ext cx="10333506" cy="10333508"/>
          </a:xfrm>
          <a:prstGeom prst="ellipse">
            <a:avLst/>
          </a:prstGeom>
          <a:noFill/>
          <a:ln w="9525" cap="rnd">
            <a:gradFill>
              <a:gsLst>
                <a:gs pos="0">
                  <a:srgbClr val="2A65FF">
                    <a:alpha val="60000"/>
                  </a:srgbClr>
                </a:gs>
                <a:gs pos="10000">
                  <a:srgbClr val="2A65FF">
                    <a:alpha val="0"/>
                  </a:srgbClr>
                </a:gs>
              </a:gsLst>
              <a:lin ang="0" scaled="0"/>
            </a:gra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 name="组合 5">
            <a:extLst>
              <a:ext uri="{FF2B5EF4-FFF2-40B4-BE49-F238E27FC236}">
                <a16:creationId xmlns:a16="http://schemas.microsoft.com/office/drawing/2014/main" id="{F3E4D5A7-8353-460E-A85F-049A7B6AEBFC}"/>
              </a:ext>
            </a:extLst>
          </p:cNvPr>
          <p:cNvGrpSpPr/>
          <p:nvPr/>
        </p:nvGrpSpPr>
        <p:grpSpPr>
          <a:xfrm>
            <a:off x="240791" y="1131946"/>
            <a:ext cx="11041824" cy="982401"/>
            <a:chOff x="240791" y="1131946"/>
            <a:chExt cx="11041824" cy="982401"/>
          </a:xfrm>
        </p:grpSpPr>
        <p:sp>
          <p:nvSpPr>
            <p:cNvPr id="2" name="箭头: 五边形 1">
              <a:extLst>
                <a:ext uri="{FF2B5EF4-FFF2-40B4-BE49-F238E27FC236}">
                  <a16:creationId xmlns:a16="http://schemas.microsoft.com/office/drawing/2014/main" id="{9DB38DDA-BD13-4507-B784-4E368A214431}"/>
                </a:ext>
              </a:extLst>
            </p:cNvPr>
            <p:cNvSpPr/>
            <p:nvPr/>
          </p:nvSpPr>
          <p:spPr>
            <a:xfrm>
              <a:off x="240791" y="1357676"/>
              <a:ext cx="1337187" cy="530942"/>
            </a:xfrm>
            <a:prstGeom prst="homePlate">
              <a:avLst/>
            </a:prstGeom>
            <a:solidFill>
              <a:schemeClr val="accent1">
                <a:lumMod val="75000"/>
              </a:schemeClr>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00" dirty="0">
                  <a:effectLst/>
                  <a:ea typeface="微软雅黑" panose="020B0503020204020204" pitchFamily="34" charset="-122"/>
                  <a:cs typeface="Times New Roman" panose="02020603050405020304" pitchFamily="18" charset="0"/>
                </a:rPr>
                <a:t>网站发布</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剪去对角 7">
              <a:extLst>
                <a:ext uri="{FF2B5EF4-FFF2-40B4-BE49-F238E27FC236}">
                  <a16:creationId xmlns:a16="http://schemas.microsoft.com/office/drawing/2014/main" id="{E50E1B4F-AE71-4367-B90C-73AEF780EAD5}"/>
                </a:ext>
              </a:extLst>
            </p:cNvPr>
            <p:cNvSpPr/>
            <p:nvPr/>
          </p:nvSpPr>
          <p:spPr>
            <a:xfrm>
              <a:off x="1666666" y="1131946"/>
              <a:ext cx="9615949" cy="982401"/>
            </a:xfrm>
            <a:prstGeom prst="snip2DiagRect">
              <a:avLst/>
            </a:prstGeom>
            <a:solidFill>
              <a:srgbClr val="D1F1FC"/>
            </a:solidFill>
            <a:ln>
              <a:prstDash val="dash"/>
            </a:ln>
            <a:effectLst>
              <a:glow rad="101600">
                <a:schemeClr val="accent5">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00" dirty="0">
                  <a:solidFill>
                    <a:schemeClr val="tx1"/>
                  </a:solidFill>
                  <a:effectLst/>
                  <a:ea typeface="微软雅黑" panose="020B0503020204020204" pitchFamily="34" charset="-122"/>
                  <a:cs typeface="Times New Roman" panose="02020603050405020304" pitchFamily="18" charset="0"/>
                </a:rPr>
                <a:t>是指完成一个网站的制作后，将网站上传到网络中供用户访问的过程</a:t>
              </a:r>
              <a:r>
                <a:rPr kumimoji="0" lang="zh-CN" altLang="zh-CN" sz="1800" b="0" i="0" u="none" strike="noStrike" kern="100" cap="none" spc="0" normalizeH="0" baseline="0" noProof="0" dirty="0">
                  <a:ln>
                    <a:noFill/>
                  </a:ln>
                  <a:solidFill>
                    <a:schemeClr val="tx1"/>
                  </a:solidFill>
                  <a:effectLst/>
                  <a:uLnTx/>
                  <a:uFillTx/>
                  <a:latin typeface="等线" panose="020F0502020204030204"/>
                  <a:ea typeface="微软雅黑" panose="020B0503020204020204" pitchFamily="34" charset="-122"/>
                  <a:cs typeface="Times New Roman" panose="02020603050405020304" pitchFamily="18" charset="0"/>
                </a:rPr>
                <a:t>。</a:t>
              </a:r>
              <a:endParaRPr kumimoji="0" lang="zh-CN" altLang="en-US"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id="{23094DA0-08BC-4025-A5BC-74EDE397928F}"/>
              </a:ext>
            </a:extLst>
          </p:cNvPr>
          <p:cNvGrpSpPr/>
          <p:nvPr/>
        </p:nvGrpSpPr>
        <p:grpSpPr>
          <a:xfrm>
            <a:off x="240791" y="4445737"/>
            <a:ext cx="11041824" cy="1745849"/>
            <a:chOff x="240791" y="4445737"/>
            <a:chExt cx="11041824" cy="1745849"/>
          </a:xfrm>
        </p:grpSpPr>
        <p:sp>
          <p:nvSpPr>
            <p:cNvPr id="10" name="矩形: 剪去对角 9">
              <a:extLst>
                <a:ext uri="{FF2B5EF4-FFF2-40B4-BE49-F238E27FC236}">
                  <a16:creationId xmlns:a16="http://schemas.microsoft.com/office/drawing/2014/main" id="{ED13EE8D-4642-4821-9F75-5ED74594BDE8}"/>
                </a:ext>
              </a:extLst>
            </p:cNvPr>
            <p:cNvSpPr/>
            <p:nvPr/>
          </p:nvSpPr>
          <p:spPr>
            <a:xfrm>
              <a:off x="1666666" y="4445737"/>
              <a:ext cx="9615949" cy="1745849"/>
            </a:xfrm>
            <a:prstGeom prst="snip2DiagRect">
              <a:avLst/>
            </a:prstGeom>
            <a:solidFill>
              <a:schemeClr val="accent6">
                <a:lumMod val="40000"/>
                <a:lumOff val="60000"/>
              </a:schemeClr>
            </a:solidFill>
            <a:ln>
              <a:prstDash val="dash"/>
            </a:ln>
            <a:effectLst>
              <a:glow rad="63500">
                <a:schemeClr val="accent6">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00" dirty="0">
                  <a:solidFill>
                    <a:schemeClr val="tx1"/>
                  </a:solidFill>
                  <a:effectLst/>
                  <a:ea typeface="微软雅黑" panose="020B0503020204020204" pitchFamily="34" charset="-122"/>
                  <a:cs typeface="Times New Roman" panose="02020603050405020304" pitchFamily="18" charset="0"/>
                </a:rPr>
                <a:t>网站的站点可以看作是网站中所有文件的集合，使用浏览器工具，可以从一个文档跳转到另一个文档，实现对整个网站的浏览。站点分为本地站点和远程站点，本地站点通常是指本地计算机的一个文件夹地址，如</a:t>
              </a:r>
              <a:r>
                <a:rPr lang="en-US" altLang="zh-CN" sz="1800" kern="100" dirty="0">
                  <a:solidFill>
                    <a:schemeClr val="tx1"/>
                  </a:solidFill>
                  <a:effectLst/>
                  <a:ea typeface="微软雅黑" panose="020B0503020204020204" pitchFamily="34" charset="-122"/>
                  <a:cs typeface="Times New Roman" panose="02020603050405020304" pitchFamily="18" charset="0"/>
                </a:rPr>
                <a:t>C:\web</a:t>
              </a:r>
              <a:r>
                <a:rPr lang="zh-CN" altLang="zh-CN" sz="1800" kern="100" dirty="0">
                  <a:solidFill>
                    <a:schemeClr val="tx1"/>
                  </a:solidFill>
                  <a:effectLst/>
                  <a:ea typeface="微软雅黑" panose="020B0503020204020204" pitchFamily="34" charset="-122"/>
                  <a:cs typeface="Times New Roman" panose="02020603050405020304" pitchFamily="18" charset="0"/>
                </a:rPr>
                <a:t>。远程站点是指通过</a:t>
              </a:r>
              <a:r>
                <a:rPr lang="en-US" altLang="zh-CN" sz="1800" kern="100" dirty="0">
                  <a:solidFill>
                    <a:schemeClr val="tx1"/>
                  </a:solidFill>
                  <a:effectLst/>
                  <a:ea typeface="微软雅黑" panose="020B0503020204020204" pitchFamily="34" charset="-122"/>
                  <a:cs typeface="Times New Roman" panose="02020603050405020304" pitchFamily="18" charset="0"/>
                </a:rPr>
                <a:t>Internet</a:t>
              </a:r>
              <a:r>
                <a:rPr lang="zh-CN" altLang="zh-CN" sz="1800" kern="100" dirty="0">
                  <a:solidFill>
                    <a:schemeClr val="tx1"/>
                  </a:solidFill>
                  <a:effectLst/>
                  <a:ea typeface="微软雅黑" panose="020B0503020204020204" pitchFamily="34" charset="-122"/>
                  <a:cs typeface="Times New Roman" panose="02020603050405020304" pitchFamily="18" charset="0"/>
                </a:rPr>
                <a:t>实现对网站文件的浏览，网站文件存储在</a:t>
              </a:r>
              <a:r>
                <a:rPr lang="en-US" altLang="zh-CN" sz="1800" kern="100" dirty="0">
                  <a:solidFill>
                    <a:schemeClr val="tx1"/>
                  </a:solidFill>
                  <a:effectLst/>
                  <a:ea typeface="微软雅黑" panose="020B0503020204020204" pitchFamily="34" charset="-122"/>
                  <a:cs typeface="Times New Roman" panose="02020603050405020304" pitchFamily="18" charset="0"/>
                </a:rPr>
                <a:t>Internet</a:t>
              </a:r>
              <a:r>
                <a:rPr lang="zh-CN" altLang="zh-CN" sz="1800" kern="100" dirty="0">
                  <a:solidFill>
                    <a:schemeClr val="tx1"/>
                  </a:solidFill>
                  <a:effectLst/>
                  <a:ea typeface="微软雅黑" panose="020B0503020204020204" pitchFamily="34" charset="-122"/>
                  <a:cs typeface="Times New Roman" panose="02020603050405020304" pitchFamily="18" charset="0"/>
                </a:rPr>
                <a:t>服务器上的位置，将存储于</a:t>
              </a:r>
              <a:r>
                <a:rPr lang="en-US" altLang="zh-CN" sz="1800" kern="100" dirty="0">
                  <a:solidFill>
                    <a:schemeClr val="tx1"/>
                  </a:solidFill>
                  <a:effectLst/>
                  <a:ea typeface="微软雅黑" panose="020B0503020204020204" pitchFamily="34" charset="-122"/>
                  <a:cs typeface="Times New Roman" panose="02020603050405020304" pitchFamily="18" charset="0"/>
                </a:rPr>
                <a:t>Internet</a:t>
              </a:r>
              <a:r>
                <a:rPr lang="zh-CN" altLang="zh-CN" sz="1800" kern="100" dirty="0">
                  <a:solidFill>
                    <a:schemeClr val="tx1"/>
                  </a:solidFill>
                  <a:effectLst/>
                  <a:ea typeface="微软雅黑" panose="020B0503020204020204" pitchFamily="34" charset="-122"/>
                  <a:cs typeface="Times New Roman" panose="02020603050405020304" pitchFamily="18" charset="0"/>
                </a:rPr>
                <a:t>服务器上的网站文档的集合称作远程站点。</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3" name="箭头: 五边形 12">
              <a:extLst>
                <a:ext uri="{FF2B5EF4-FFF2-40B4-BE49-F238E27FC236}">
                  <a16:creationId xmlns:a16="http://schemas.microsoft.com/office/drawing/2014/main" id="{329C6497-375E-43BE-BC07-16D34CED2EE0}"/>
                </a:ext>
              </a:extLst>
            </p:cNvPr>
            <p:cNvSpPr/>
            <p:nvPr/>
          </p:nvSpPr>
          <p:spPr>
            <a:xfrm>
              <a:off x="240791" y="4969382"/>
              <a:ext cx="1337187" cy="530942"/>
            </a:xfrm>
            <a:prstGeom prst="homePlate">
              <a:avLst/>
            </a:prstGeom>
            <a:solidFill>
              <a:schemeClr val="accent6">
                <a:lumMod val="75000"/>
              </a:schemeClr>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00" cap="none" spc="0" normalizeH="0" baseline="0" noProof="0" dirty="0">
                  <a:ln>
                    <a:noFill/>
                  </a:ln>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rPr>
                <a:t>WEB</a:t>
              </a:r>
              <a:r>
                <a:rPr lang="zh-CN" altLang="zh-CN" sz="1200" b="1" kern="100" dirty="0">
                  <a:effectLst/>
                  <a:ea typeface="微软雅黑" panose="020B0503020204020204" pitchFamily="34" charset="-122"/>
                  <a:cs typeface="Times New Roman" panose="02020603050405020304" pitchFamily="18" charset="0"/>
                </a:rPr>
                <a:t>本地站点和远程站点</a:t>
              </a:r>
              <a:endParaRPr kumimoji="0" lang="zh-CN" altLang="en-US" sz="12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 name="组合 6">
            <a:extLst>
              <a:ext uri="{FF2B5EF4-FFF2-40B4-BE49-F238E27FC236}">
                <a16:creationId xmlns:a16="http://schemas.microsoft.com/office/drawing/2014/main" id="{AFBCCB8A-BA13-4FE0-BF1A-15726ABBE344}"/>
              </a:ext>
            </a:extLst>
          </p:cNvPr>
          <p:cNvGrpSpPr/>
          <p:nvPr/>
        </p:nvGrpSpPr>
        <p:grpSpPr>
          <a:xfrm>
            <a:off x="240791" y="2788842"/>
            <a:ext cx="11041824" cy="982401"/>
            <a:chOff x="240791" y="2788842"/>
            <a:chExt cx="11041824" cy="982401"/>
          </a:xfrm>
        </p:grpSpPr>
        <p:sp>
          <p:nvSpPr>
            <p:cNvPr id="9" name="箭头: 五边形 8">
              <a:extLst>
                <a:ext uri="{FF2B5EF4-FFF2-40B4-BE49-F238E27FC236}">
                  <a16:creationId xmlns:a16="http://schemas.microsoft.com/office/drawing/2014/main" id="{00458BE6-11D1-48EB-A9FA-DC1B5A530037}"/>
                </a:ext>
              </a:extLst>
            </p:cNvPr>
            <p:cNvSpPr/>
            <p:nvPr/>
          </p:nvSpPr>
          <p:spPr>
            <a:xfrm>
              <a:off x="240791" y="3163529"/>
              <a:ext cx="1337187" cy="530942"/>
            </a:xfrm>
            <a:prstGeom prst="homePlate">
              <a:avLst/>
            </a:prstGeom>
            <a:solidFill>
              <a:schemeClr val="accent2">
                <a:lumMod val="60000"/>
                <a:lumOff val="40000"/>
              </a:schemeClr>
            </a:solidFill>
            <a:ln>
              <a:noFill/>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00" dirty="0">
                  <a:effectLst/>
                  <a:ea typeface="微软雅黑" panose="020B0503020204020204" pitchFamily="34" charset="-122"/>
                  <a:cs typeface="Times New Roman" panose="02020603050405020304" pitchFamily="18" charset="0"/>
                </a:rPr>
                <a:t>超链接</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剪去对角 13">
              <a:extLst>
                <a:ext uri="{FF2B5EF4-FFF2-40B4-BE49-F238E27FC236}">
                  <a16:creationId xmlns:a16="http://schemas.microsoft.com/office/drawing/2014/main" id="{5EBEB187-798A-4359-9E81-A35A5085F48F}"/>
                </a:ext>
              </a:extLst>
            </p:cNvPr>
            <p:cNvSpPr/>
            <p:nvPr/>
          </p:nvSpPr>
          <p:spPr>
            <a:xfrm>
              <a:off x="1666666" y="2788842"/>
              <a:ext cx="9615949" cy="982401"/>
            </a:xfrm>
            <a:prstGeom prst="snip2DiagRect">
              <a:avLst/>
            </a:prstGeom>
            <a:solidFill>
              <a:schemeClr val="accent4">
                <a:lumMod val="40000"/>
                <a:lumOff val="60000"/>
              </a:schemeClr>
            </a:solidFill>
            <a:ln>
              <a:prstDash val="dash"/>
            </a:ln>
            <a:effectLst>
              <a:glow rad="63500">
                <a:schemeClr val="accent2">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l"/>
              <a:r>
                <a:rPr lang="zh-CN" altLang="zh-CN" dirty="0">
                  <a:solidFill>
                    <a:schemeClr val="tx1"/>
                  </a:solidFill>
                  <a:effectLst/>
                  <a:ea typeface="微软雅黑" panose="020B0503020204020204" pitchFamily="34" charset="-122"/>
                </a:rPr>
                <a:t>是指网页间、网页元素间的连接关系，从一个网页通过点击文字、图片或其他元素打开另一个对象的关系，这个目标可以是另一个网页，也可以是相同网页上的不同位置，还可以是一个图片，一个电子邮件地址，一个文件，甚至是一个应用程序。</a:t>
              </a:r>
              <a:endParaRPr lang="zh-CN" altLang="zh-CN" dirty="0">
                <a:solidFill>
                  <a:schemeClr val="tx1"/>
                </a:solidFill>
                <a:effectLst/>
              </a:endParaRPr>
            </a:p>
          </p:txBody>
        </p:sp>
      </p:grpSp>
    </p:spTree>
    <p:extLst>
      <p:ext uri="{BB962C8B-B14F-4D97-AF65-F5344CB8AC3E}">
        <p14:creationId xmlns:p14="http://schemas.microsoft.com/office/powerpoint/2010/main" val="1491431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07B570C-1590-48AC-B8F0-3E6C6CE649D6}"/>
              </a:ext>
            </a:extLst>
          </p:cNvPr>
          <p:cNvSpPr txBox="1">
            <a:spLocks/>
          </p:cNvSpPr>
          <p:nvPr/>
        </p:nvSpPr>
        <p:spPr>
          <a:xfrm>
            <a:off x="1998561" y="275067"/>
            <a:ext cx="8996518" cy="695990"/>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zh-CN" sz="2800" b="1" kern="100" dirty="0">
                <a:solidFill>
                  <a:srgbClr val="0070C0"/>
                </a:solidFill>
                <a:cs typeface="Times New Roman" panose="02020603050405020304" pitchFamily="18" charset="0"/>
              </a:rPr>
              <a:t>常用的网页制作工具软件</a:t>
            </a:r>
            <a:r>
              <a:rPr lang="en-US" altLang="zh-CN" sz="2800" b="1" kern="100" dirty="0">
                <a:solidFill>
                  <a:srgbClr val="0070C0"/>
                </a:solidFill>
                <a:cs typeface="Times New Roman" panose="02020603050405020304" pitchFamily="18" charset="0"/>
              </a:rPr>
              <a:t>(1)</a:t>
            </a:r>
            <a:endParaRPr lang="zh-CN" altLang="en-US" sz="2800" b="1" kern="100" dirty="0">
              <a:solidFill>
                <a:srgbClr val="0070C0"/>
              </a:solidFill>
              <a:cs typeface="Times New Roman" panose="02020603050405020304" pitchFamily="18" charset="0"/>
            </a:endParaRPr>
          </a:p>
        </p:txBody>
      </p:sp>
      <p:sp>
        <p:nvSpPr>
          <p:cNvPr id="4" name="文本框 3">
            <a:extLst>
              <a:ext uri="{FF2B5EF4-FFF2-40B4-BE49-F238E27FC236}">
                <a16:creationId xmlns:a16="http://schemas.microsoft.com/office/drawing/2014/main" id="{279A5DB9-0C68-4452-957A-14E140FE4891}"/>
              </a:ext>
            </a:extLst>
          </p:cNvPr>
          <p:cNvSpPr txBox="1"/>
          <p:nvPr/>
        </p:nvSpPr>
        <p:spPr>
          <a:xfrm>
            <a:off x="743642" y="392230"/>
            <a:ext cx="11110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1.1.4</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7" name="组合 6">
            <a:extLst>
              <a:ext uri="{FF2B5EF4-FFF2-40B4-BE49-F238E27FC236}">
                <a16:creationId xmlns:a16="http://schemas.microsoft.com/office/drawing/2014/main" id="{52160AD9-A875-450B-B062-30E013BAA8F6}"/>
              </a:ext>
            </a:extLst>
          </p:cNvPr>
          <p:cNvGrpSpPr/>
          <p:nvPr/>
        </p:nvGrpSpPr>
        <p:grpSpPr>
          <a:xfrm>
            <a:off x="305492" y="1205886"/>
            <a:ext cx="10863953" cy="1200329"/>
            <a:chOff x="305492" y="1205886"/>
            <a:chExt cx="10863953" cy="1200329"/>
          </a:xfrm>
        </p:grpSpPr>
        <p:pic>
          <p:nvPicPr>
            <p:cNvPr id="1026" name="Picture 3">
              <a:extLst>
                <a:ext uri="{FF2B5EF4-FFF2-40B4-BE49-F238E27FC236}">
                  <a16:creationId xmlns:a16="http://schemas.microsoft.com/office/drawing/2014/main" id="{81CD93BE-DC72-4252-BB27-BF80BE3283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492" y="1386156"/>
              <a:ext cx="8763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a:extLst>
                <a:ext uri="{FF2B5EF4-FFF2-40B4-BE49-F238E27FC236}">
                  <a16:creationId xmlns:a16="http://schemas.microsoft.com/office/drawing/2014/main" id="{980A61B4-3915-4FEF-BF66-67B7E7C7606A}"/>
                </a:ext>
              </a:extLst>
            </p:cNvPr>
            <p:cNvSpPr txBox="1"/>
            <p:nvPr/>
          </p:nvSpPr>
          <p:spPr>
            <a:xfrm>
              <a:off x="1450257" y="1205886"/>
              <a:ext cx="9719188" cy="1200329"/>
            </a:xfrm>
            <a:prstGeom prst="rect">
              <a:avLst/>
            </a:prstGeom>
            <a:solidFill>
              <a:schemeClr val="accent6">
                <a:lumMod val="40000"/>
                <a:lumOff val="60000"/>
              </a:schemeClr>
            </a:solidFill>
            <a:effectLst>
              <a:glow rad="63500">
                <a:schemeClr val="accent6">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1800" b="1" kern="100" dirty="0">
                  <a:effectLst/>
                  <a:latin typeface="微软雅黑" panose="020B0503020204020204" pitchFamily="34" charset="-122"/>
                  <a:cs typeface="Times New Roman" panose="02020603050405020304" pitchFamily="18" charset="0"/>
                </a:rPr>
                <a:t>Dreamweaver</a:t>
              </a:r>
              <a:r>
                <a:rPr lang="zh-CN" altLang="zh-CN" sz="1800" kern="100" dirty="0">
                  <a:effectLst/>
                  <a:ea typeface="微软雅黑" panose="020B0503020204020204" pitchFamily="34" charset="-122"/>
                  <a:cs typeface="Times New Roman" panose="02020603050405020304" pitchFamily="18" charset="0"/>
                </a:rPr>
                <a:t>：</a:t>
              </a:r>
              <a:r>
                <a:rPr lang="en-US" altLang="zh-CN" sz="1800" kern="100" dirty="0">
                  <a:effectLst/>
                  <a:ea typeface="微软雅黑" panose="020B0503020204020204" pitchFamily="34" charset="-122"/>
                  <a:cs typeface="Times New Roman" panose="02020603050405020304" pitchFamily="18" charset="0"/>
                </a:rPr>
                <a:t>Adobe Dreamweaver</a:t>
              </a:r>
              <a:r>
                <a:rPr lang="zh-CN" altLang="zh-CN" sz="1800" kern="100" dirty="0">
                  <a:effectLst/>
                  <a:ea typeface="微软雅黑" panose="020B0503020204020204" pitchFamily="34" charset="-122"/>
                  <a:cs typeface="Times New Roman" panose="02020603050405020304" pitchFamily="18" charset="0"/>
                </a:rPr>
                <a:t>，简称“</a:t>
              </a:r>
              <a:r>
                <a:rPr lang="en-US" altLang="zh-CN" sz="1800" kern="100" dirty="0">
                  <a:effectLst/>
                  <a:ea typeface="微软雅黑" panose="020B0503020204020204" pitchFamily="34" charset="-122"/>
                  <a:cs typeface="Times New Roman" panose="02020603050405020304" pitchFamily="18" charset="0"/>
                </a:rPr>
                <a:t>DW</a:t>
              </a:r>
              <a:r>
                <a:rPr lang="zh-CN" altLang="zh-CN" sz="1800" kern="100" dirty="0">
                  <a:effectLst/>
                  <a:ea typeface="微软雅黑" panose="020B0503020204020204" pitchFamily="34" charset="-122"/>
                  <a:cs typeface="Times New Roman" panose="02020603050405020304" pitchFamily="18" charset="0"/>
                </a:rPr>
                <a:t>”，中文名称“梦想编织者”，是</a:t>
              </a:r>
              <a:r>
                <a:rPr lang="en-US" altLang="zh-CN" sz="1800" kern="100" dirty="0">
                  <a:effectLst/>
                  <a:ea typeface="微软雅黑" panose="020B0503020204020204" pitchFamily="34" charset="-122"/>
                  <a:cs typeface="Times New Roman" panose="02020603050405020304" pitchFamily="18" charset="0"/>
                </a:rPr>
                <a:t>Adobe</a:t>
              </a:r>
              <a:r>
                <a:rPr lang="zh-CN" altLang="zh-CN" sz="1800" kern="100" dirty="0">
                  <a:effectLst/>
                  <a:ea typeface="微软雅黑" panose="020B0503020204020204" pitchFamily="34" charset="-122"/>
                  <a:cs typeface="Times New Roman" panose="02020603050405020304" pitchFamily="18" charset="0"/>
                </a:rPr>
                <a:t>公司开发的集网页制作和管理网站于一身的“所见即所得”网页编辑器，它是第一套针对专业网页设计师特别发展的视觉化网页开发工具，能产生所见即所得的网页，是广泛网页设计师使用的网页编辑工具，</a:t>
              </a:r>
              <a:r>
                <a:rPr lang="zh-CN" altLang="zh-CN" sz="1800" b="1" kern="100" dirty="0">
                  <a:solidFill>
                    <a:srgbClr val="FF0000"/>
                  </a:solidFill>
                  <a:effectLst/>
                  <a:ea typeface="微软雅黑" panose="020B0503020204020204" pitchFamily="34" charset="-122"/>
                  <a:cs typeface="Times New Roman" panose="02020603050405020304" pitchFamily="18" charset="0"/>
                </a:rPr>
                <a:t>本书主要使用</a:t>
              </a:r>
              <a:r>
                <a:rPr lang="en-US" altLang="zh-CN" sz="1800" b="1" kern="100" dirty="0">
                  <a:solidFill>
                    <a:srgbClr val="FF0000"/>
                  </a:solidFill>
                  <a:effectLst/>
                  <a:ea typeface="微软雅黑" panose="020B0503020204020204" pitchFamily="34" charset="-122"/>
                  <a:cs typeface="Times New Roman" panose="02020603050405020304" pitchFamily="18" charset="0"/>
                </a:rPr>
                <a:t>Dreamweaver</a:t>
              </a:r>
              <a:r>
                <a:rPr lang="zh-CN" altLang="zh-CN" sz="1800" b="1" kern="100" dirty="0">
                  <a:solidFill>
                    <a:srgbClr val="FF0000"/>
                  </a:solidFill>
                  <a:effectLst/>
                  <a:ea typeface="微软雅黑" panose="020B0503020204020204" pitchFamily="34" charset="-122"/>
                  <a:cs typeface="Times New Roman" panose="02020603050405020304" pitchFamily="18" charset="0"/>
                </a:rPr>
                <a:t>工具</a:t>
              </a:r>
              <a:r>
                <a:rPr lang="zh-CN" altLang="zh-CN" sz="1800" kern="100" dirty="0">
                  <a:effectLst/>
                  <a:ea typeface="微软雅黑" panose="020B0503020204020204" pitchFamily="34" charset="-122"/>
                  <a:cs typeface="Times New Roman" panose="02020603050405020304" pitchFamily="18" charset="0"/>
                </a:rPr>
                <a:t>实现网页的制作和网站的开发。</a:t>
              </a:r>
              <a:endParaRPr lang="zh-CN" altLang="en-US" dirty="0"/>
            </a:p>
          </p:txBody>
        </p:sp>
      </p:grpSp>
      <p:grpSp>
        <p:nvGrpSpPr>
          <p:cNvPr id="11" name="组合 10">
            <a:extLst>
              <a:ext uri="{FF2B5EF4-FFF2-40B4-BE49-F238E27FC236}">
                <a16:creationId xmlns:a16="http://schemas.microsoft.com/office/drawing/2014/main" id="{8A8682EC-9C71-40A5-9979-13858CB8AD48}"/>
              </a:ext>
            </a:extLst>
          </p:cNvPr>
          <p:cNvGrpSpPr/>
          <p:nvPr/>
        </p:nvGrpSpPr>
        <p:grpSpPr>
          <a:xfrm>
            <a:off x="324542" y="2938476"/>
            <a:ext cx="10844903" cy="923330"/>
            <a:chOff x="324542" y="2938476"/>
            <a:chExt cx="10844903" cy="923330"/>
          </a:xfrm>
        </p:grpSpPr>
        <p:sp>
          <p:nvSpPr>
            <p:cNvPr id="18" name="文本框 17">
              <a:extLst>
                <a:ext uri="{FF2B5EF4-FFF2-40B4-BE49-F238E27FC236}">
                  <a16:creationId xmlns:a16="http://schemas.microsoft.com/office/drawing/2014/main" id="{C9BE4EA9-1ED1-41B6-B46B-C009AB769344}"/>
                </a:ext>
              </a:extLst>
            </p:cNvPr>
            <p:cNvSpPr txBox="1"/>
            <p:nvPr/>
          </p:nvSpPr>
          <p:spPr>
            <a:xfrm>
              <a:off x="1450257" y="2938476"/>
              <a:ext cx="9719188" cy="923330"/>
            </a:xfrm>
            <a:prstGeom prst="rect">
              <a:avLst/>
            </a:prstGeom>
            <a:solidFill>
              <a:schemeClr val="accent2">
                <a:lumMod val="40000"/>
                <a:lumOff val="60000"/>
              </a:schemeClr>
            </a:solidFill>
            <a:effectLst>
              <a:glow rad="63500">
                <a:schemeClr val="accent2">
                  <a:lumMod val="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1800" kern="100" dirty="0">
                  <a:effectLst/>
                  <a:latin typeface="微软雅黑" panose="020B0503020204020204" pitchFamily="34" charset="-122"/>
                  <a:cs typeface="Times New Roman" panose="02020603050405020304" pitchFamily="18" charset="0"/>
                </a:rPr>
                <a:t>Flash</a:t>
              </a:r>
              <a:r>
                <a:rPr lang="zh-CN" altLang="zh-CN" sz="1800" kern="100" dirty="0">
                  <a:effectLst/>
                  <a:ea typeface="微软雅黑" panose="020B0503020204020204" pitchFamily="34" charset="-122"/>
                  <a:cs typeface="Times New Roman" panose="02020603050405020304" pitchFamily="18" charset="0"/>
                </a:rPr>
                <a:t>是由</a:t>
              </a:r>
              <a:r>
                <a:rPr lang="en-US" altLang="zh-CN" sz="1800" kern="100" dirty="0">
                  <a:effectLst/>
                  <a:ea typeface="微软雅黑" panose="020B0503020204020204" pitchFamily="34" charset="-122"/>
                  <a:cs typeface="Times New Roman" panose="02020603050405020304" pitchFamily="18" charset="0"/>
                </a:rPr>
                <a:t>Adobe</a:t>
              </a:r>
              <a:r>
                <a:rPr lang="zh-CN" altLang="zh-CN" sz="1800" kern="100" dirty="0">
                  <a:effectLst/>
                  <a:ea typeface="微软雅黑" panose="020B0503020204020204" pitchFamily="34" charset="-122"/>
                  <a:cs typeface="Times New Roman" panose="02020603050405020304" pitchFamily="18" charset="0"/>
                </a:rPr>
                <a:t>公司推出的交互式矢量图和</a:t>
              </a:r>
              <a:r>
                <a:rPr lang="en-US" altLang="zh-CN" sz="1800" kern="100" dirty="0">
                  <a:effectLst/>
                  <a:ea typeface="微软雅黑" panose="020B0503020204020204" pitchFamily="34" charset="-122"/>
                  <a:cs typeface="Times New Roman" panose="02020603050405020304" pitchFamily="18" charset="0"/>
                </a:rPr>
                <a:t> Web </a:t>
              </a:r>
              <a:r>
                <a:rPr lang="zh-CN" altLang="zh-CN" sz="1800" kern="100" dirty="0">
                  <a:effectLst/>
                  <a:ea typeface="微软雅黑" panose="020B0503020204020204" pitchFamily="34" charset="-122"/>
                  <a:cs typeface="Times New Roman" panose="02020603050405020304" pitchFamily="18" charset="0"/>
                </a:rPr>
                <a:t>动画的标准。网页设计者使用</a:t>
              </a:r>
              <a:r>
                <a:rPr lang="en-US" altLang="zh-CN" sz="1800" kern="100" dirty="0">
                  <a:effectLst/>
                  <a:ea typeface="微软雅黑" panose="020B0503020204020204" pitchFamily="34" charset="-122"/>
                  <a:cs typeface="Times New Roman" panose="02020603050405020304" pitchFamily="18" charset="0"/>
                </a:rPr>
                <a:t> Flash </a:t>
              </a:r>
              <a:r>
                <a:rPr lang="zh-CN" altLang="zh-CN" sz="1800" kern="100" dirty="0">
                  <a:effectLst/>
                  <a:ea typeface="微软雅黑" panose="020B0503020204020204" pitchFamily="34" charset="-122"/>
                  <a:cs typeface="Times New Roman" panose="02020603050405020304" pitchFamily="18" charset="0"/>
                </a:rPr>
                <a:t>创作出既漂亮又可改变尺寸的导航界面以及其他奇特的效果，是商用的二维矢量动画软件，用于设计和编辑</a:t>
              </a:r>
              <a:r>
                <a:rPr lang="en-US" altLang="zh-CN" sz="1800" kern="100" dirty="0">
                  <a:effectLst/>
                  <a:ea typeface="微软雅黑" panose="020B0503020204020204" pitchFamily="34" charset="-122"/>
                  <a:cs typeface="Times New Roman" panose="02020603050405020304" pitchFamily="18" charset="0"/>
                </a:rPr>
                <a:t>Flash</a:t>
              </a:r>
              <a:r>
                <a:rPr lang="zh-CN" altLang="zh-CN" sz="1800" kern="100" dirty="0">
                  <a:effectLst/>
                  <a:ea typeface="微软雅黑" panose="020B0503020204020204" pitchFamily="34" charset="-122"/>
                  <a:cs typeface="Times New Roman" panose="02020603050405020304" pitchFamily="18" charset="0"/>
                </a:rPr>
                <a:t>文档，在网页中大量采用由</a:t>
              </a:r>
              <a:r>
                <a:rPr lang="en-US" altLang="zh-CN" sz="1800" kern="100" dirty="0">
                  <a:effectLst/>
                  <a:ea typeface="微软雅黑" panose="020B0503020204020204" pitchFamily="34" charset="-122"/>
                  <a:cs typeface="Times New Roman" panose="02020603050405020304" pitchFamily="18" charset="0"/>
                </a:rPr>
                <a:t>Flash</a:t>
              </a:r>
              <a:r>
                <a:rPr lang="zh-CN" altLang="zh-CN" sz="1800" kern="100" dirty="0">
                  <a:effectLst/>
                  <a:ea typeface="微软雅黑" panose="020B0503020204020204" pitchFamily="34" charset="-122"/>
                  <a:cs typeface="Times New Roman" panose="02020603050405020304" pitchFamily="18" charset="0"/>
                </a:rPr>
                <a:t>工具生成的</a:t>
              </a:r>
              <a:r>
                <a:rPr lang="en-US" altLang="zh-CN" sz="1800" kern="100" dirty="0" err="1">
                  <a:effectLst/>
                  <a:ea typeface="微软雅黑" panose="020B0503020204020204" pitchFamily="34" charset="-122"/>
                  <a:cs typeface="Times New Roman" panose="02020603050405020304" pitchFamily="18" charset="0"/>
                </a:rPr>
                <a:t>swf</a:t>
              </a:r>
              <a:r>
                <a:rPr lang="zh-CN" altLang="zh-CN" sz="1800" kern="100" dirty="0">
                  <a:effectLst/>
                  <a:ea typeface="微软雅黑" panose="020B0503020204020204" pitchFamily="34" charset="-122"/>
                  <a:cs typeface="Times New Roman" panose="02020603050405020304" pitchFamily="18" charset="0"/>
                </a:rPr>
                <a:t>文件。</a:t>
              </a:r>
              <a:endParaRPr lang="zh-CN" altLang="en-US" dirty="0"/>
            </a:p>
          </p:txBody>
        </p:sp>
        <p:pic>
          <p:nvPicPr>
            <p:cNvPr id="1028" name="Picture 4">
              <a:extLst>
                <a:ext uri="{FF2B5EF4-FFF2-40B4-BE49-F238E27FC236}">
                  <a16:creationId xmlns:a16="http://schemas.microsoft.com/office/drawing/2014/main" id="{3EAA7D9B-3D3F-408F-A62D-35376E0C07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542" y="2989772"/>
              <a:ext cx="838200"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a:extLst>
              <a:ext uri="{FF2B5EF4-FFF2-40B4-BE49-F238E27FC236}">
                <a16:creationId xmlns:a16="http://schemas.microsoft.com/office/drawing/2014/main" id="{D05470E9-8F77-4B57-A4A4-B087CE544012}"/>
              </a:ext>
            </a:extLst>
          </p:cNvPr>
          <p:cNvGrpSpPr/>
          <p:nvPr/>
        </p:nvGrpSpPr>
        <p:grpSpPr>
          <a:xfrm>
            <a:off x="324542" y="4394067"/>
            <a:ext cx="10844903" cy="1200329"/>
            <a:chOff x="324542" y="4394067"/>
            <a:chExt cx="10844903" cy="1200329"/>
          </a:xfrm>
        </p:grpSpPr>
        <p:sp>
          <p:nvSpPr>
            <p:cNvPr id="22" name="文本框 21">
              <a:extLst>
                <a:ext uri="{FF2B5EF4-FFF2-40B4-BE49-F238E27FC236}">
                  <a16:creationId xmlns:a16="http://schemas.microsoft.com/office/drawing/2014/main" id="{9303DAB9-31D9-4C99-866E-EE03A11485DD}"/>
                </a:ext>
              </a:extLst>
            </p:cNvPr>
            <p:cNvSpPr txBox="1"/>
            <p:nvPr/>
          </p:nvSpPr>
          <p:spPr>
            <a:xfrm>
              <a:off x="1450257" y="4394067"/>
              <a:ext cx="9719188" cy="1200329"/>
            </a:xfrm>
            <a:prstGeom prst="rect">
              <a:avLst/>
            </a:prstGeom>
            <a:solidFill>
              <a:srgbClr val="6FCDFA"/>
            </a:solidFill>
            <a:effectLst>
              <a:glow rad="101600">
                <a:schemeClr val="accent5">
                  <a:satMod val="175000"/>
                  <a:alpha val="40000"/>
                </a:schemeClr>
              </a:glow>
            </a:effectLst>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1800" b="1" kern="100" dirty="0">
                  <a:effectLst/>
                  <a:latin typeface="微软雅黑" panose="020B0503020204020204" pitchFamily="34" charset="-122"/>
                  <a:cs typeface="Times New Roman" panose="02020603050405020304" pitchFamily="18" charset="0"/>
                </a:rPr>
                <a:t>Photoshop</a:t>
              </a:r>
              <a:r>
                <a:rPr lang="zh-CN" altLang="zh-CN" sz="1800" b="1" kern="100" dirty="0">
                  <a:effectLst/>
                  <a:ea typeface="微软雅黑" panose="020B0503020204020204" pitchFamily="34" charset="-122"/>
                  <a:cs typeface="Times New Roman" panose="02020603050405020304" pitchFamily="18" charset="0"/>
                </a:rPr>
                <a:t>：</a:t>
              </a:r>
              <a:r>
                <a:rPr lang="zh-CN" altLang="zh-CN" sz="1800" kern="100" dirty="0">
                  <a:effectLst/>
                  <a:ea typeface="微软雅黑" panose="020B0503020204020204" pitchFamily="34" charset="-122"/>
                  <a:cs typeface="Times New Roman" panose="02020603050405020304" pitchFamily="18" charset="0"/>
                </a:rPr>
                <a:t>简称“</a:t>
              </a:r>
              <a:r>
                <a:rPr lang="en-US" altLang="zh-CN" sz="1800" kern="100" dirty="0">
                  <a:effectLst/>
                  <a:ea typeface="微软雅黑" panose="020B0503020204020204" pitchFamily="34" charset="-122"/>
                  <a:cs typeface="Times New Roman" panose="02020603050405020304" pitchFamily="18" charset="0"/>
                </a:rPr>
                <a:t>PS</a:t>
              </a:r>
              <a:r>
                <a:rPr lang="zh-CN" altLang="zh-CN" sz="1800" kern="100" dirty="0">
                  <a:effectLst/>
                  <a:ea typeface="微软雅黑" panose="020B0503020204020204" pitchFamily="34" charset="-122"/>
                  <a:cs typeface="Times New Roman" panose="02020603050405020304" pitchFamily="18" charset="0"/>
                </a:rPr>
                <a:t>”，是由</a:t>
              </a:r>
              <a:r>
                <a:rPr lang="en-US" altLang="zh-CN" sz="1800" kern="100" dirty="0">
                  <a:effectLst/>
                  <a:ea typeface="微软雅黑" panose="020B0503020204020204" pitchFamily="34" charset="-122"/>
                  <a:cs typeface="Times New Roman" panose="02020603050405020304" pitchFamily="18" charset="0"/>
                </a:rPr>
                <a:t>Adobe Systems</a:t>
              </a:r>
              <a:r>
                <a:rPr lang="zh-CN" altLang="zh-CN" sz="1800" kern="100" dirty="0">
                  <a:effectLst/>
                  <a:ea typeface="微软雅黑" panose="020B0503020204020204" pitchFamily="34" charset="-122"/>
                  <a:cs typeface="Times New Roman" panose="02020603050405020304" pitchFamily="18" charset="0"/>
                </a:rPr>
                <a:t>开发和发行的图像处理软件。</a:t>
              </a:r>
              <a:r>
                <a:rPr lang="en-US" altLang="zh-CN" sz="1800" kern="100" dirty="0">
                  <a:effectLst/>
                  <a:ea typeface="微软雅黑" panose="020B0503020204020204" pitchFamily="34" charset="-122"/>
                  <a:cs typeface="Times New Roman" panose="02020603050405020304" pitchFamily="18" charset="0"/>
                </a:rPr>
                <a:t>Photoshop</a:t>
              </a:r>
              <a:r>
                <a:rPr lang="zh-CN" altLang="zh-CN" sz="1800" kern="100" dirty="0">
                  <a:effectLst/>
                  <a:ea typeface="微软雅黑" panose="020B0503020204020204" pitchFamily="34" charset="-122"/>
                  <a:cs typeface="Times New Roman" panose="02020603050405020304" pitchFamily="18" charset="0"/>
                </a:rPr>
                <a:t>主要处理以像素所构成的数字图像。使用其众多的编修与绘图工具，可以有效地进行图片编辑工作。</a:t>
              </a:r>
              <a:r>
                <a:rPr lang="en-US" altLang="zh-CN" sz="1800" kern="100" dirty="0">
                  <a:effectLst/>
                  <a:ea typeface="微软雅黑" panose="020B0503020204020204" pitchFamily="34" charset="-122"/>
                  <a:cs typeface="Times New Roman" panose="02020603050405020304" pitchFamily="18" charset="0"/>
                </a:rPr>
                <a:t>PS</a:t>
              </a:r>
              <a:r>
                <a:rPr lang="zh-CN" altLang="zh-CN" sz="1800" kern="100" dirty="0">
                  <a:effectLst/>
                  <a:ea typeface="微软雅黑" panose="020B0503020204020204" pitchFamily="34" charset="-122"/>
                  <a:cs typeface="Times New Roman" panose="02020603050405020304" pitchFamily="18" charset="0"/>
                </a:rPr>
                <a:t>有很多功能，在图像、图形、文字、视频、出版等各方面都有涉及。网页中主要使用</a:t>
              </a:r>
              <a:r>
                <a:rPr lang="en-US" altLang="zh-CN" sz="1800" kern="100" dirty="0">
                  <a:effectLst/>
                  <a:ea typeface="微软雅黑" panose="020B0503020204020204" pitchFamily="34" charset="-122"/>
                  <a:cs typeface="Times New Roman" panose="02020603050405020304" pitchFamily="18" charset="0"/>
                </a:rPr>
                <a:t>PS</a:t>
              </a:r>
              <a:r>
                <a:rPr lang="zh-CN" altLang="zh-CN" sz="1800" kern="100" dirty="0">
                  <a:effectLst/>
                  <a:ea typeface="微软雅黑" panose="020B0503020204020204" pitchFamily="34" charset="-122"/>
                  <a:cs typeface="Times New Roman" panose="02020603050405020304" pitchFamily="18" charset="0"/>
                </a:rPr>
                <a:t>来实现图片的处理。</a:t>
              </a:r>
              <a:endParaRPr lang="zh-CN" altLang="en-US" dirty="0"/>
            </a:p>
          </p:txBody>
        </p:sp>
        <p:pic>
          <p:nvPicPr>
            <p:cNvPr id="1029" name="Picture 5">
              <a:extLst>
                <a:ext uri="{FF2B5EF4-FFF2-40B4-BE49-F238E27FC236}">
                  <a16:creationId xmlns:a16="http://schemas.microsoft.com/office/drawing/2014/main" id="{796E8E2F-C2AA-4E90-B82A-9599DD9F90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542" y="4585450"/>
              <a:ext cx="804863"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4604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921</TotalTime>
  <Words>4577</Words>
  <Application>Microsoft Office PowerPoint</Application>
  <PresentationFormat>宽屏</PresentationFormat>
  <Paragraphs>270</Paragraphs>
  <Slides>40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40</vt:i4>
      </vt:variant>
    </vt:vector>
  </HeadingPairs>
  <TitlesOfParts>
    <vt:vector size="49" baseType="lpstr">
      <vt:lpstr>Gulim</vt:lpstr>
      <vt:lpstr>等线</vt:lpstr>
      <vt:lpstr>楷体_GB2312</vt:lpstr>
      <vt:lpstr>微软雅黑</vt:lpstr>
      <vt:lpstr>字体圈欣意冠黑体</vt:lpstr>
      <vt:lpstr>Arial</vt:lpstr>
      <vt:lpstr>Times New Roman</vt:lpstr>
      <vt:lpstr>Wingdings</vt:lpstr>
      <vt:lpstr>Office 主题​​</vt:lpstr>
      <vt:lpstr>第一章 网页基础知识</vt:lpstr>
      <vt:lpstr>课堂案例：企业网站的规划和站点管理</vt:lpstr>
      <vt:lpstr>Dreamweaver CS6工具介绍和基本操作</vt:lpstr>
      <vt:lpstr>网页的构成元素</vt:lpstr>
      <vt:lpstr>网页的构成元素</vt:lpstr>
      <vt:lpstr>网页的类型</vt:lpstr>
      <vt:lpstr>PowerPoint 演示文稿</vt:lpstr>
      <vt:lpstr>PowerPoint 演示文稿</vt:lpstr>
      <vt:lpstr>PowerPoint 演示文稿</vt:lpstr>
      <vt:lpstr>PowerPoint 演示文稿</vt:lpstr>
      <vt:lpstr>PowerPoint 演示文稿</vt:lpstr>
      <vt:lpstr>PowerPoint 演示文稿</vt:lpstr>
      <vt:lpstr>Dreamweaver CS6工具介绍和基本操作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课堂案例：企业网站的规划和站点的管理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hai</dc:creator>
  <cp:lastModifiedBy>wang hai</cp:lastModifiedBy>
  <cp:revision>135</cp:revision>
  <dcterms:created xsi:type="dcterms:W3CDTF">2021-07-24T09:37:47Z</dcterms:created>
  <dcterms:modified xsi:type="dcterms:W3CDTF">2021-09-03T02:31:49Z</dcterms:modified>
</cp:coreProperties>
</file>