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31" r:id="rId4"/>
    <p:sldId id="350" r:id="rId5"/>
    <p:sldId id="337" r:id="rId6"/>
    <p:sldId id="338" r:id="rId7"/>
    <p:sldId id="351" r:id="rId8"/>
    <p:sldId id="352" r:id="rId9"/>
    <p:sldId id="339" r:id="rId10"/>
    <p:sldId id="340" r:id="rId11"/>
    <p:sldId id="353" r:id="rId12"/>
    <p:sldId id="354" r:id="rId13"/>
    <p:sldId id="341" r:id="rId14"/>
    <p:sldId id="356" r:id="rId15"/>
    <p:sldId id="357" r:id="rId16"/>
    <p:sldId id="358" r:id="rId17"/>
    <p:sldId id="359" r:id="rId18"/>
    <p:sldId id="360" r:id="rId19"/>
    <p:sldId id="361" r:id="rId20"/>
    <p:sldId id="362" r:id="rId21"/>
    <p:sldId id="363" r:id="rId22"/>
    <p:sldId id="364" r:id="rId23"/>
    <p:sldId id="365" r:id="rId24"/>
    <p:sldId id="368" r:id="rId25"/>
    <p:sldId id="369" r:id="rId26"/>
    <p:sldId id="370" r:id="rId27"/>
    <p:sldId id="371" r:id="rId28"/>
    <p:sldId id="334" r:id="rId29"/>
    <p:sldId id="342" r:id="rId30"/>
    <p:sldId id="366" r:id="rId31"/>
    <p:sldId id="367" r:id="rId32"/>
    <p:sldId id="33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038430C3-5E01-4055-99EB-8637FF4E9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8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A2C3DA-204C-4C23-BA12-FCACFBDDF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19A53D-BDEC-43E6-906C-8C4873096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AFE403-31EF-4ECC-AE6D-7064F4BBA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F199C3D3-6201-4D7A-A702-91D889DA2A1A}"/>
              </a:ext>
            </a:extLst>
          </p:cNvPr>
          <p:cNvSpPr/>
          <p:nvPr/>
        </p:nvSpPr>
        <p:spPr>
          <a:xfrm>
            <a:off x="0" y="-747629"/>
            <a:ext cx="8363712" cy="8171061"/>
          </a:xfrm>
          <a:prstGeom prst="triangle">
            <a:avLst>
              <a:gd name="adj" fmla="val 0"/>
            </a:avLst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6DABE92F-B0C8-472B-AD2D-956CFBCFE494}"/>
              </a:ext>
            </a:extLst>
          </p:cNvPr>
          <p:cNvSpPr/>
          <p:nvPr/>
        </p:nvSpPr>
        <p:spPr>
          <a:xfrm rot="8819023">
            <a:off x="-545604" y="768655"/>
            <a:ext cx="11094140" cy="6243716"/>
          </a:xfrm>
          <a:prstGeom prst="triangle">
            <a:avLst>
              <a:gd name="adj" fmla="val 38152"/>
            </a:avLst>
          </a:prstGeom>
          <a:solidFill>
            <a:srgbClr val="0096F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A2DD5C0-C59D-4C97-8C2C-5A003832355E}"/>
              </a:ext>
            </a:extLst>
          </p:cNvPr>
          <p:cNvSpPr/>
          <p:nvPr/>
        </p:nvSpPr>
        <p:spPr bwMode="auto">
          <a:xfrm>
            <a:off x="1376515" y="2741423"/>
            <a:ext cx="9625782" cy="1068403"/>
          </a:xfrm>
          <a:prstGeom prst="roundRect">
            <a:avLst/>
          </a:prstGeom>
          <a:solidFill>
            <a:schemeClr val="bg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 eaLnBrk="1" hangingPunct="1">
              <a:lnSpc>
                <a:spcPct val="150000"/>
              </a:lnSpc>
              <a:spcBef>
                <a:spcPts val="2000"/>
              </a:spcBef>
              <a:buFont typeface="Arial" pitchFamily="34" charset="0"/>
              <a:buNone/>
              <a:defRPr/>
            </a:pP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形 28" descr="铅笔">
            <a:extLst>
              <a:ext uri="{FF2B5EF4-FFF2-40B4-BE49-F238E27FC236}">
                <a16:creationId xmlns:a16="http://schemas.microsoft.com/office/drawing/2014/main" id="{FAF9EC75-3FB3-41D8-912F-2A7D50E19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70917" y="1558436"/>
            <a:ext cx="914400" cy="914400"/>
          </a:xfrm>
          <a:prstGeom prst="rect">
            <a:avLst/>
          </a:prstGeom>
          <a:effectLst/>
        </p:spPr>
      </p:pic>
      <p:pic>
        <p:nvPicPr>
          <p:cNvPr id="31" name="图形 30" descr="监视器">
            <a:extLst>
              <a:ext uri="{FF2B5EF4-FFF2-40B4-BE49-F238E27FC236}">
                <a16:creationId xmlns:a16="http://schemas.microsoft.com/office/drawing/2014/main" id="{83AB8688-8BED-4AEC-8DC6-B90659AA9A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1038" y="190834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16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445AEA-0061-4462-AF9A-75F46F3B453A}"/>
              </a:ext>
            </a:extLst>
          </p:cNvPr>
          <p:cNvSpPr/>
          <p:nvPr/>
        </p:nvSpPr>
        <p:spPr>
          <a:xfrm>
            <a:off x="0" y="0"/>
            <a:ext cx="12192000" cy="609600"/>
          </a:xfrm>
          <a:prstGeom prst="rect">
            <a:avLst/>
          </a:prstGeom>
          <a:solidFill>
            <a:srgbClr val="0096FC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B445EA8-2772-43BD-A69C-0805417C6706}"/>
              </a:ext>
            </a:extLst>
          </p:cNvPr>
          <p:cNvGrpSpPr/>
          <p:nvPr/>
        </p:nvGrpSpPr>
        <p:grpSpPr>
          <a:xfrm>
            <a:off x="157316" y="82609"/>
            <a:ext cx="393290" cy="844242"/>
            <a:chOff x="10960510" y="835742"/>
            <a:chExt cx="393290" cy="844242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0D60E038-4EFC-4874-9D88-FEF45C95206A}"/>
                </a:ext>
              </a:extLst>
            </p:cNvPr>
            <p:cNvSpPr/>
            <p:nvPr/>
          </p:nvSpPr>
          <p:spPr>
            <a:xfrm rot="10800000">
              <a:off x="10960510" y="1366684"/>
              <a:ext cx="393290" cy="313300"/>
            </a:xfrm>
            <a:prstGeom prst="triangle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EF2F4B5-E091-4382-8F3E-FC5D3B953F33}"/>
                </a:ext>
              </a:extLst>
            </p:cNvPr>
            <p:cNvSpPr/>
            <p:nvPr/>
          </p:nvSpPr>
          <p:spPr>
            <a:xfrm flipV="1">
              <a:off x="10960510" y="835742"/>
              <a:ext cx="393290" cy="530942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EC710C9-8637-4EA3-9745-8C2D68862E52}"/>
              </a:ext>
            </a:extLst>
          </p:cNvPr>
          <p:cNvSpPr txBox="1"/>
          <p:nvPr/>
        </p:nvSpPr>
        <p:spPr>
          <a:xfrm>
            <a:off x="46702" y="135398"/>
            <a:ext cx="56068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2.3 </a:t>
            </a:r>
            <a:r>
              <a:rPr lang="zh-CN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案例实施过程：人物介绍网页的制作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023168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445AEA-0061-4462-AF9A-75F46F3B453A}"/>
              </a:ext>
            </a:extLst>
          </p:cNvPr>
          <p:cNvSpPr/>
          <p:nvPr/>
        </p:nvSpPr>
        <p:spPr>
          <a:xfrm>
            <a:off x="0" y="0"/>
            <a:ext cx="12192000" cy="609600"/>
          </a:xfrm>
          <a:prstGeom prst="rect">
            <a:avLst/>
          </a:prstGeom>
          <a:solidFill>
            <a:srgbClr val="0096FC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B445EA8-2772-43BD-A69C-0805417C6706}"/>
              </a:ext>
            </a:extLst>
          </p:cNvPr>
          <p:cNvGrpSpPr/>
          <p:nvPr/>
        </p:nvGrpSpPr>
        <p:grpSpPr>
          <a:xfrm>
            <a:off x="157316" y="82609"/>
            <a:ext cx="393290" cy="844242"/>
            <a:chOff x="10960510" y="835742"/>
            <a:chExt cx="393290" cy="844242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0D60E038-4EFC-4874-9D88-FEF45C95206A}"/>
                </a:ext>
              </a:extLst>
            </p:cNvPr>
            <p:cNvSpPr/>
            <p:nvPr/>
          </p:nvSpPr>
          <p:spPr>
            <a:xfrm rot="10800000">
              <a:off x="10960510" y="1366684"/>
              <a:ext cx="393290" cy="313300"/>
            </a:xfrm>
            <a:prstGeom prst="triangle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EF2F4B5-E091-4382-8F3E-FC5D3B953F33}"/>
                </a:ext>
              </a:extLst>
            </p:cNvPr>
            <p:cNvSpPr/>
            <p:nvPr/>
          </p:nvSpPr>
          <p:spPr>
            <a:xfrm flipV="1">
              <a:off x="10960510" y="835742"/>
              <a:ext cx="393290" cy="530942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EC710C9-8637-4EA3-9745-8C2D68862E52}"/>
              </a:ext>
            </a:extLst>
          </p:cNvPr>
          <p:cNvSpPr txBox="1"/>
          <p:nvPr/>
        </p:nvSpPr>
        <p:spPr>
          <a:xfrm>
            <a:off x="46702" y="135398"/>
            <a:ext cx="56068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2.5 </a:t>
            </a:r>
            <a:r>
              <a:rPr lang="zh-CN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案例实施过程：人物介绍网页的制作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61733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974280-95E5-44B2-9C52-0CAA6851A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D65C13-0BA2-4055-9E3C-7A23C571B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D4D0DD-4E92-4C99-B650-07ADD8814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9E2ED9C-1D77-4C61-9FFB-36DA1B2F6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4DF6C8-1E5F-4F1C-A5D7-7BF84C54F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8817195-B85A-40E5-91B7-AF747EC70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329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2051EC-8D7B-4548-BA94-69354B65A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E0013C5-EC7B-4910-B17E-FDE1570645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BAB8C01-A35B-464A-9E83-D0618968D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715236-FE60-43E0-A017-D2F909FD8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AB4660-73F4-4B9D-8536-C009D7D6F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97ABA0-E0BC-4E06-A0F9-8C3F5641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92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505DB-CA57-4787-BB52-C003B52B6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AD537D-1639-43C8-A35B-751A982F4B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AF765D-93A0-4121-A866-545D2A70F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00C844-52CE-4E0E-8C8F-483FECF1D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A3790F-BA86-4B0C-9060-F67CE63EA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5753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658C17A-C75E-4F82-8097-5BCC003EFA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EE157B-DA0D-4A9D-BE34-57E077850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388568-B52B-488F-A70E-17CBC99EA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F60746-E7F9-4B28-8669-1CCEF97CF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4F6A55-1BF5-4E8B-9DBF-59E16586E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546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A44EE9-FC12-490A-BE72-3F0C2849C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AFF2B2D-677F-4745-A065-57EE48470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E83117-A3B3-436B-B301-1A82620B0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B4CEA4-77FD-49A4-BA19-A9808CF17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0A6250-6E8B-4844-AB27-75EEEEB95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489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C33EF9-283B-4200-A098-6D05F556A0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1884"/>
            <a:ext cx="10515600" cy="51150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B3F427-9802-45E0-A6E1-527C31261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D6A738-19D0-49D7-8246-36743F1CD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70EEAF-9B0B-439D-8768-E7653623A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圆角矩形 47">
            <a:extLst>
              <a:ext uri="{FF2B5EF4-FFF2-40B4-BE49-F238E27FC236}">
                <a16:creationId xmlns:a16="http://schemas.microsoft.com/office/drawing/2014/main" id="{2564D59E-51FC-4828-A779-D7F8686BAE20}"/>
              </a:ext>
            </a:extLst>
          </p:cNvPr>
          <p:cNvSpPr/>
          <p:nvPr/>
        </p:nvSpPr>
        <p:spPr>
          <a:xfrm>
            <a:off x="838200" y="206637"/>
            <a:ext cx="8294781" cy="71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3000">
                <a:srgbClr val="0096FC"/>
              </a:gs>
            </a:gsLst>
            <a:lin ang="10800000" scaled="1"/>
          </a:gradFill>
          <a:ln w="38100">
            <a:gradFill flip="none" rotWithShape="1">
              <a:gsLst>
                <a:gs pos="19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A577C8A-1C57-42C3-A4B5-E053DF49E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180" y="373761"/>
            <a:ext cx="10515600" cy="449267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0F5EB082-D04C-4457-AB17-3ECA41995678}"/>
              </a:ext>
            </a:extLst>
          </p:cNvPr>
          <p:cNvSpPr/>
          <p:nvPr/>
        </p:nvSpPr>
        <p:spPr>
          <a:xfrm>
            <a:off x="158408" y="296732"/>
            <a:ext cx="679792" cy="496958"/>
          </a:xfrm>
          <a:prstGeom prst="parallelogram">
            <a:avLst>
              <a:gd name="adj" fmla="val 2514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41223414-30AC-4EC7-A86B-FE48F1397093}"/>
              </a:ext>
            </a:extLst>
          </p:cNvPr>
          <p:cNvSpPr/>
          <p:nvPr/>
        </p:nvSpPr>
        <p:spPr>
          <a:xfrm>
            <a:off x="12428" y="95308"/>
            <a:ext cx="291961" cy="222659"/>
          </a:xfrm>
          <a:prstGeom prst="parallelogram">
            <a:avLst>
              <a:gd name="adj" fmla="val 25141"/>
            </a:avLst>
          </a:prstGeom>
          <a:solidFill>
            <a:srgbClr val="00B0F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五边形 12">
            <a:extLst>
              <a:ext uri="{FF2B5EF4-FFF2-40B4-BE49-F238E27FC236}">
                <a16:creationId xmlns:a16="http://schemas.microsoft.com/office/drawing/2014/main" id="{704D6575-9D88-46F3-815B-F0B74D131A41}"/>
              </a:ext>
            </a:extLst>
          </p:cNvPr>
          <p:cNvSpPr/>
          <p:nvPr/>
        </p:nvSpPr>
        <p:spPr>
          <a:xfrm>
            <a:off x="11353801" y="6011238"/>
            <a:ext cx="468036" cy="445749"/>
          </a:xfrm>
          <a:prstGeom prst="pentagon">
            <a:avLst/>
          </a:prstGeom>
          <a:solidFill>
            <a:srgbClr val="87DA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>
            <a:extLst>
              <a:ext uri="{FF2B5EF4-FFF2-40B4-BE49-F238E27FC236}">
                <a16:creationId xmlns:a16="http://schemas.microsoft.com/office/drawing/2014/main" id="{A1991EC4-1E07-42BA-B639-6C1ABF7BBE3F}"/>
              </a:ext>
            </a:extLst>
          </p:cNvPr>
          <p:cNvSpPr/>
          <p:nvPr/>
        </p:nvSpPr>
        <p:spPr>
          <a:xfrm rot="19299594">
            <a:off x="11636228" y="5642704"/>
            <a:ext cx="468036" cy="445749"/>
          </a:xfrm>
          <a:prstGeom prst="pent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15" name="五边形 14">
            <a:extLst>
              <a:ext uri="{FF2B5EF4-FFF2-40B4-BE49-F238E27FC236}">
                <a16:creationId xmlns:a16="http://schemas.microsoft.com/office/drawing/2014/main" id="{6C8D9DAF-FA13-45C2-9111-78AC67E0DDBD}"/>
              </a:ext>
            </a:extLst>
          </p:cNvPr>
          <p:cNvSpPr/>
          <p:nvPr/>
        </p:nvSpPr>
        <p:spPr>
          <a:xfrm rot="6566174">
            <a:off x="11828561" y="6133475"/>
            <a:ext cx="468036" cy="445749"/>
          </a:xfrm>
          <a:prstGeom prst="pentagon">
            <a:avLst/>
          </a:prstGeom>
          <a:solidFill>
            <a:srgbClr val="D1F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34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2B2EF62-3370-4F35-83FA-FF73CEA60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8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EFDB9268-7235-497D-9F3E-D99802E88223}"/>
              </a:ext>
            </a:extLst>
          </p:cNvPr>
          <p:cNvSpPr/>
          <p:nvPr/>
        </p:nvSpPr>
        <p:spPr bwMode="auto">
          <a:xfrm>
            <a:off x="1445526" y="683231"/>
            <a:ext cx="9625782" cy="1068403"/>
          </a:xfrm>
          <a:prstGeom prst="roundRect">
            <a:avLst/>
          </a:prstGeom>
          <a:solidFill>
            <a:schemeClr val="bg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 eaLnBrk="1" hangingPunct="1">
              <a:lnSpc>
                <a:spcPct val="150000"/>
              </a:lnSpc>
              <a:spcBef>
                <a:spcPts val="2000"/>
              </a:spcBef>
              <a:buFont typeface="Arial" pitchFamily="34" charset="0"/>
              <a:buNone/>
              <a:defRPr/>
            </a:pPr>
            <a:r>
              <a:rPr lang="zh-CN" altLang="en-US" sz="3600" b="1" dirty="0">
                <a:solidFill>
                  <a:srgbClr val="0099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本章小结</a:t>
            </a:r>
          </a:p>
        </p:txBody>
      </p:sp>
    </p:spTree>
    <p:extLst>
      <p:ext uri="{BB962C8B-B14F-4D97-AF65-F5344CB8AC3E}">
        <p14:creationId xmlns:p14="http://schemas.microsoft.com/office/powerpoint/2010/main" val="2061104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A3578A-E744-4102-82EF-E939AFF6F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E1E0DB-446D-41CB-9303-5735E4440D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7D0027D-1D45-44BC-B2B3-2A258DA14C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B9886E-9F4C-44A4-83F6-8C45F5334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99FB6E-D5CA-4047-A020-5A3DA5803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37FEBA-D48C-482D-9EF2-E2C9AA04C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圆角矩形 47">
            <a:extLst>
              <a:ext uri="{FF2B5EF4-FFF2-40B4-BE49-F238E27FC236}">
                <a16:creationId xmlns:a16="http://schemas.microsoft.com/office/drawing/2014/main" id="{65C7C64B-BE6A-41D1-917F-BE28CB6B8631}"/>
              </a:ext>
            </a:extLst>
          </p:cNvPr>
          <p:cNvSpPr/>
          <p:nvPr/>
        </p:nvSpPr>
        <p:spPr>
          <a:xfrm>
            <a:off x="763114" y="145957"/>
            <a:ext cx="8294781" cy="5350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3000">
                <a:srgbClr val="0096FC"/>
              </a:gs>
            </a:gsLst>
            <a:lin ang="10800000" scaled="1"/>
          </a:gradFill>
          <a:ln w="38100">
            <a:gradFill flip="none" rotWithShape="1">
              <a:gsLst>
                <a:gs pos="19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7442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9A9168-311F-4E92-B32C-551254EE5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BC21F2-1FC8-416B-B586-E34F168A0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B72F935-883F-42D7-BC00-ECF284CEB0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0FE9778-8FDB-470A-8EE1-6C5DBA0443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79829AE-1513-443D-B32E-045DACEAD1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8EE571B-C52E-4DC5-9434-763DD0FD9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FB57460-6208-44D9-AA7E-3006BEFDB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ED9925A-F0D9-4B21-A48B-17A8D5AB6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31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19408C-6638-4DED-B664-F7290753D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8058" y="157905"/>
            <a:ext cx="8996518" cy="695990"/>
          </a:xfr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DCFB888-41AD-492F-AB05-2397CFF8F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1CC389E-0608-42B5-A832-E627E6B22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1CC741-CAAD-404E-A9E7-8A610D37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690FB4D-D905-4E02-AF71-1F776579CE11}"/>
              </a:ext>
            </a:extLst>
          </p:cNvPr>
          <p:cNvSpPr/>
          <p:nvPr/>
        </p:nvSpPr>
        <p:spPr bwMode="auto">
          <a:xfrm>
            <a:off x="9526" y="141288"/>
            <a:ext cx="1868436" cy="849312"/>
          </a:xfrm>
          <a:prstGeom prst="rect">
            <a:avLst/>
          </a:prstGeom>
          <a:solidFill>
            <a:srgbClr val="0096FC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78B89FF-6C82-4A21-81F0-DC198B15F0D7}"/>
              </a:ext>
            </a:extLst>
          </p:cNvPr>
          <p:cNvSpPr/>
          <p:nvPr/>
        </p:nvSpPr>
        <p:spPr bwMode="auto">
          <a:xfrm>
            <a:off x="9526" y="1"/>
            <a:ext cx="1868436" cy="1889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010683C-3EB8-4AFB-9ED6-9B930308C245}"/>
              </a:ext>
            </a:extLst>
          </p:cNvPr>
          <p:cNvCxnSpPr>
            <a:cxnSpLocks/>
          </p:cNvCxnSpPr>
          <p:nvPr/>
        </p:nvCxnSpPr>
        <p:spPr>
          <a:xfrm>
            <a:off x="2028058" y="990600"/>
            <a:ext cx="9200996" cy="0"/>
          </a:xfrm>
          <a:prstGeom prst="line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6" name="图形 15" descr="灯泡">
            <a:extLst>
              <a:ext uri="{FF2B5EF4-FFF2-40B4-BE49-F238E27FC236}">
                <a16:creationId xmlns:a16="http://schemas.microsoft.com/office/drawing/2014/main" id="{F3BEE2FB-04B5-4525-BA1A-858E56571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40570" y="181718"/>
            <a:ext cx="816077" cy="81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631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7A6478A-3FE5-4923-9CDA-467D4FDDEFED}"/>
              </a:ext>
            </a:extLst>
          </p:cNvPr>
          <p:cNvGrpSpPr/>
          <p:nvPr/>
        </p:nvGrpSpPr>
        <p:grpSpPr>
          <a:xfrm>
            <a:off x="0" y="0"/>
            <a:ext cx="12192000" cy="913069"/>
            <a:chOff x="0" y="0"/>
            <a:chExt cx="12192000" cy="91306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B445AEA-0061-4462-AF9A-75F46F3B453A}"/>
                </a:ext>
              </a:extLst>
            </p:cNvPr>
            <p:cNvSpPr/>
            <p:nvPr/>
          </p:nvSpPr>
          <p:spPr>
            <a:xfrm>
              <a:off x="0" y="0"/>
              <a:ext cx="12192000" cy="609600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B445EA8-2772-43BD-A69C-0805417C6706}"/>
                </a:ext>
              </a:extLst>
            </p:cNvPr>
            <p:cNvGrpSpPr/>
            <p:nvPr/>
          </p:nvGrpSpPr>
          <p:grpSpPr>
            <a:xfrm>
              <a:off x="11560277" y="68827"/>
              <a:ext cx="393290" cy="844242"/>
              <a:chOff x="10960510" y="835742"/>
              <a:chExt cx="393290" cy="844242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0D60E038-4EFC-4874-9D88-FEF45C95206A}"/>
                  </a:ext>
                </a:extLst>
              </p:cNvPr>
              <p:cNvSpPr/>
              <p:nvPr/>
            </p:nvSpPr>
            <p:spPr>
              <a:xfrm rot="10800000">
                <a:off x="10960510" y="1366684"/>
                <a:ext cx="393290" cy="313300"/>
              </a:xfrm>
              <a:prstGeom prst="triangle">
                <a:avLst/>
              </a:prstGeom>
              <a:solidFill>
                <a:srgbClr val="0096FC"/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1EF2F4B5-E091-4382-8F3E-FC5D3B953F33}"/>
                  </a:ext>
                </a:extLst>
              </p:cNvPr>
              <p:cNvSpPr/>
              <p:nvPr/>
            </p:nvSpPr>
            <p:spPr>
              <a:xfrm flipV="1">
                <a:off x="10960510" y="835742"/>
                <a:ext cx="393290" cy="530942"/>
              </a:xfrm>
              <a:prstGeom prst="rect">
                <a:avLst/>
              </a:prstGeom>
              <a:solidFill>
                <a:srgbClr val="009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EC710C9-8637-4EA3-9745-8C2D68862E52}"/>
              </a:ext>
            </a:extLst>
          </p:cNvPr>
          <p:cNvSpPr txBox="1"/>
          <p:nvPr/>
        </p:nvSpPr>
        <p:spPr>
          <a:xfrm>
            <a:off x="46703" y="135398"/>
            <a:ext cx="2971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2.2.5</a:t>
            </a:r>
            <a:r>
              <a:rPr lang="zh-CN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常用的</a:t>
            </a: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HTML</a:t>
            </a:r>
            <a:r>
              <a:rPr lang="zh-CN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标签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411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7A6478A-3FE5-4923-9CDA-467D4FDDEFED}"/>
              </a:ext>
            </a:extLst>
          </p:cNvPr>
          <p:cNvGrpSpPr/>
          <p:nvPr/>
        </p:nvGrpSpPr>
        <p:grpSpPr>
          <a:xfrm>
            <a:off x="0" y="0"/>
            <a:ext cx="12192000" cy="913069"/>
            <a:chOff x="0" y="0"/>
            <a:chExt cx="12192000" cy="91306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B445AEA-0061-4462-AF9A-75F46F3B453A}"/>
                </a:ext>
              </a:extLst>
            </p:cNvPr>
            <p:cNvSpPr/>
            <p:nvPr/>
          </p:nvSpPr>
          <p:spPr>
            <a:xfrm>
              <a:off x="0" y="0"/>
              <a:ext cx="12192000" cy="609600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B445EA8-2772-43BD-A69C-0805417C6706}"/>
                </a:ext>
              </a:extLst>
            </p:cNvPr>
            <p:cNvGrpSpPr/>
            <p:nvPr/>
          </p:nvGrpSpPr>
          <p:grpSpPr>
            <a:xfrm>
              <a:off x="11560277" y="68827"/>
              <a:ext cx="393290" cy="844242"/>
              <a:chOff x="10960510" y="835742"/>
              <a:chExt cx="393290" cy="844242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0D60E038-4EFC-4874-9D88-FEF45C95206A}"/>
                  </a:ext>
                </a:extLst>
              </p:cNvPr>
              <p:cNvSpPr/>
              <p:nvPr/>
            </p:nvSpPr>
            <p:spPr>
              <a:xfrm rot="10800000">
                <a:off x="10960510" y="1366684"/>
                <a:ext cx="393290" cy="313300"/>
              </a:xfrm>
              <a:prstGeom prst="triangle">
                <a:avLst/>
              </a:prstGeom>
              <a:solidFill>
                <a:srgbClr val="0096FC"/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1EF2F4B5-E091-4382-8F3E-FC5D3B953F33}"/>
                  </a:ext>
                </a:extLst>
              </p:cNvPr>
              <p:cNvSpPr/>
              <p:nvPr/>
            </p:nvSpPr>
            <p:spPr>
              <a:xfrm flipV="1">
                <a:off x="10960510" y="835742"/>
                <a:ext cx="393290" cy="530942"/>
              </a:xfrm>
              <a:prstGeom prst="rect">
                <a:avLst/>
              </a:prstGeom>
              <a:solidFill>
                <a:srgbClr val="009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EC710C9-8637-4EA3-9745-8C2D68862E52}"/>
              </a:ext>
            </a:extLst>
          </p:cNvPr>
          <p:cNvSpPr txBox="1"/>
          <p:nvPr/>
        </p:nvSpPr>
        <p:spPr>
          <a:xfrm>
            <a:off x="46703" y="135398"/>
            <a:ext cx="4314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2.4.7 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课堂练习：</a:t>
            </a: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CSS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制作水平菜单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83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2EA29-6849-4042-81ED-3F637DFF3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965B5B-4A7F-4539-95AD-8FD55A29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0F731-D78C-4903-952E-17D49807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7A6478A-3FE5-4923-9CDA-467D4FDDEFED}"/>
              </a:ext>
            </a:extLst>
          </p:cNvPr>
          <p:cNvGrpSpPr/>
          <p:nvPr/>
        </p:nvGrpSpPr>
        <p:grpSpPr>
          <a:xfrm>
            <a:off x="0" y="0"/>
            <a:ext cx="12192000" cy="913069"/>
            <a:chOff x="0" y="0"/>
            <a:chExt cx="12192000" cy="91306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B445AEA-0061-4462-AF9A-75F46F3B453A}"/>
                </a:ext>
              </a:extLst>
            </p:cNvPr>
            <p:cNvSpPr/>
            <p:nvPr/>
          </p:nvSpPr>
          <p:spPr>
            <a:xfrm>
              <a:off x="0" y="0"/>
              <a:ext cx="12192000" cy="609600"/>
            </a:xfrm>
            <a:prstGeom prst="rect">
              <a:avLst/>
            </a:prstGeom>
            <a:solidFill>
              <a:srgbClr val="0096FC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B445EA8-2772-43BD-A69C-0805417C6706}"/>
                </a:ext>
              </a:extLst>
            </p:cNvPr>
            <p:cNvGrpSpPr/>
            <p:nvPr/>
          </p:nvGrpSpPr>
          <p:grpSpPr>
            <a:xfrm>
              <a:off x="11560277" y="68827"/>
              <a:ext cx="393290" cy="844242"/>
              <a:chOff x="10960510" y="835742"/>
              <a:chExt cx="393290" cy="844242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0D60E038-4EFC-4874-9D88-FEF45C95206A}"/>
                  </a:ext>
                </a:extLst>
              </p:cNvPr>
              <p:cNvSpPr/>
              <p:nvPr/>
            </p:nvSpPr>
            <p:spPr>
              <a:xfrm rot="10800000">
                <a:off x="10960510" y="1366684"/>
                <a:ext cx="393290" cy="313300"/>
              </a:xfrm>
              <a:prstGeom prst="triangle">
                <a:avLst/>
              </a:prstGeom>
              <a:solidFill>
                <a:srgbClr val="0096FC"/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1EF2F4B5-E091-4382-8F3E-FC5D3B953F33}"/>
                  </a:ext>
                </a:extLst>
              </p:cNvPr>
              <p:cNvSpPr/>
              <p:nvPr/>
            </p:nvSpPr>
            <p:spPr>
              <a:xfrm flipV="1">
                <a:off x="10960510" y="835742"/>
                <a:ext cx="393290" cy="530942"/>
              </a:xfrm>
              <a:prstGeom prst="rect">
                <a:avLst/>
              </a:prstGeom>
              <a:solidFill>
                <a:srgbClr val="009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EC710C9-8637-4EA3-9745-8C2D68862E52}"/>
              </a:ext>
            </a:extLst>
          </p:cNvPr>
          <p:cNvSpPr txBox="1"/>
          <p:nvPr/>
        </p:nvSpPr>
        <p:spPr>
          <a:xfrm>
            <a:off x="46703" y="135398"/>
            <a:ext cx="4314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2.4.7 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课堂练习：</a:t>
            </a:r>
            <a:r>
              <a:rPr lang="en-US" altLang="zh-CN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CSS</a:t>
            </a:r>
            <a:r>
              <a:rPr lang="zh-CN" altLang="en-US" sz="18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制作水平菜单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044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455C39-C6BB-49DE-817B-665A28D22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33659"/>
            <a:ext cx="10515600" cy="4843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2D04B3-9647-439D-82F1-439C89E57F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21F20-91B6-4DF6-83ED-82F6281FD44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CB1CBE-EF49-4C96-B744-2EEA01096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5E1DFE-9105-4AB9-BF6C-DBA17764FF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BC2FD-AFF6-4D3C-8961-972A6F4A83D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EC1C20-1CAB-4612-A051-C03CFA2F8DE9}"/>
              </a:ext>
            </a:extLst>
          </p:cNvPr>
          <p:cNvGrpSpPr/>
          <p:nvPr/>
        </p:nvGrpSpPr>
        <p:grpSpPr>
          <a:xfrm flipH="1">
            <a:off x="0" y="5730240"/>
            <a:ext cx="12192000" cy="1127762"/>
            <a:chOff x="0" y="3414951"/>
            <a:chExt cx="12192000" cy="344305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09A747-3313-4232-9E57-76B61324575F}"/>
                </a:ext>
              </a:extLst>
            </p:cNvPr>
            <p:cNvGrpSpPr/>
            <p:nvPr/>
          </p:nvGrpSpPr>
          <p:grpSpPr>
            <a:xfrm>
              <a:off x="0" y="3414951"/>
              <a:ext cx="12192000" cy="3443051"/>
              <a:chOff x="0" y="3414951"/>
              <a:chExt cx="12192000" cy="3443051"/>
            </a:xfrm>
          </p:grpSpPr>
          <p:sp>
            <p:nvSpPr>
              <p:cNvPr id="15" name="任意多边形 22">
                <a:extLst>
                  <a:ext uri="{FF2B5EF4-FFF2-40B4-BE49-F238E27FC236}">
                    <a16:creationId xmlns:a16="http://schemas.microsoft.com/office/drawing/2014/main" id="{73E521B5-5620-4548-A154-2D9A38123090}"/>
                  </a:ext>
                </a:extLst>
              </p:cNvPr>
              <p:cNvSpPr/>
              <p:nvPr/>
            </p:nvSpPr>
            <p:spPr>
              <a:xfrm rot="10800000">
                <a:off x="0" y="3414951"/>
                <a:ext cx="12192000" cy="3168728"/>
              </a:xfrm>
              <a:custGeom>
                <a:avLst/>
                <a:gdLst>
                  <a:gd name="connsiteX0" fmla="*/ 12192000 w 12192000"/>
                  <a:gd name="connsiteY0" fmla="*/ 3168728 h 3168728"/>
                  <a:gd name="connsiteX1" fmla="*/ 12139251 w 12192000"/>
                  <a:gd name="connsiteY1" fmla="*/ 3104319 h 3168728"/>
                  <a:gd name="connsiteX2" fmla="*/ 4599122 w 12192000"/>
                  <a:gd name="connsiteY2" fmla="*/ 928175 h 3168728"/>
                  <a:gd name="connsiteX3" fmla="*/ 111028 w 12192000"/>
                  <a:gd name="connsiteY3" fmla="*/ 1494573 h 3168728"/>
                  <a:gd name="connsiteX4" fmla="*/ 0 w 12192000"/>
                  <a:gd name="connsiteY4" fmla="*/ 1527193 h 3168728"/>
                  <a:gd name="connsiteX5" fmla="*/ 0 w 12192000"/>
                  <a:gd name="connsiteY5" fmla="*/ 0 h 3168728"/>
                  <a:gd name="connsiteX6" fmla="*/ 12192000 w 12192000"/>
                  <a:gd name="connsiteY6" fmla="*/ 0 h 3168728"/>
                  <a:gd name="connsiteX7" fmla="*/ 12192000 w 12192000"/>
                  <a:gd name="connsiteY7" fmla="*/ 3168728 h 3168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3168728">
                    <a:moveTo>
                      <a:pt x="12192000" y="3168728"/>
                    </a:moveTo>
                    <a:lnTo>
                      <a:pt x="12139251" y="3104319"/>
                    </a:lnTo>
                    <a:cubicBezTo>
                      <a:pt x="11013838" y="1834441"/>
                      <a:pt x="8062646" y="928175"/>
                      <a:pt x="4599122" y="928175"/>
                    </a:cubicBezTo>
                    <a:cubicBezTo>
                      <a:pt x="2936631" y="928175"/>
                      <a:pt x="1392180" y="1136979"/>
                      <a:pt x="111028" y="1494573"/>
                    </a:cubicBezTo>
                    <a:lnTo>
                      <a:pt x="0" y="1527193"/>
                    </a:lnTo>
                    <a:lnTo>
                      <a:pt x="0" y="0"/>
                    </a:lnTo>
                    <a:lnTo>
                      <a:pt x="12192000" y="0"/>
                    </a:lnTo>
                    <a:lnTo>
                      <a:pt x="12192000" y="3168728"/>
                    </a:lnTo>
                    <a:close/>
                  </a:path>
                </a:pathLst>
              </a:custGeom>
              <a:solidFill>
                <a:srgbClr val="CAD9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23">
                <a:extLst>
                  <a:ext uri="{FF2B5EF4-FFF2-40B4-BE49-F238E27FC236}">
                    <a16:creationId xmlns:a16="http://schemas.microsoft.com/office/drawing/2014/main" id="{5A0E041C-3A0A-4E59-905E-FC5B55A1D092}"/>
                  </a:ext>
                </a:extLst>
              </p:cNvPr>
              <p:cNvSpPr/>
              <p:nvPr/>
            </p:nvSpPr>
            <p:spPr>
              <a:xfrm>
                <a:off x="0" y="4453009"/>
                <a:ext cx="12192000" cy="2404993"/>
              </a:xfrm>
              <a:custGeom>
                <a:avLst/>
                <a:gdLst>
                  <a:gd name="connsiteX0" fmla="*/ 0 w 12192000"/>
                  <a:gd name="connsiteY0" fmla="*/ 0 h 2404993"/>
                  <a:gd name="connsiteX1" fmla="*/ 159343 w 12192000"/>
                  <a:gd name="connsiteY1" fmla="*/ 102689 h 2404993"/>
                  <a:gd name="connsiteX2" fmla="*/ 6815638 w 12192000"/>
                  <a:gd name="connsiteY2" fmla="*/ 1564881 h 2404993"/>
                  <a:gd name="connsiteX3" fmla="*/ 11921694 w 12192000"/>
                  <a:gd name="connsiteY3" fmla="*/ 807565 h 2404993"/>
                  <a:gd name="connsiteX4" fmla="*/ 12192000 w 12192000"/>
                  <a:gd name="connsiteY4" fmla="*/ 710828 h 2404993"/>
                  <a:gd name="connsiteX5" fmla="*/ 12192000 w 12192000"/>
                  <a:gd name="connsiteY5" fmla="*/ 2404993 h 2404993"/>
                  <a:gd name="connsiteX6" fmla="*/ 0 w 12192000"/>
                  <a:gd name="connsiteY6" fmla="*/ 2404993 h 2404993"/>
                  <a:gd name="connsiteX7" fmla="*/ 0 w 12192000"/>
                  <a:gd name="connsiteY7" fmla="*/ 0 h 2404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2404993">
                    <a:moveTo>
                      <a:pt x="0" y="0"/>
                    </a:moveTo>
                    <a:lnTo>
                      <a:pt x="159343" y="102689"/>
                    </a:lnTo>
                    <a:cubicBezTo>
                      <a:pt x="1601892" y="984871"/>
                      <a:pt x="4044819" y="1564881"/>
                      <a:pt x="6815638" y="1564881"/>
                    </a:cubicBezTo>
                    <a:cubicBezTo>
                      <a:pt x="8755211" y="1564881"/>
                      <a:pt x="10534117" y="1280676"/>
                      <a:pt x="11921694" y="807565"/>
                    </a:cubicBezTo>
                    <a:lnTo>
                      <a:pt x="12192000" y="710828"/>
                    </a:lnTo>
                    <a:lnTo>
                      <a:pt x="12192000" y="2404993"/>
                    </a:lnTo>
                    <a:lnTo>
                      <a:pt x="0" y="2404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AE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任意多边形 21">
              <a:extLst>
                <a:ext uri="{FF2B5EF4-FFF2-40B4-BE49-F238E27FC236}">
                  <a16:creationId xmlns:a16="http://schemas.microsoft.com/office/drawing/2014/main" id="{FEF7450D-C613-4DF8-9248-884A16D25B79}"/>
                </a:ext>
              </a:extLst>
            </p:cNvPr>
            <p:cNvSpPr/>
            <p:nvPr/>
          </p:nvSpPr>
          <p:spPr>
            <a:xfrm rot="10800000">
              <a:off x="0" y="4968239"/>
              <a:ext cx="12192000" cy="1889760"/>
            </a:xfrm>
            <a:custGeom>
              <a:avLst/>
              <a:gdLst>
                <a:gd name="connsiteX0" fmla="*/ 0 w 12192000"/>
                <a:gd name="connsiteY0" fmla="*/ 0 h 1943717"/>
                <a:gd name="connsiteX1" fmla="*/ 12192000 w 12192000"/>
                <a:gd name="connsiteY1" fmla="*/ 0 h 1943717"/>
                <a:gd name="connsiteX2" fmla="*/ 12192000 w 12192000"/>
                <a:gd name="connsiteY2" fmla="*/ 1943717 h 1943717"/>
                <a:gd name="connsiteX3" fmla="*/ 12111010 w 12192000"/>
                <a:gd name="connsiteY3" fmla="*/ 1889803 h 1943717"/>
                <a:gd name="connsiteX4" fmla="*/ 6096000 w 12192000"/>
                <a:gd name="connsiteY4" fmla="*/ 669216 h 1943717"/>
                <a:gd name="connsiteX5" fmla="*/ 80990 w 12192000"/>
                <a:gd name="connsiteY5" fmla="*/ 1889803 h 1943717"/>
                <a:gd name="connsiteX6" fmla="*/ 0 w 12192000"/>
                <a:gd name="connsiteY6" fmla="*/ 1943717 h 1943717"/>
                <a:gd name="connsiteX7" fmla="*/ 0 w 12192000"/>
                <a:gd name="connsiteY7" fmla="*/ 0 h 194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43717">
                  <a:moveTo>
                    <a:pt x="0" y="0"/>
                  </a:moveTo>
                  <a:lnTo>
                    <a:pt x="12192000" y="0"/>
                  </a:lnTo>
                  <a:lnTo>
                    <a:pt x="12192000" y="1943717"/>
                  </a:lnTo>
                  <a:lnTo>
                    <a:pt x="12111010" y="1889803"/>
                  </a:lnTo>
                  <a:cubicBezTo>
                    <a:pt x="10952621" y="1162767"/>
                    <a:pt x="8693361" y="669216"/>
                    <a:pt x="6096000" y="669216"/>
                  </a:cubicBezTo>
                  <a:cubicBezTo>
                    <a:pt x="3498639" y="669216"/>
                    <a:pt x="1239379" y="1162767"/>
                    <a:pt x="80990" y="1889803"/>
                  </a:cubicBezTo>
                  <a:lnTo>
                    <a:pt x="0" y="19437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54A7977-4324-4716-AA7E-67CF49BCF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055"/>
            <a:ext cx="10515600" cy="8862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94980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B372D20-EF4E-4BD6-A418-6A49F8F5C376}"/>
              </a:ext>
            </a:extLst>
          </p:cNvPr>
          <p:cNvSpPr txBox="1"/>
          <p:nvPr/>
        </p:nvSpPr>
        <p:spPr>
          <a:xfrm>
            <a:off x="2845294" y="2928114"/>
            <a:ext cx="72131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700"/>
              </a:spcBef>
              <a:spcAft>
                <a:spcPts val="1650"/>
              </a:spcAft>
            </a:pPr>
            <a:r>
              <a:rPr lang="zh-CN" altLang="zh-CN" sz="4000" b="1" kern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000" b="1" kern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zh-CN" altLang="zh-CN" sz="4000" b="1" kern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4000" b="1" kern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b="1" kern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网站测试、发布与推广</a:t>
            </a:r>
            <a:endParaRPr lang="zh-CN" altLang="zh-CN" sz="4000" b="1" kern="2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4841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设置</a:t>
            </a:r>
            <a:r>
              <a:rPr lang="en-US" altLang="zh-CN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【W3C</a:t>
            </a:r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验证程序</a:t>
            </a:r>
            <a:r>
              <a:rPr lang="en-US" altLang="zh-CN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】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9.1.4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5A7EA2-5488-4E4F-B656-3F24167BD2C1}"/>
              </a:ext>
            </a:extLst>
          </p:cNvPr>
          <p:cNvSpPr txBox="1"/>
          <p:nvPr/>
        </p:nvSpPr>
        <p:spPr>
          <a:xfrm>
            <a:off x="1140843" y="1267455"/>
            <a:ext cx="10108001" cy="12899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选择【编辑】【首选参数】菜单命令，弹出【首选参数】对话框，从【分类】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W3C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验证程序】，右侧显示【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W3C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验证程序】的内容，根据具体内容选择对应的选项，本例选择【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XHTML1.0 Transitional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】复选框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B192108-9918-4012-A381-EF0FDB22F5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43" y="2773718"/>
            <a:ext cx="4264025" cy="30206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8A8959B-E07C-4CA4-B9E3-55541CC0C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653" y="2773718"/>
            <a:ext cx="5789746" cy="162575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50555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网页的完整性检查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9.1.5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5A7EA2-5488-4E4F-B656-3F24167BD2C1}"/>
              </a:ext>
            </a:extLst>
          </p:cNvPr>
          <p:cNvSpPr txBox="1"/>
          <p:nvPr/>
        </p:nvSpPr>
        <p:spPr>
          <a:xfrm>
            <a:off x="621437" y="1267455"/>
            <a:ext cx="10627407" cy="12899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点击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文档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工具栏中的多屏幕图标   ，在显示的列表中有多个分辨率选择，用户可以根据测试的设备，选择相应的分辨率，还可以点击列表项中的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编辑大小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，弹出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首选参数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】-【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窗口大小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面板，可以使用 按钮增加或删除窗口大小的选项，也可点击已有的任一项值，可以直接修改值的大小。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8B9134D-FF1D-4C55-ACDE-A5AA3E435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2969" y="1387872"/>
            <a:ext cx="217805" cy="2278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84803B4-C623-45B1-AD47-8281ECB01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37" y="2773718"/>
            <a:ext cx="2016666" cy="250564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EC5A122-1CF3-4388-BE0A-B80625C04A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3898" y="2773718"/>
            <a:ext cx="3406224" cy="241231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B4DFE72-24C9-4D31-8ADF-B5896C67E4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773718"/>
            <a:ext cx="5278120" cy="321881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38404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354DD8B-89BF-496F-B408-38F6DD2CE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C67E902-BF06-498E-98C9-0C3016720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网站发布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132">
            <a:extLst>
              <a:ext uri="{FF2B5EF4-FFF2-40B4-BE49-F238E27FC236}">
                <a16:creationId xmlns:a16="http://schemas.microsoft.com/office/drawing/2014/main" id="{65F657D3-D0F0-43D9-8DCD-87ECFB35C98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463040" y="1127289"/>
            <a:ext cx="1527746" cy="5408158"/>
          </a:xfrm>
          <a:prstGeom prst="upArrow">
            <a:avLst>
              <a:gd name="adj1" fmla="val 66296"/>
              <a:gd name="adj2" fmla="val 58426"/>
            </a:avLst>
          </a:prstGeom>
          <a:gradFill>
            <a:gsLst>
              <a:gs pos="0">
                <a:srgbClr val="0096FC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96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713CF1-2DE9-424F-8779-33E210929282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9.2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517041-C870-4BE5-A878-39D370AEB4A8}"/>
              </a:ext>
            </a:extLst>
          </p:cNvPr>
          <p:cNvGrpSpPr/>
          <p:nvPr/>
        </p:nvGrpSpPr>
        <p:grpSpPr>
          <a:xfrm>
            <a:off x="1743074" y="1252401"/>
            <a:ext cx="6815986" cy="622922"/>
            <a:chOff x="1786476" y="1206533"/>
            <a:chExt cx="6815986" cy="622922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C69B2CBF-6B62-4E58-AED7-3F799088F3DB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注册域名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EDCD7741-B684-4593-8F71-D0ABFBB617E5}"/>
                </a:ext>
              </a:extLst>
            </p:cNvPr>
            <p:cNvCxnSpPr>
              <a:cxnSpLocks/>
              <a:stCxn id="2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C9D82A9-0E18-480F-B511-813DCD4241D4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70E3E50-435F-4A5B-9158-F4CF142B88C8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31E88FC-3110-4768-AC7E-B8E184CE48FE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9.2.1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A6F1101-C266-461E-BDC1-0481DE6AA1A4}"/>
              </a:ext>
            </a:extLst>
          </p:cNvPr>
          <p:cNvGrpSpPr/>
          <p:nvPr/>
        </p:nvGrpSpPr>
        <p:grpSpPr>
          <a:xfrm>
            <a:off x="1743074" y="2267408"/>
            <a:ext cx="6815986" cy="622922"/>
            <a:chOff x="1786476" y="1206533"/>
            <a:chExt cx="6815986" cy="622922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3C9B652F-3F49-4D03-AF77-5D010B1B4F0A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申请虚拟主机</a:t>
              </a:r>
            </a:p>
          </p:txBody>
        </p: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0C669EE1-9203-4930-B1BD-324634E22B07}"/>
                </a:ext>
              </a:extLst>
            </p:cNvPr>
            <p:cNvCxnSpPr>
              <a:cxnSpLocks/>
              <a:stCxn id="39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A077079-F9DA-4755-8649-8DE984EF6B2F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6CCDC15-2798-4C44-BDCB-59B83492939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4C794BC-C608-4BA9-9B9D-54EB5EA60A4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9.2.2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034F632-F7DA-40DC-A6BF-1FA9C1672283}"/>
              </a:ext>
            </a:extLst>
          </p:cNvPr>
          <p:cNvGrpSpPr/>
          <p:nvPr/>
        </p:nvGrpSpPr>
        <p:grpSpPr>
          <a:xfrm>
            <a:off x="1743074" y="3282415"/>
            <a:ext cx="6815986" cy="622922"/>
            <a:chOff x="1786476" y="1206533"/>
            <a:chExt cx="6815986" cy="622922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F064E946-B5DD-40EB-A9B1-56782692E83B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网站发布</a:t>
              </a:r>
            </a:p>
          </p:txBody>
        </p:sp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id="{AAD40E52-0B2F-4D42-9C2E-581961BE6064}"/>
                </a:ext>
              </a:extLst>
            </p:cNvPr>
            <p:cNvCxnSpPr>
              <a:cxnSpLocks/>
              <a:stCxn id="4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4862EA3-1533-46AB-A699-8BCD822734E9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20CCF06-96C6-44B3-BF27-FE29A2BA72B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529F287-DCD0-41C2-A00B-06D4FD280A6B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9.1.3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5DE32CB-DD07-4C1A-BF2F-BFFE9B8B28F8}"/>
              </a:ext>
            </a:extLst>
          </p:cNvPr>
          <p:cNvGrpSpPr/>
          <p:nvPr/>
        </p:nvGrpSpPr>
        <p:grpSpPr>
          <a:xfrm>
            <a:off x="1743074" y="4297422"/>
            <a:ext cx="6815986" cy="622922"/>
            <a:chOff x="1786476" y="1206533"/>
            <a:chExt cx="6815986" cy="622922"/>
          </a:xfrm>
        </p:grpSpPr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1C7A7D98-7CEB-41C6-B59B-1062C6E2B2D6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设置</a:t>
              </a:r>
              <a:r>
                <a:rPr lang="en-US" altLang="zh-CN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【W3C</a:t>
              </a:r>
              <a:r>
                <a:rPr lang="zh-CN" altLang="en-US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验证程序</a:t>
              </a:r>
              <a:r>
                <a:rPr lang="en-US" altLang="zh-CN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】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19F1EA98-FB0F-4332-AB3D-FE7DB34FE09C}"/>
                </a:ext>
              </a:extLst>
            </p:cNvPr>
            <p:cNvCxnSpPr>
              <a:cxnSpLocks/>
              <a:stCxn id="51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D71F661-44DB-4E1C-9525-8D4F8647B84C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81EB849-C48A-4482-BA08-3B23CEAECC25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FDA29D52-3000-4F95-8E42-C43BF1D4122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9.1.4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C3453D8-169F-41F7-8988-23B0A7A42F72}"/>
              </a:ext>
            </a:extLst>
          </p:cNvPr>
          <p:cNvGrpSpPr/>
          <p:nvPr/>
        </p:nvGrpSpPr>
        <p:grpSpPr>
          <a:xfrm>
            <a:off x="1743074" y="5312428"/>
            <a:ext cx="6815986" cy="622922"/>
            <a:chOff x="1786476" y="1206533"/>
            <a:chExt cx="6815986" cy="622922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B756D0F8-EDE5-4DD2-A33C-B3D0C969172A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网页的完整性检查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71A7DD78-D4C9-4C9F-A8EA-F843B1F211DD}"/>
                </a:ext>
              </a:extLst>
            </p:cNvPr>
            <p:cNvCxnSpPr>
              <a:cxnSpLocks/>
              <a:stCxn id="5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44ED41E-FDD0-4EDF-A8EE-45EB6561AA36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9F5DD4D9-9E03-4F66-96BA-04F85EF5B954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28FFE281-60DA-42EA-A264-05F5E7449BD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9.1.5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3511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注册域名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00E971-03E8-403A-A5E1-94F18DD48357}"/>
              </a:ext>
            </a:extLst>
          </p:cNvPr>
          <p:cNvSpPr txBox="1"/>
          <p:nvPr/>
        </p:nvSpPr>
        <p:spPr>
          <a:xfrm>
            <a:off x="1080818" y="2236054"/>
            <a:ext cx="10030363" cy="212090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域名是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上的一个服务器或者一个网络系统的名字，具有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唯一性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，即在全世界不会出现重复的域名。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名通俗点说就是网址，需要用户注册和付费，费用是按年计算和付费的，当一个用户注册了一个域名并付费使用中，其他用户是不能注册相同的域名，所以注册越早，域名被抢注的可能性就越小。域名如同商标，是用户在因特网上的标志之一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C08616-5B79-4285-8561-8F023C07FC4B}"/>
              </a:ext>
            </a:extLst>
          </p:cNvPr>
          <p:cNvSpPr txBox="1"/>
          <p:nvPr/>
        </p:nvSpPr>
        <p:spPr>
          <a:xfrm>
            <a:off x="1080818" y="1206372"/>
            <a:ext cx="10030364" cy="87440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网站制作完成后，需要在网络上发布，网站的发布分为本地发布和远程发布两种，发布需要考虑网站的空间和域名的问题。空间是用来存放网站的位置，域名是访问网站的网址。</a:t>
            </a:r>
          </a:p>
        </p:txBody>
      </p:sp>
    </p:spTree>
    <p:extLst>
      <p:ext uri="{BB962C8B-B14F-4D97-AF65-F5344CB8AC3E}">
        <p14:creationId xmlns:p14="http://schemas.microsoft.com/office/powerpoint/2010/main" val="3571384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注册域名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C08616-5B79-4285-8561-8F023C07FC4B}"/>
              </a:ext>
            </a:extLst>
          </p:cNvPr>
          <p:cNvSpPr txBox="1"/>
          <p:nvPr/>
        </p:nvSpPr>
        <p:spPr>
          <a:xfrm>
            <a:off x="967579" y="1091185"/>
            <a:ext cx="10030364" cy="544488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域名的分类</a:t>
            </a:r>
          </a:p>
          <a:p>
            <a:pPr marL="742950" lvl="1" indent="-285750">
              <a:lnSpc>
                <a:spcPct val="150000"/>
              </a:lnSpc>
              <a:buClr>
                <a:srgbClr val="7030A0"/>
              </a:buClr>
              <a:buFont typeface="Wingdings 2" panose="05020102010507070707" pitchFamily="18" charset="2"/>
              <a:buChar char="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域名可分为不同级别，包括顶级域名、二级域名、三级域名。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buClr>
                <a:srgbClr val="7030A0"/>
              </a:buClr>
              <a:buFont typeface="Wingdings 2" panose="05020102010507070707" pitchFamily="18" charset="2"/>
              <a:buChar char=""/>
            </a:pP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顶级域名又分为两类：</a:t>
            </a: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00150" lvl="2" indent="-2857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一是国家顶级域名，例如中国是</a:t>
            </a:r>
            <a:r>
              <a:rPr lang="en-US" altLang="zh-CN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cn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，美国是</a:t>
            </a:r>
            <a:r>
              <a:rPr lang="en-US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，韩国是</a:t>
            </a:r>
            <a:r>
              <a:rPr lang="en-US" altLang="zh-CN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kr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等；</a:t>
            </a:r>
            <a:endParaRPr lang="en-US" altLang="zh-CN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00150" lvl="2" indent="-2857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二是国际顶级域名，例如表示工商企业的</a:t>
            </a:r>
            <a:r>
              <a:rPr lang="en-US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.com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，表示网络提供商的</a:t>
            </a:r>
            <a:r>
              <a:rPr lang="en-US" altLang="zh-CN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.net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，表示非盈利组织的</a:t>
            </a:r>
            <a:r>
              <a:rPr lang="en-US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.org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等。</a:t>
            </a: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50000"/>
              </a:lnSpc>
              <a:buClr>
                <a:srgbClr val="7030A0"/>
              </a:buClr>
              <a:buFont typeface="Wingdings 2" panose="05020102010507070707" pitchFamily="18" charset="2"/>
              <a:buChar char=""/>
            </a:pP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二级域名是指顶级域名之下的域名，在国际顶级域名下，如新浪香港站的域名</a:t>
            </a:r>
            <a:r>
              <a:rPr lang="en-US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sina.com.hk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，华南理工大学的域名为</a:t>
            </a:r>
            <a:r>
              <a:rPr lang="en-US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www.scut.edu.cn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；在国家顶级域名下，它是表示注册企业类别的符号，例如</a:t>
            </a:r>
            <a:r>
              <a:rPr lang="en-US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edu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gov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net</a:t>
            </a: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buClr>
                <a:srgbClr val="7030A0"/>
              </a:buClr>
              <a:buFont typeface="Wingdings 2" panose="05020102010507070707" pitchFamily="18" charset="2"/>
              <a:buChar char=""/>
            </a:pP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三级域名用字母（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，大小写等）、数字（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）和连接符（－）组成， 各级域名之间用实点（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）连接，三级域名的长度不能超过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个字符。如无特殊原因，建议采用申请人的英文名（或者缩写）或者汉语拼音名 （或者缩写） 作为三级域名，以保持域名的清晰性和简洁性。</a:t>
            </a: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159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注册域名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C08616-5B79-4285-8561-8F023C07FC4B}"/>
              </a:ext>
            </a:extLst>
          </p:cNvPr>
          <p:cNvSpPr txBox="1"/>
          <p:nvPr/>
        </p:nvSpPr>
        <p:spPr>
          <a:xfrm>
            <a:off x="967579" y="1091185"/>
            <a:ext cx="10030364" cy="45890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注册域名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域名是由全球的注册域名需要遵循先申请先注册原则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26F205C-8AA1-47F1-A6C2-27A352BD0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564" y="1662208"/>
            <a:ext cx="5278120" cy="6178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6C60F9A7-A35D-4874-8222-4E79C8ECF7CB}"/>
              </a:ext>
            </a:extLst>
          </p:cNvPr>
          <p:cNvSpPr/>
          <p:nvPr/>
        </p:nvSpPr>
        <p:spPr>
          <a:xfrm>
            <a:off x="1074198" y="2392178"/>
            <a:ext cx="1154097" cy="284086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301272C3-339C-4523-8B43-939C7F20E1F7}"/>
              </a:ext>
            </a:extLst>
          </p:cNvPr>
          <p:cNvSpPr/>
          <p:nvPr/>
        </p:nvSpPr>
        <p:spPr>
          <a:xfrm>
            <a:off x="2423604" y="2392178"/>
            <a:ext cx="8495930" cy="1036822"/>
          </a:xfrm>
          <a:prstGeom prst="round2Diag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寻找域名注册网站。域名注册的网站在国内较出名的有万网、新网、美橙互联等网站，提供顶级域名注册和查询服务，用户可以选择一家网站注册为该网站的用户，即可在该网站中查询或注册域名。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F56A7B7E-9BF8-44F8-9AB6-1CEC54EF960F}"/>
              </a:ext>
            </a:extLst>
          </p:cNvPr>
          <p:cNvSpPr/>
          <p:nvPr/>
        </p:nvSpPr>
        <p:spPr>
          <a:xfrm>
            <a:off x="1074198" y="3740003"/>
            <a:ext cx="1154097" cy="284086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6148D695-98E8-4727-9BF0-2218480FA47A}"/>
              </a:ext>
            </a:extLst>
          </p:cNvPr>
          <p:cNvSpPr/>
          <p:nvPr/>
        </p:nvSpPr>
        <p:spPr>
          <a:xfrm>
            <a:off x="2423604" y="3740002"/>
            <a:ext cx="8495930" cy="713005"/>
          </a:xfrm>
          <a:prstGeom prst="round2Diag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查询注册的域名是否可以使用。通过域名注册的网站查询的域名的注册情况，如在万网的首页的查询中，对域名“</a:t>
            </a:r>
            <a:r>
              <a:rPr lang="en-US" altLang="zh-CN" sz="16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websiteweb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的域名进行查询。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9C029B6-8770-4D74-95FD-4FA5FBDA1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604" y="4521375"/>
            <a:ext cx="4309110" cy="39630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E6D694B-385D-4036-A566-CAE2DACA8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4944" y="4521375"/>
            <a:ext cx="5278120" cy="17113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26720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注册域名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6C60F9A7-A35D-4874-8222-4E79C8ECF7CB}"/>
              </a:ext>
            </a:extLst>
          </p:cNvPr>
          <p:cNvSpPr/>
          <p:nvPr/>
        </p:nvSpPr>
        <p:spPr>
          <a:xfrm>
            <a:off x="878889" y="1264713"/>
            <a:ext cx="1154097" cy="284086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301272C3-339C-4523-8B43-939C7F20E1F7}"/>
              </a:ext>
            </a:extLst>
          </p:cNvPr>
          <p:cNvSpPr/>
          <p:nvPr/>
        </p:nvSpPr>
        <p:spPr>
          <a:xfrm>
            <a:off x="2228295" y="1264712"/>
            <a:ext cx="8495930" cy="883683"/>
          </a:xfrm>
          <a:prstGeom prst="round2Diag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完成购买域名后，可以登录“会员用中心”，查看域名的详细信息，如已有空间，则可进行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DNS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解析管理、设置解析记录等操作，将域名与空间配置好，就可以在浏览器中直接输入域名访问网页的方式。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F56A7B7E-9BF8-44F8-9AB6-1CEC54EF960F}"/>
              </a:ext>
            </a:extLst>
          </p:cNvPr>
          <p:cNvSpPr/>
          <p:nvPr/>
        </p:nvSpPr>
        <p:spPr>
          <a:xfrm>
            <a:off x="878889" y="2438566"/>
            <a:ext cx="1154097" cy="284086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6148D695-98E8-4727-9BF0-2218480FA47A}"/>
              </a:ext>
            </a:extLst>
          </p:cNvPr>
          <p:cNvSpPr/>
          <p:nvPr/>
        </p:nvSpPr>
        <p:spPr>
          <a:xfrm>
            <a:off x="2228295" y="2438565"/>
            <a:ext cx="8495930" cy="883683"/>
          </a:xfrm>
          <a:prstGeom prst="round2Diag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购买完域名后，需要进行认证，根据</a:t>
            </a:r>
            <a:r>
              <a:rPr lang="en-US" altLang="zh-CN" sz="16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cnnic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要求，国内域名需要提交实名认证资料审核，只需将身份证正面扫描件上传到域名服务商的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上传认证资料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中，提交审核后等待审核结果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个工作日即可完成审核。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8ACA664-A003-42EC-A7DC-4ED5FAD717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294" y="3535752"/>
            <a:ext cx="6246249" cy="205753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637445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申请虚拟主机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301272C3-339C-4523-8B43-939C7F20E1F7}"/>
              </a:ext>
            </a:extLst>
          </p:cNvPr>
          <p:cNvSpPr/>
          <p:nvPr/>
        </p:nvSpPr>
        <p:spPr>
          <a:xfrm>
            <a:off x="905774" y="1380226"/>
            <a:ext cx="10241146" cy="4097548"/>
          </a:xfrm>
          <a:prstGeom prst="round2DiagRect">
            <a:avLst/>
          </a:prstGeom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虚拟主机是指使用特殊的软硬件技术，把一台运行在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上的服务器主机分成一台台“虚拟”的主机，每一台虚拟主机都具有独立的域名，具有完整的 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服务器（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WWW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FTP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Email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等）功能，虚拟主机之间完全独立，并可由用户自行管理，在外界看来，每一台虚拟主机和一台独立的主机完全一样。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租用虚拟主机前，根据个人用户、企业用户不同，需要考虑三个问题：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网站采用哪种开发语言，比如是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HTML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ASP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.NET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JSP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还是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PHP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网站是否需要数据库，数据库的类型是什么，如是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ACCESS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MSSQL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还是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MySQL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数据库；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网站网页空间需要大小。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对虚拟主机服务商的选择也是十分重要的，选择服务商要考虑以下几点：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速度：能否保证空间的访问速度，是否使用电信骨干线路的，是否配置有多线接入的虚拟主机；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稳定性：服务商是否具有防火墙，是否有专门监视来自网络攻击的系统；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技术服务支持：当用户遇到各种各样的问题时，是否能立即提供服务的主机服务商。 </a:t>
            </a:r>
          </a:p>
        </p:txBody>
      </p:sp>
    </p:spTree>
    <p:extLst>
      <p:ext uri="{BB962C8B-B14F-4D97-AF65-F5344CB8AC3E}">
        <p14:creationId xmlns:p14="http://schemas.microsoft.com/office/powerpoint/2010/main" val="842943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申请虚拟主机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301272C3-339C-4523-8B43-939C7F20E1F7}"/>
              </a:ext>
            </a:extLst>
          </p:cNvPr>
          <p:cNvSpPr/>
          <p:nvPr/>
        </p:nvSpPr>
        <p:spPr>
          <a:xfrm>
            <a:off x="1365769" y="1199372"/>
            <a:ext cx="555734" cy="3480608"/>
          </a:xfrm>
          <a:prstGeom prst="round2Diag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租用虚拟主机的步骤</a:t>
            </a: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2C8B83BD-F93E-4860-B124-8904489A97E3}"/>
              </a:ext>
            </a:extLst>
          </p:cNvPr>
          <p:cNvSpPr/>
          <p:nvPr/>
        </p:nvSpPr>
        <p:spPr>
          <a:xfrm>
            <a:off x="2001425" y="1199372"/>
            <a:ext cx="9133633" cy="1979612"/>
          </a:xfrm>
          <a:prstGeom prst="round2SameRect">
            <a:avLst>
              <a:gd name="adj1" fmla="val 3926"/>
              <a:gd name="adj2" fmla="val 30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 algn="just"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：选择服务商，并注册成为用户；</a:t>
            </a:r>
          </a:p>
          <a:p>
            <a:pPr indent="273050" algn="just"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：在主机服务商的网站上，选择符合自己需要的虚拟主机产品，加入购物车，填写信息，进入结算中心，采用网上银行或支付宝等方式支付费用（见图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9-2-4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）；</a:t>
            </a:r>
          </a:p>
          <a:p>
            <a:pPr indent="273050" algn="just"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：登陆用户的管理，对主机进行管理，如网站首页名称的设置，默认的网站首页一般为“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index.html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”，可通过主机的管理面板进行修改；</a:t>
            </a:r>
          </a:p>
          <a:p>
            <a:pPr indent="273050" algn="just">
              <a:lnSpc>
                <a:spcPct val="150000"/>
              </a:lnSpc>
            </a:pPr>
            <a:r>
              <a:rPr lang="zh-CN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：根据空间管理中的文件上传方式上传网站，一般采用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FTP</a:t>
            </a:r>
            <a:r>
              <a:rPr lang="zh-CN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的方式上传。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D781B8A-1270-4A24-B292-4A93AB53B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425" y="3292754"/>
            <a:ext cx="5278120" cy="31267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04984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网站发布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2C8B83BD-F93E-4860-B124-8904489A97E3}"/>
              </a:ext>
            </a:extLst>
          </p:cNvPr>
          <p:cNvSpPr/>
          <p:nvPr/>
        </p:nvSpPr>
        <p:spPr>
          <a:xfrm>
            <a:off x="621437" y="1067046"/>
            <a:ext cx="1587261" cy="353383"/>
          </a:xfrm>
          <a:prstGeom prst="round2SameRect">
            <a:avLst>
              <a:gd name="adj1" fmla="val 49202"/>
              <a:gd name="adj2" fmla="val 30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 </a:t>
            </a:r>
            <a:r>
              <a:rPr lang="zh-CN" altLang="en-US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本地发布网站</a:t>
            </a:r>
            <a:endParaRPr lang="zh-CN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4F59D7-9552-405B-BF75-5DBA1161C55D}"/>
              </a:ext>
            </a:extLst>
          </p:cNvPr>
          <p:cNvSpPr txBox="1"/>
          <p:nvPr/>
        </p:nvSpPr>
        <p:spPr>
          <a:xfrm>
            <a:off x="621437" y="1433589"/>
            <a:ext cx="7280598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dirty="0"/>
              <a:t>本地计算机操作系统主要是</a:t>
            </a:r>
            <a:r>
              <a:rPr lang="en-US" altLang="zh-CN" dirty="0"/>
              <a:t>Windows </a:t>
            </a:r>
            <a:r>
              <a:rPr lang="zh-CN" altLang="en-US" dirty="0"/>
              <a:t>和</a:t>
            </a:r>
            <a:r>
              <a:rPr lang="en-US" altLang="zh-CN" dirty="0" err="1"/>
              <a:t>linux</a:t>
            </a:r>
            <a:r>
              <a:rPr lang="zh-CN" altLang="en-US" dirty="0"/>
              <a:t>两种常用的网络操作系统。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2E68F0F-1154-4348-84E6-F4A376A36D30}"/>
              </a:ext>
            </a:extLst>
          </p:cNvPr>
          <p:cNvSpPr/>
          <p:nvPr/>
        </p:nvSpPr>
        <p:spPr>
          <a:xfrm>
            <a:off x="621438" y="1802921"/>
            <a:ext cx="10998344" cy="45286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dirty="0"/>
              <a:t>目前流行的</a:t>
            </a:r>
            <a:r>
              <a:rPr lang="en-US" altLang="zh-CN" dirty="0"/>
              <a:t>WEB</a:t>
            </a:r>
            <a:r>
              <a:rPr lang="zh-CN" altLang="en-US" dirty="0"/>
              <a:t>服务器主要有下面几种：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FF0000"/>
                </a:solidFill>
                <a:highlight>
                  <a:srgbClr val="FFFF00"/>
                </a:highlight>
              </a:rPr>
              <a:t>IIS:</a:t>
            </a:r>
            <a:r>
              <a:rPr lang="en-US" altLang="zh-CN" dirty="0" err="1"/>
              <a:t>Microsoft</a:t>
            </a:r>
            <a:r>
              <a:rPr lang="zh-CN" altLang="en-US" dirty="0"/>
              <a:t>的</a:t>
            </a:r>
            <a:r>
              <a:rPr lang="en-US" altLang="zh-CN" dirty="0"/>
              <a:t>IIS</a:t>
            </a:r>
            <a:r>
              <a:rPr lang="zh-CN" altLang="en-US" dirty="0"/>
              <a:t>（即</a:t>
            </a:r>
            <a:r>
              <a:rPr lang="en-US" altLang="zh-CN" dirty="0"/>
              <a:t>Internet Information Services</a:t>
            </a:r>
            <a:r>
              <a:rPr lang="zh-CN" altLang="en-US" dirty="0"/>
              <a:t>），</a:t>
            </a:r>
            <a:r>
              <a:rPr lang="en-US" altLang="zh-CN" dirty="0"/>
              <a:t>IIS</a:t>
            </a:r>
            <a:r>
              <a:rPr lang="zh-CN" altLang="en-US" dirty="0"/>
              <a:t>是目前流行的</a:t>
            </a:r>
            <a:r>
              <a:rPr lang="en-US" altLang="zh-CN" dirty="0"/>
              <a:t>Web</a:t>
            </a:r>
            <a:r>
              <a:rPr lang="zh-CN" altLang="en-US" dirty="0"/>
              <a:t>服务器产品之一，很多著名的网站都是建立在</a:t>
            </a:r>
            <a:r>
              <a:rPr lang="en-US" altLang="zh-CN" dirty="0"/>
              <a:t>IIS</a:t>
            </a:r>
            <a:r>
              <a:rPr lang="zh-CN" altLang="en-US" dirty="0"/>
              <a:t>的平台上。</a:t>
            </a:r>
            <a:r>
              <a:rPr lang="en-US" altLang="zh-CN" dirty="0"/>
              <a:t>IIS</a:t>
            </a:r>
            <a:r>
              <a:rPr lang="zh-CN" altLang="en-US" dirty="0"/>
              <a:t>提供了一个图形界面的管理工具，称为</a:t>
            </a:r>
            <a:r>
              <a:rPr lang="en-US" altLang="zh-CN" dirty="0"/>
              <a:t>Internet</a:t>
            </a:r>
            <a:r>
              <a:rPr lang="zh-CN" altLang="en-US" dirty="0"/>
              <a:t>服务管理器，可用于监视配置和控制</a:t>
            </a:r>
            <a:r>
              <a:rPr lang="en-US" altLang="zh-CN" dirty="0"/>
              <a:t>Internet</a:t>
            </a:r>
            <a:r>
              <a:rPr lang="zh-CN" altLang="en-US" dirty="0"/>
              <a:t>服务。</a:t>
            </a:r>
            <a:r>
              <a:rPr lang="en-US" altLang="zh-CN" dirty="0"/>
              <a:t>Apache</a:t>
            </a:r>
            <a:r>
              <a:rPr lang="zh-CN" altLang="en-US" dirty="0"/>
              <a:t>：</a:t>
            </a:r>
            <a:r>
              <a:rPr lang="en-US" altLang="zh-CN" dirty="0"/>
              <a:t>Apache</a:t>
            </a:r>
            <a:r>
              <a:rPr lang="zh-CN" altLang="en-US" dirty="0"/>
              <a:t>仍然是世界上用的最多的</a:t>
            </a:r>
            <a:r>
              <a:rPr lang="en-US" altLang="zh-CN" dirty="0"/>
              <a:t>Web</a:t>
            </a:r>
            <a:r>
              <a:rPr lang="zh-CN" altLang="en-US" dirty="0"/>
              <a:t>服务器，市场占有率达</a:t>
            </a:r>
            <a:r>
              <a:rPr lang="en-US" altLang="zh-CN" dirty="0"/>
              <a:t>60%</a:t>
            </a:r>
            <a:r>
              <a:rPr lang="zh-CN" altLang="en-US" dirty="0"/>
              <a:t>左右，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Apache</a:t>
            </a:r>
            <a:r>
              <a:rPr lang="zh-CN" altLang="en-US" dirty="0"/>
              <a:t>是一种免费的开源的</a:t>
            </a:r>
            <a:r>
              <a:rPr lang="en-US" altLang="zh-CN" dirty="0"/>
              <a:t>WEB</a:t>
            </a:r>
            <a:r>
              <a:rPr lang="zh-CN" altLang="en-US" dirty="0"/>
              <a:t>服务器，世界上很多著名的网站都采用的</a:t>
            </a:r>
            <a:r>
              <a:rPr lang="en-US" altLang="zh-CN" dirty="0"/>
              <a:t>Apache</a:t>
            </a:r>
            <a:r>
              <a:rPr lang="zh-CN" altLang="en-US" dirty="0"/>
              <a:t>作为</a:t>
            </a:r>
            <a:r>
              <a:rPr lang="en-US" altLang="zh-CN" dirty="0"/>
              <a:t>WEB</a:t>
            </a:r>
            <a:r>
              <a:rPr lang="zh-CN" altLang="en-US" dirty="0"/>
              <a:t>服务器，由于其开放性，所以支持跨平台的应用（可以运行在几乎所有的</a:t>
            </a:r>
            <a:r>
              <a:rPr lang="en-US" altLang="zh-CN" dirty="0"/>
              <a:t>Unix</a:t>
            </a:r>
            <a:r>
              <a:rPr lang="zh-CN" altLang="en-US" dirty="0"/>
              <a:t>、</a:t>
            </a:r>
            <a:r>
              <a:rPr lang="en-US" altLang="zh-CN" dirty="0"/>
              <a:t>Windows</a:t>
            </a:r>
            <a:r>
              <a:rPr lang="zh-CN" altLang="en-US" dirty="0"/>
              <a:t>、</a:t>
            </a:r>
            <a:r>
              <a:rPr lang="en-US" altLang="zh-CN" dirty="0"/>
              <a:t>Linux</a:t>
            </a:r>
            <a:r>
              <a:rPr lang="zh-CN" altLang="en-US" dirty="0"/>
              <a:t>系统平台上）以及它的可移植性等方面。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Tomcat</a:t>
            </a:r>
            <a:r>
              <a:rPr lang="zh-CN" altLang="en-US" dirty="0"/>
              <a:t>：</a:t>
            </a:r>
            <a:r>
              <a:rPr lang="en-US" altLang="zh-CN" dirty="0"/>
              <a:t>Tomcat</a:t>
            </a:r>
            <a:r>
              <a:rPr lang="zh-CN" altLang="en-US" dirty="0"/>
              <a:t>是一个开放源代码、运行</a:t>
            </a:r>
            <a:r>
              <a:rPr lang="en-US" altLang="zh-CN" dirty="0"/>
              <a:t>servlet</a:t>
            </a:r>
            <a:r>
              <a:rPr lang="zh-CN" altLang="en-US" dirty="0"/>
              <a:t>和</a:t>
            </a:r>
            <a:r>
              <a:rPr lang="en-US" altLang="zh-CN" dirty="0"/>
              <a:t>JSP Web</a:t>
            </a:r>
            <a:r>
              <a:rPr lang="zh-CN" altLang="en-US" dirty="0"/>
              <a:t>应用软件的基于</a:t>
            </a:r>
            <a:r>
              <a:rPr lang="en-US" altLang="zh-CN" dirty="0"/>
              <a:t>Java</a:t>
            </a:r>
            <a:r>
              <a:rPr lang="zh-CN" altLang="en-US" dirty="0"/>
              <a:t>的</a:t>
            </a:r>
            <a:r>
              <a:rPr lang="en-US" altLang="zh-CN" dirty="0"/>
              <a:t>Web</a:t>
            </a:r>
            <a:r>
              <a:rPr lang="zh-CN" altLang="en-US" dirty="0"/>
              <a:t>服务器。</a:t>
            </a:r>
            <a:r>
              <a:rPr lang="en-US" altLang="zh-CN" dirty="0"/>
              <a:t>Tomcat</a:t>
            </a:r>
            <a:r>
              <a:rPr lang="zh-CN" altLang="en-US" dirty="0"/>
              <a:t>是</a:t>
            </a:r>
            <a:r>
              <a:rPr lang="en-US" altLang="zh-CN" dirty="0"/>
              <a:t>Java Servlet 2.2</a:t>
            </a:r>
            <a:r>
              <a:rPr lang="zh-CN" altLang="en-US" dirty="0"/>
              <a:t>和</a:t>
            </a:r>
            <a:r>
              <a:rPr lang="en-US" altLang="zh-CN" dirty="0" err="1"/>
              <a:t>JavaServer</a:t>
            </a:r>
            <a:r>
              <a:rPr lang="en-US" altLang="zh-CN" dirty="0"/>
              <a:t> Pages 1.1</a:t>
            </a:r>
            <a:r>
              <a:rPr lang="zh-CN" altLang="en-US" dirty="0"/>
              <a:t>技术的标准实现，是基于</a:t>
            </a:r>
            <a:r>
              <a:rPr lang="en-US" altLang="zh-CN" dirty="0"/>
              <a:t>Apache</a:t>
            </a:r>
            <a:r>
              <a:rPr lang="zh-CN" altLang="en-US" dirty="0"/>
              <a:t>许可证下开发的自由软件，使得它成为一个值得考虑的</a:t>
            </a:r>
            <a:r>
              <a:rPr lang="en-US" altLang="zh-CN" dirty="0"/>
              <a:t>Servlet/JSP</a:t>
            </a:r>
            <a:r>
              <a:rPr lang="zh-CN" altLang="en-US" dirty="0"/>
              <a:t>容器，因此许多</a:t>
            </a:r>
            <a:r>
              <a:rPr lang="en-US" altLang="zh-CN" dirty="0"/>
              <a:t>WEB</a:t>
            </a:r>
            <a:r>
              <a:rPr lang="zh-CN" altLang="en-US" dirty="0"/>
              <a:t>服务器都是采用</a:t>
            </a:r>
            <a:r>
              <a:rPr lang="en-US" altLang="zh-CN" dirty="0"/>
              <a:t>Tomcat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124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BD65A9C-5C77-4E42-9C72-95078A4D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标题 2">
            <a:extLst>
              <a:ext uri="{FF2B5EF4-FFF2-40B4-BE49-F238E27FC236}">
                <a16:creationId xmlns:a16="http://schemas.microsoft.com/office/drawing/2014/main" id="{89B52E53-B3D5-449D-9CD8-FAB7EB860572}"/>
              </a:ext>
            </a:extLst>
          </p:cNvPr>
          <p:cNvSpPr txBox="1">
            <a:spLocks/>
          </p:cNvSpPr>
          <p:nvPr/>
        </p:nvSpPr>
        <p:spPr>
          <a:xfrm>
            <a:off x="984180" y="373761"/>
            <a:ext cx="10515600" cy="4492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课堂案例：人物主题介绍网站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26BDE5-4618-4499-9B45-A67660D9D3AE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97AA0C6-FA40-4BC9-A7A4-DB5AEA499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"/>
          <a:stretch>
            <a:fillRect/>
          </a:stretch>
        </p:blipFill>
        <p:spPr bwMode="auto">
          <a:xfrm>
            <a:off x="838200" y="1061884"/>
            <a:ext cx="5192713" cy="2811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6F4B02B7-D592-4957-865F-20F445373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5"/>
          <a:stretch>
            <a:fillRect/>
          </a:stretch>
        </p:blipFill>
        <p:spPr bwMode="auto">
          <a:xfrm>
            <a:off x="6149975" y="1061883"/>
            <a:ext cx="5203825" cy="2811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1706F87-37FA-44E0-8B92-685531DD2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"/>
          <a:stretch>
            <a:fillRect/>
          </a:stretch>
        </p:blipFill>
        <p:spPr bwMode="auto">
          <a:xfrm>
            <a:off x="3634511" y="3953245"/>
            <a:ext cx="5214938" cy="2811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913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网站发布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C62F53-E20A-46DF-974C-75987A30D1F2}"/>
              </a:ext>
            </a:extLst>
          </p:cNvPr>
          <p:cNvSpPr txBox="1"/>
          <p:nvPr/>
        </p:nvSpPr>
        <p:spPr>
          <a:xfrm>
            <a:off x="1864311" y="1603154"/>
            <a:ext cx="9225101" cy="338554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打开系统中的“控制面板”，在“控制面板”中，鼠标双击“程序与功能”。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8C419C7-6C49-435B-8524-58C0FD0EFF39}"/>
              </a:ext>
            </a:extLst>
          </p:cNvPr>
          <p:cNvSpPr/>
          <p:nvPr/>
        </p:nvSpPr>
        <p:spPr>
          <a:xfrm>
            <a:off x="689268" y="1542974"/>
            <a:ext cx="912088" cy="458913"/>
          </a:xfrm>
          <a:prstGeom prst="roundRect">
            <a:avLst>
              <a:gd name="adj" fmla="val 50000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E5E7B10-B05C-4D37-A539-0FB2392BF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1" y="2144994"/>
            <a:ext cx="4057926" cy="207458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C3EEBAA-E745-4832-8E04-7EADEF32E7D0}"/>
              </a:ext>
            </a:extLst>
          </p:cNvPr>
          <p:cNvSpPr txBox="1"/>
          <p:nvPr/>
        </p:nvSpPr>
        <p:spPr>
          <a:xfrm>
            <a:off x="1796480" y="4486821"/>
            <a:ext cx="9225101" cy="338554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在打开的“程序与功能”面板中，点击左侧的“打开或关闭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功能”。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9B3605C-A180-4082-BBDA-95DC2EE90F07}"/>
              </a:ext>
            </a:extLst>
          </p:cNvPr>
          <p:cNvSpPr/>
          <p:nvPr/>
        </p:nvSpPr>
        <p:spPr>
          <a:xfrm>
            <a:off x="621437" y="4426641"/>
            <a:ext cx="912088" cy="458913"/>
          </a:xfrm>
          <a:prstGeom prst="roundRect">
            <a:avLst>
              <a:gd name="adj" fmla="val 50000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718D98E-C7A9-431A-9808-36E1E6D91C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480" y="4902739"/>
            <a:ext cx="3273425" cy="195526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DCA89431-B931-403A-BC94-CEC44BB00E55}"/>
              </a:ext>
            </a:extLst>
          </p:cNvPr>
          <p:cNvSpPr txBox="1"/>
          <p:nvPr/>
        </p:nvSpPr>
        <p:spPr>
          <a:xfrm>
            <a:off x="2315133" y="1096649"/>
            <a:ext cx="2683738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WIN7</a:t>
            </a:r>
            <a:r>
              <a:rPr lang="zh-CN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下安装与配置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IIS</a:t>
            </a:r>
            <a:endParaRPr lang="zh-CN" altLang="en-US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1D07E1D-503A-494B-95A0-A1E0DDE96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68" y="1096649"/>
            <a:ext cx="1597290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362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网站发布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4F59D7-9552-405B-BF75-5DBA1161C55D}"/>
              </a:ext>
            </a:extLst>
          </p:cNvPr>
          <p:cNvSpPr txBox="1"/>
          <p:nvPr/>
        </p:nvSpPr>
        <p:spPr>
          <a:xfrm>
            <a:off x="2315133" y="1096649"/>
            <a:ext cx="2683738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WIN7</a:t>
            </a:r>
            <a:r>
              <a:rPr lang="zh-CN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下安装与配置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IIS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C62F53-E20A-46DF-974C-75987A30D1F2}"/>
              </a:ext>
            </a:extLst>
          </p:cNvPr>
          <p:cNvSpPr txBox="1"/>
          <p:nvPr/>
        </p:nvSpPr>
        <p:spPr>
          <a:xfrm>
            <a:off x="1864311" y="1603154"/>
            <a:ext cx="9225101" cy="584775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功能面板中，找到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信息服务选项，选择该选项的所有复选框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再点击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按钮，弹出安装面板，等待程序的安装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8C419C7-6C49-435B-8524-58C0FD0EFF39}"/>
              </a:ext>
            </a:extLst>
          </p:cNvPr>
          <p:cNvSpPr/>
          <p:nvPr/>
        </p:nvSpPr>
        <p:spPr>
          <a:xfrm>
            <a:off x="689268" y="1542974"/>
            <a:ext cx="912088" cy="458913"/>
          </a:xfrm>
          <a:prstGeom prst="roundRect">
            <a:avLst>
              <a:gd name="adj" fmla="val 50000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3EEBAA-E745-4832-8E04-7EADEF32E7D0}"/>
              </a:ext>
            </a:extLst>
          </p:cNvPr>
          <p:cNvSpPr txBox="1"/>
          <p:nvPr/>
        </p:nvSpPr>
        <p:spPr>
          <a:xfrm>
            <a:off x="1864311" y="4750674"/>
            <a:ext cx="9225101" cy="338554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安装完成后，返回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控制面板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，选择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控制面板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管理工具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9B3605C-A180-4082-BBDA-95DC2EE90F07}"/>
              </a:ext>
            </a:extLst>
          </p:cNvPr>
          <p:cNvSpPr/>
          <p:nvPr/>
        </p:nvSpPr>
        <p:spPr>
          <a:xfrm>
            <a:off x="689268" y="4690494"/>
            <a:ext cx="912088" cy="458913"/>
          </a:xfrm>
          <a:prstGeom prst="roundRect">
            <a:avLst>
              <a:gd name="adj" fmla="val 50000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4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418CE1F-25C3-4974-864C-6FB658541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1" y="2293868"/>
            <a:ext cx="2345739" cy="23239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155D728-FD98-498F-B845-59661D8DB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037" y="2294090"/>
            <a:ext cx="3817299" cy="23237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CCFD984-7E11-455B-B96C-2EEDDE03BD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4310" y="5192038"/>
            <a:ext cx="3259239" cy="166596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34EBE82-79B4-4CC6-A269-276CD05D9A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3811" y="5203682"/>
            <a:ext cx="3223735" cy="165431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6B3804F-F332-4921-B383-4A60A8E568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268" y="1096649"/>
            <a:ext cx="1597290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862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网站发布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C62F53-E20A-46DF-974C-75987A30D1F2}"/>
              </a:ext>
            </a:extLst>
          </p:cNvPr>
          <p:cNvSpPr txBox="1"/>
          <p:nvPr/>
        </p:nvSpPr>
        <p:spPr>
          <a:xfrm>
            <a:off x="1816686" y="1671145"/>
            <a:ext cx="9225101" cy="338554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双击“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 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信息服务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(IIS)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管理器”就是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IIS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8C419C7-6C49-435B-8524-58C0FD0EFF39}"/>
              </a:ext>
            </a:extLst>
          </p:cNvPr>
          <p:cNvSpPr/>
          <p:nvPr/>
        </p:nvSpPr>
        <p:spPr>
          <a:xfrm>
            <a:off x="689268" y="1542974"/>
            <a:ext cx="912088" cy="458913"/>
          </a:xfrm>
          <a:prstGeom prst="roundRect">
            <a:avLst>
              <a:gd name="adj" fmla="val 50000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3EEBAA-E745-4832-8E04-7EADEF32E7D0}"/>
              </a:ext>
            </a:extLst>
          </p:cNvPr>
          <p:cNvSpPr txBox="1"/>
          <p:nvPr/>
        </p:nvSpPr>
        <p:spPr>
          <a:xfrm>
            <a:off x="1816686" y="2549480"/>
            <a:ext cx="9225101" cy="584775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在打开的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 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信息服务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(IIS)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管理器”中，点击“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 Web Site”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，右则显赤默认站点的设置内容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9B3605C-A180-4082-BBDA-95DC2EE90F07}"/>
              </a:ext>
            </a:extLst>
          </p:cNvPr>
          <p:cNvSpPr/>
          <p:nvPr/>
        </p:nvSpPr>
        <p:spPr>
          <a:xfrm>
            <a:off x="689268" y="2535467"/>
            <a:ext cx="912088" cy="458913"/>
          </a:xfrm>
          <a:prstGeom prst="roundRect">
            <a:avLst>
              <a:gd name="adj" fmla="val 50000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6</a:t>
            </a:r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34EBE82-79B4-4CC6-A269-276CD05D9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0" y="3311082"/>
            <a:ext cx="4461733" cy="228961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E117FDB9-5A37-4284-B01E-6E138BF19627}"/>
              </a:ext>
            </a:extLst>
          </p:cNvPr>
          <p:cNvSpPr txBox="1"/>
          <p:nvPr/>
        </p:nvSpPr>
        <p:spPr>
          <a:xfrm>
            <a:off x="2315133" y="1096649"/>
            <a:ext cx="2683738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WIN7</a:t>
            </a:r>
            <a:r>
              <a:rPr lang="zh-CN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下安装与配置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IIS</a:t>
            </a:r>
            <a:endParaRPr lang="zh-CN" altLang="en-US" dirty="0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CC5F8F6-48C9-47D8-8B95-6FB42439B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68" y="1096649"/>
            <a:ext cx="1597290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734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网站发布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911887-2380-4AE7-B9E3-79DC996E7A18}"/>
              </a:ext>
            </a:extLst>
          </p:cNvPr>
          <p:cNvSpPr txBox="1"/>
          <p:nvPr/>
        </p:nvSpPr>
        <p:spPr>
          <a:xfrm>
            <a:off x="2001425" y="1624758"/>
            <a:ext cx="9225101" cy="584775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鼠标右键点击“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 Web Site”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，显示列表菜单（见图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9-2-11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），选择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管理网站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主要有以下几个选项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A696B78-8D23-4179-B229-63C29E0C12B9}"/>
              </a:ext>
            </a:extLst>
          </p:cNvPr>
          <p:cNvSpPr/>
          <p:nvPr/>
        </p:nvSpPr>
        <p:spPr>
          <a:xfrm>
            <a:off x="874007" y="1610745"/>
            <a:ext cx="912088" cy="458913"/>
          </a:xfrm>
          <a:prstGeom prst="roundRect">
            <a:avLst>
              <a:gd name="adj" fmla="val 50000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步骤</a:t>
            </a:r>
            <a:r>
              <a:rPr lang="en-US" altLang="zh-CN" dirty="0"/>
              <a:t>7</a:t>
            </a:r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08D252B-FD78-4F22-8DF3-BFDDEBC2E1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93"/>
          <a:stretch/>
        </p:blipFill>
        <p:spPr bwMode="auto">
          <a:xfrm>
            <a:off x="2001425" y="2413862"/>
            <a:ext cx="2261235" cy="257555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9DD33AB-34DE-4C59-9269-1892B4C81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159" y="2496456"/>
            <a:ext cx="4291965" cy="249296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356485B3-139D-4726-849B-32ACCBAF1E6F}"/>
              </a:ext>
            </a:extLst>
          </p:cNvPr>
          <p:cNvSpPr txBox="1"/>
          <p:nvPr/>
        </p:nvSpPr>
        <p:spPr>
          <a:xfrm>
            <a:off x="2315133" y="1096649"/>
            <a:ext cx="2683738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WIN7</a:t>
            </a:r>
            <a:r>
              <a:rPr lang="zh-CN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下安装与配置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IIS</a:t>
            </a:r>
            <a:endParaRPr lang="zh-CN" altLang="en-US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9C26D413-F8EC-4653-90C4-DE05831D3F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68" y="1096649"/>
            <a:ext cx="1597290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3379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网站发布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FE32542A-8142-4224-A01E-48C0D2B392D9}"/>
              </a:ext>
            </a:extLst>
          </p:cNvPr>
          <p:cNvSpPr/>
          <p:nvPr/>
        </p:nvSpPr>
        <p:spPr>
          <a:xfrm>
            <a:off x="621437" y="1067046"/>
            <a:ext cx="1587261" cy="353383"/>
          </a:xfrm>
          <a:prstGeom prst="round2SameRect">
            <a:avLst>
              <a:gd name="adj1" fmla="val 49202"/>
              <a:gd name="adj2" fmla="val 30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 </a:t>
            </a:r>
            <a:r>
              <a:rPr lang="zh-CN" altLang="en-US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远程发布网站</a:t>
            </a:r>
            <a:endParaRPr lang="zh-CN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5C2E09-253E-4377-9D03-4CB9493B02AA}"/>
              </a:ext>
            </a:extLst>
          </p:cNvPr>
          <p:cNvSpPr txBox="1"/>
          <p:nvPr/>
        </p:nvSpPr>
        <p:spPr>
          <a:xfrm>
            <a:off x="621437" y="1420429"/>
            <a:ext cx="10737056" cy="787523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如果租用网络服务商提供的虚拟主机，则可以通过文件上传和下载的方式，将网站的内容传到主机上，可以使用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Dreamweaver</a:t>
            </a: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中自带的文件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FTP</a:t>
            </a: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上传功能实现远程站点网页的上传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6B55A8AD-5783-4C3F-A59A-700A3A58525E}"/>
              </a:ext>
            </a:extLst>
          </p:cNvPr>
          <p:cNvSpPr/>
          <p:nvPr/>
        </p:nvSpPr>
        <p:spPr>
          <a:xfrm>
            <a:off x="621437" y="2371725"/>
            <a:ext cx="1093063" cy="38100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2F979985-416A-4B8E-BF8C-7C565A32856E}"/>
              </a:ext>
            </a:extLst>
          </p:cNvPr>
          <p:cNvSpPr/>
          <p:nvPr/>
        </p:nvSpPr>
        <p:spPr>
          <a:xfrm>
            <a:off x="1864311" y="2371726"/>
            <a:ext cx="3450639" cy="3810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设置服务器信息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F8D066F-9AD9-49D9-B535-0C6E19CB1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1" y="2887000"/>
            <a:ext cx="3805037" cy="24365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22727C0-5478-4F3B-91DF-7DACBF1BA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574"/>
          <a:stretch/>
        </p:blipFill>
        <p:spPr bwMode="auto">
          <a:xfrm>
            <a:off x="5756592" y="2887000"/>
            <a:ext cx="4027090" cy="2436550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067361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网站发布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FE32542A-8142-4224-A01E-48C0D2B392D9}"/>
              </a:ext>
            </a:extLst>
          </p:cNvPr>
          <p:cNvSpPr/>
          <p:nvPr/>
        </p:nvSpPr>
        <p:spPr>
          <a:xfrm>
            <a:off x="621437" y="1067046"/>
            <a:ext cx="1587261" cy="353383"/>
          </a:xfrm>
          <a:prstGeom prst="round2SameRect">
            <a:avLst>
              <a:gd name="adj1" fmla="val 49202"/>
              <a:gd name="adj2" fmla="val 30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 </a:t>
            </a:r>
            <a:r>
              <a:rPr lang="zh-CN" altLang="en-US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远程发布网站</a:t>
            </a:r>
            <a:endParaRPr lang="zh-CN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5C2E09-253E-4377-9D03-4CB9493B02AA}"/>
              </a:ext>
            </a:extLst>
          </p:cNvPr>
          <p:cNvSpPr txBox="1"/>
          <p:nvPr/>
        </p:nvSpPr>
        <p:spPr>
          <a:xfrm>
            <a:off x="621437" y="1420429"/>
            <a:ext cx="10737056" cy="787523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如果租用网络服务商提供的虚拟主机，则可以通过文件上传和下载的方式，将网站的内容传到主机上，可以使用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Dreamweaver</a:t>
            </a: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中自带的文件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FTP</a:t>
            </a: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上传功能实现远程站点网页的上传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6B55A8AD-5783-4C3F-A59A-700A3A58525E}"/>
              </a:ext>
            </a:extLst>
          </p:cNvPr>
          <p:cNvSpPr/>
          <p:nvPr/>
        </p:nvSpPr>
        <p:spPr>
          <a:xfrm>
            <a:off x="621437" y="2371725"/>
            <a:ext cx="1093063" cy="38100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2F979985-416A-4B8E-BF8C-7C565A32856E}"/>
              </a:ext>
            </a:extLst>
          </p:cNvPr>
          <p:cNvSpPr/>
          <p:nvPr/>
        </p:nvSpPr>
        <p:spPr>
          <a:xfrm>
            <a:off x="1864311" y="2371726"/>
            <a:ext cx="3450639" cy="3810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连接服务器。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CA8AAD6-50B0-4427-AAF1-D6556E74A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1" y="2906974"/>
            <a:ext cx="3337995" cy="27889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4228335-1852-452B-B9C1-ACC160D17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7187" y="2906973"/>
            <a:ext cx="4772799" cy="27889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39584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网站发布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FE32542A-8142-4224-A01E-48C0D2B392D9}"/>
              </a:ext>
            </a:extLst>
          </p:cNvPr>
          <p:cNvSpPr/>
          <p:nvPr/>
        </p:nvSpPr>
        <p:spPr>
          <a:xfrm>
            <a:off x="621437" y="1067046"/>
            <a:ext cx="1587261" cy="353383"/>
          </a:xfrm>
          <a:prstGeom prst="round2SameRect">
            <a:avLst>
              <a:gd name="adj1" fmla="val 49202"/>
              <a:gd name="adj2" fmla="val 30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 </a:t>
            </a:r>
            <a:r>
              <a:rPr lang="zh-CN" altLang="en-US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远程发布网站</a:t>
            </a:r>
            <a:endParaRPr lang="zh-CN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5C2E09-253E-4377-9D03-4CB9493B02AA}"/>
              </a:ext>
            </a:extLst>
          </p:cNvPr>
          <p:cNvSpPr txBox="1"/>
          <p:nvPr/>
        </p:nvSpPr>
        <p:spPr>
          <a:xfrm>
            <a:off x="621437" y="1420429"/>
            <a:ext cx="10737056" cy="787523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如果租用网络服务商提供的虚拟主机，则可以通过文件上传和下载的方式，将网站的内容传到主机上，可以使用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Dreamweaver</a:t>
            </a: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中自带的文件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FTP</a:t>
            </a: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上传功能实现远程站点网页的上传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6B55A8AD-5783-4C3F-A59A-700A3A58525E}"/>
              </a:ext>
            </a:extLst>
          </p:cNvPr>
          <p:cNvSpPr/>
          <p:nvPr/>
        </p:nvSpPr>
        <p:spPr>
          <a:xfrm>
            <a:off x="621437" y="2371725"/>
            <a:ext cx="1093063" cy="38100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2F979985-416A-4B8E-BF8C-7C565A32856E}"/>
              </a:ext>
            </a:extLst>
          </p:cNvPr>
          <p:cNvSpPr/>
          <p:nvPr/>
        </p:nvSpPr>
        <p:spPr>
          <a:xfrm>
            <a:off x="1864311" y="2371726"/>
            <a:ext cx="3450639" cy="3810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文件的上传和下载。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CF28A97-E405-45E8-95D4-C512B657E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0" y="2916499"/>
            <a:ext cx="3749705" cy="27508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ED7BCA7-F0A8-4346-83FC-597470B48F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39143"/>
          <a:stretch/>
        </p:blipFill>
        <p:spPr bwMode="auto">
          <a:xfrm>
            <a:off x="5825172" y="2916499"/>
            <a:ext cx="3839762" cy="2750874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56836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网站发布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FE32542A-8142-4224-A01E-48C0D2B392D9}"/>
              </a:ext>
            </a:extLst>
          </p:cNvPr>
          <p:cNvSpPr/>
          <p:nvPr/>
        </p:nvSpPr>
        <p:spPr>
          <a:xfrm>
            <a:off x="621437" y="1067046"/>
            <a:ext cx="1587261" cy="353383"/>
          </a:xfrm>
          <a:prstGeom prst="round2SameRect">
            <a:avLst>
              <a:gd name="adj1" fmla="val 49202"/>
              <a:gd name="adj2" fmla="val 30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 </a:t>
            </a:r>
            <a:r>
              <a:rPr lang="zh-CN" altLang="en-US" sz="1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远程发布网站</a:t>
            </a:r>
            <a:endParaRPr lang="zh-CN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5C2E09-253E-4377-9D03-4CB9493B02AA}"/>
              </a:ext>
            </a:extLst>
          </p:cNvPr>
          <p:cNvSpPr txBox="1"/>
          <p:nvPr/>
        </p:nvSpPr>
        <p:spPr>
          <a:xfrm>
            <a:off x="621437" y="1420429"/>
            <a:ext cx="10737056" cy="787523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如果租用网络服务商提供的虚拟主机，则可以通过文件上传和下载的方式，将网站的内容传到主机上，可以使用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Dreamweaver</a:t>
            </a: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中自带的文件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FTP</a:t>
            </a:r>
            <a:r>
              <a:rPr lang="zh-CN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上传功能实现远程站点网页的上传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6B55A8AD-5783-4C3F-A59A-700A3A58525E}"/>
              </a:ext>
            </a:extLst>
          </p:cNvPr>
          <p:cNvSpPr/>
          <p:nvPr/>
        </p:nvSpPr>
        <p:spPr>
          <a:xfrm>
            <a:off x="621437" y="2371725"/>
            <a:ext cx="1093063" cy="38100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2F979985-416A-4B8E-BF8C-7C565A32856E}"/>
              </a:ext>
            </a:extLst>
          </p:cNvPr>
          <p:cNvSpPr/>
          <p:nvPr/>
        </p:nvSpPr>
        <p:spPr>
          <a:xfrm>
            <a:off x="1864311" y="2371726"/>
            <a:ext cx="3450639" cy="3810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修改文件重新上传。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29C2942-9BB0-46F3-96B1-8ED40B409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0" y="2916500"/>
            <a:ext cx="3289713" cy="12745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A7F9D97-45A3-4365-BF86-B670B9449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532" y="2916500"/>
            <a:ext cx="3443386" cy="12745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917357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F2E6635-8784-48F2-A06F-E04DD90B5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5809"/>
            <a:ext cx="10515600" cy="1767041"/>
          </a:xfrm>
          <a:ln>
            <a:prstDash val="lg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站发布以后，需要对网站进行推广，其他用户才会访问网站，实现网站的价值，网站推广的方式按是否收费的方式分为免费和收费两种，免费的推广主要是网站的拥有者通过搜索引擎推广、论坛和博客推广、微博和微信推广、电子邮件推广及与其他网站合作推广的方式，付费推广主要是搜索引擎推广和企业推广。</a:t>
            </a:r>
          </a:p>
        </p:txBody>
      </p:sp>
      <p:sp>
        <p:nvSpPr>
          <p:cNvPr id="4" name="标题 2">
            <a:extLst>
              <a:ext uri="{FF2B5EF4-FFF2-40B4-BE49-F238E27FC236}">
                <a16:creationId xmlns:a16="http://schemas.microsoft.com/office/drawing/2014/main" id="{89B52E53-B3D5-449D-9CD8-FAB7EB860572}"/>
              </a:ext>
            </a:extLst>
          </p:cNvPr>
          <p:cNvSpPr txBox="1">
            <a:spLocks/>
          </p:cNvSpPr>
          <p:nvPr/>
        </p:nvSpPr>
        <p:spPr>
          <a:xfrm>
            <a:off x="966974" y="362211"/>
            <a:ext cx="10515600" cy="4492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网站推广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26BDE5-4618-4499-9B45-A67660D9D3AE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9.3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20851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搜索引擎推广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9.3.1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88E8B2-3F52-469C-9B1E-41D2ACD33F35}"/>
              </a:ext>
            </a:extLst>
          </p:cNvPr>
          <p:cNvSpPr txBox="1"/>
          <p:nvPr/>
        </p:nvSpPr>
        <p:spPr>
          <a:xfrm>
            <a:off x="257176" y="1152436"/>
            <a:ext cx="10944224" cy="7875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搜索引擎推广分为付费和免费两种，免费就是登录各大搜索引擎网站，进行网站登记，用户在使用该搜索引擎进行搜索时，在结果中能快速的搜索找指定的网站，如在百度的搜索引擎中加入链接的方式如下：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770A2CA1-17CB-44C5-A2E1-88674B87921C}"/>
              </a:ext>
            </a:extLst>
          </p:cNvPr>
          <p:cNvSpPr/>
          <p:nvPr/>
        </p:nvSpPr>
        <p:spPr>
          <a:xfrm>
            <a:off x="365279" y="2275623"/>
            <a:ext cx="1154097" cy="284086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E6F1DE2E-22EF-412E-BE8E-7D46279A6C51}"/>
              </a:ext>
            </a:extLst>
          </p:cNvPr>
          <p:cNvSpPr/>
          <p:nvPr/>
        </p:nvSpPr>
        <p:spPr>
          <a:xfrm>
            <a:off x="2001425" y="2158685"/>
            <a:ext cx="8495930" cy="689290"/>
          </a:xfrm>
          <a:prstGeom prst="round2Diag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登录百度搜索，点击菜单上的“   ”，打开“百度产品大全”，并在“站长与开发者服务”中，找到“站长平台”，点击“站长平台”打开“站长平台”首页。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868249A-73C1-461C-81BB-D2003ECC56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0" y="2346228"/>
            <a:ext cx="311150" cy="1428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023FFF5-0C29-46BB-9CDC-FEC43A808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425" y="3066701"/>
            <a:ext cx="6362933" cy="164125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0E5FBA11-9766-4473-9B05-CE78A60B620E}"/>
              </a:ext>
            </a:extLst>
          </p:cNvPr>
          <p:cNvSpPr/>
          <p:nvPr/>
        </p:nvSpPr>
        <p:spPr>
          <a:xfrm>
            <a:off x="365279" y="5065750"/>
            <a:ext cx="1154097" cy="284086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7F8951B3-B22D-4587-A30C-D40654DD1DB5}"/>
              </a:ext>
            </a:extLst>
          </p:cNvPr>
          <p:cNvSpPr/>
          <p:nvPr/>
        </p:nvSpPr>
        <p:spPr>
          <a:xfrm>
            <a:off x="2001425" y="4948812"/>
            <a:ext cx="8495930" cy="689290"/>
          </a:xfrm>
          <a:prstGeom prst="round2Diag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在“站长平台”首页的“站长工具”中，点击“链接提交”，在打开的网页中，点击“添加网站”按钮，打开“添加网站”页面。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AB997BC-4FB6-42F0-BEFF-742DCFFFC0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1425" y="5820965"/>
            <a:ext cx="3203184" cy="98783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F209614-8210-47AA-A008-B1D329C1E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817" y="5831331"/>
            <a:ext cx="2701682" cy="97746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48479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354DD8B-89BF-496F-B408-38F6DD2CE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C67E902-BF06-498E-98C9-0C3016720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网站测试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132">
            <a:extLst>
              <a:ext uri="{FF2B5EF4-FFF2-40B4-BE49-F238E27FC236}">
                <a16:creationId xmlns:a16="http://schemas.microsoft.com/office/drawing/2014/main" id="{65F657D3-D0F0-43D9-8DCD-87ECFB35C98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463040" y="1127289"/>
            <a:ext cx="1527746" cy="5408158"/>
          </a:xfrm>
          <a:prstGeom prst="upArrow">
            <a:avLst>
              <a:gd name="adj1" fmla="val 66296"/>
              <a:gd name="adj2" fmla="val 58426"/>
            </a:avLst>
          </a:prstGeom>
          <a:gradFill>
            <a:gsLst>
              <a:gs pos="0">
                <a:srgbClr val="0096FC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96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713CF1-2DE9-424F-8779-33E210929282}"/>
              </a:ext>
            </a:extLst>
          </p:cNvPr>
          <p:cNvSpPr txBox="1"/>
          <p:nvPr/>
        </p:nvSpPr>
        <p:spPr>
          <a:xfrm>
            <a:off x="182276" y="362211"/>
            <a:ext cx="784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9.1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517041-C870-4BE5-A878-39D370AEB4A8}"/>
              </a:ext>
            </a:extLst>
          </p:cNvPr>
          <p:cNvGrpSpPr/>
          <p:nvPr/>
        </p:nvGrpSpPr>
        <p:grpSpPr>
          <a:xfrm>
            <a:off x="1743074" y="1252401"/>
            <a:ext cx="6815986" cy="622922"/>
            <a:chOff x="1786476" y="1206533"/>
            <a:chExt cx="6815986" cy="622922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C69B2CBF-6B62-4E58-AED7-3F799088F3DB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浏览器的兼容性测试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EDCD7741-B684-4593-8F71-D0ABFBB617E5}"/>
                </a:ext>
              </a:extLst>
            </p:cNvPr>
            <p:cNvCxnSpPr>
              <a:cxnSpLocks/>
              <a:stCxn id="2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C9D82A9-0E18-480F-B511-813DCD4241D4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70E3E50-435F-4A5B-9158-F4CF142B88C8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31E88FC-3110-4768-AC7E-B8E184CE48FE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9.1.1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A6F1101-C266-461E-BDC1-0481DE6AA1A4}"/>
              </a:ext>
            </a:extLst>
          </p:cNvPr>
          <p:cNvGrpSpPr/>
          <p:nvPr/>
        </p:nvGrpSpPr>
        <p:grpSpPr>
          <a:xfrm>
            <a:off x="1743074" y="2267408"/>
            <a:ext cx="6815986" cy="622922"/>
            <a:chOff x="1786476" y="1206533"/>
            <a:chExt cx="6815986" cy="622922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3C9B652F-3F49-4D03-AF77-5D010B1B4F0A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链接测试</a:t>
              </a:r>
            </a:p>
          </p:txBody>
        </p: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0C669EE1-9203-4930-B1BD-324634E22B07}"/>
                </a:ext>
              </a:extLst>
            </p:cNvPr>
            <p:cNvCxnSpPr>
              <a:cxnSpLocks/>
              <a:stCxn id="39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A077079-F9DA-4755-8649-8DE984EF6B2F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6CCDC15-2798-4C44-BDCB-59B83492939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4C794BC-C608-4BA9-9B9D-54EB5EA60A4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9.1.2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034F632-F7DA-40DC-A6BF-1FA9C1672283}"/>
              </a:ext>
            </a:extLst>
          </p:cNvPr>
          <p:cNvGrpSpPr/>
          <p:nvPr/>
        </p:nvGrpSpPr>
        <p:grpSpPr>
          <a:xfrm>
            <a:off x="1743074" y="3282415"/>
            <a:ext cx="6815986" cy="622922"/>
            <a:chOff x="1786476" y="1206533"/>
            <a:chExt cx="6815986" cy="622922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F064E946-B5DD-40EB-A9B1-56782692E83B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全站测试报告</a:t>
              </a:r>
            </a:p>
          </p:txBody>
        </p:sp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id="{AAD40E52-0B2F-4D42-9C2E-581961BE6064}"/>
                </a:ext>
              </a:extLst>
            </p:cNvPr>
            <p:cNvCxnSpPr>
              <a:cxnSpLocks/>
              <a:stCxn id="4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4862EA3-1533-46AB-A699-8BCD822734E9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20CCF06-96C6-44B3-BF27-FE29A2BA72B0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529F287-DCD0-41C2-A00B-06D4FD280A6B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9.1.3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5DE32CB-DD07-4C1A-BF2F-BFFE9B8B28F8}"/>
              </a:ext>
            </a:extLst>
          </p:cNvPr>
          <p:cNvGrpSpPr/>
          <p:nvPr/>
        </p:nvGrpSpPr>
        <p:grpSpPr>
          <a:xfrm>
            <a:off x="1743074" y="4297422"/>
            <a:ext cx="6815986" cy="622922"/>
            <a:chOff x="1786476" y="1206533"/>
            <a:chExt cx="6815986" cy="622922"/>
          </a:xfrm>
        </p:grpSpPr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1C7A7D98-7CEB-41C6-B59B-1062C6E2B2D6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设置</a:t>
              </a:r>
              <a:r>
                <a:rPr lang="en-US" altLang="zh-CN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【W3C</a:t>
              </a:r>
              <a:r>
                <a:rPr lang="zh-CN" altLang="en-US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验证程序</a:t>
              </a:r>
              <a:r>
                <a:rPr lang="en-US" altLang="zh-CN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】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19F1EA98-FB0F-4332-AB3D-FE7DB34FE09C}"/>
                </a:ext>
              </a:extLst>
            </p:cNvPr>
            <p:cNvCxnSpPr>
              <a:cxnSpLocks/>
              <a:stCxn id="51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D71F661-44DB-4E1C-9525-8D4F8647B84C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81EB849-C48A-4482-BA08-3B23CEAECC25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FDA29D52-3000-4F95-8E42-C43BF1D4122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9.1.4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C3453D8-169F-41F7-8988-23B0A7A42F72}"/>
              </a:ext>
            </a:extLst>
          </p:cNvPr>
          <p:cNvGrpSpPr/>
          <p:nvPr/>
        </p:nvGrpSpPr>
        <p:grpSpPr>
          <a:xfrm>
            <a:off x="1743074" y="5312428"/>
            <a:ext cx="6815986" cy="622922"/>
            <a:chOff x="1786476" y="1206533"/>
            <a:chExt cx="6815986" cy="622922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B756D0F8-EDE5-4DD2-A33C-B3D0C969172A}"/>
                </a:ext>
              </a:extLst>
            </p:cNvPr>
            <p:cNvSpPr/>
            <p:nvPr/>
          </p:nvSpPr>
          <p:spPr>
            <a:xfrm>
              <a:off x="5023104" y="1248096"/>
              <a:ext cx="3579358" cy="539796"/>
            </a:xfrm>
            <a:prstGeom prst="parallelogram">
              <a:avLst>
                <a:gd name="adj" fmla="val 41446"/>
              </a:avLst>
            </a:prstGeom>
            <a:solidFill>
              <a:srgbClr val="195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8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网页的完整性检查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71A7DD78-D4C9-4C9F-A8EA-F843B1F211DD}"/>
                </a:ext>
              </a:extLst>
            </p:cNvPr>
            <p:cNvCxnSpPr>
              <a:cxnSpLocks/>
              <a:stCxn id="55" idx="3"/>
            </p:cNvCxnSpPr>
            <p:nvPr/>
          </p:nvCxnSpPr>
          <p:spPr>
            <a:xfrm flipV="1">
              <a:off x="2667348" y="1473198"/>
              <a:ext cx="2355756" cy="31898"/>
            </a:xfrm>
            <a:prstGeom prst="straightConnector1">
              <a:avLst/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44ED41E-FDD0-4EDF-A8EE-45EB6561AA36}"/>
                </a:ext>
              </a:extLst>
            </p:cNvPr>
            <p:cNvGrpSpPr/>
            <p:nvPr/>
          </p:nvGrpSpPr>
          <p:grpSpPr>
            <a:xfrm>
              <a:off x="1786476" y="1206533"/>
              <a:ext cx="880872" cy="622922"/>
              <a:chOff x="1786476" y="1206533"/>
              <a:chExt cx="880872" cy="622922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9F5DD4D9-9E03-4F66-96BA-04F85EF5B954}"/>
                  </a:ext>
                </a:extLst>
              </p:cNvPr>
              <p:cNvSpPr/>
              <p:nvPr/>
            </p:nvSpPr>
            <p:spPr>
              <a:xfrm>
                <a:off x="1881791" y="1206533"/>
                <a:ext cx="622922" cy="622922"/>
              </a:xfrm>
              <a:prstGeom prst="ellipse">
                <a:avLst/>
              </a:prstGeom>
              <a:solidFill>
                <a:srgbClr val="D1F1FC"/>
              </a:soli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28FFE281-60DA-42EA-A264-05F5E7449BD5}"/>
                  </a:ext>
                </a:extLst>
              </p:cNvPr>
              <p:cNvSpPr txBox="1"/>
              <p:nvPr/>
            </p:nvSpPr>
            <p:spPr>
              <a:xfrm>
                <a:off x="1786476" y="1320430"/>
                <a:ext cx="8808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9.1.5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00184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搜索引擎推广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9.3.1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770A2CA1-17CB-44C5-A2E1-88674B87921C}"/>
              </a:ext>
            </a:extLst>
          </p:cNvPr>
          <p:cNvSpPr/>
          <p:nvPr/>
        </p:nvSpPr>
        <p:spPr>
          <a:xfrm>
            <a:off x="365279" y="1313598"/>
            <a:ext cx="1154097" cy="284086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E6F1DE2E-22EF-412E-BE8E-7D46279A6C51}"/>
              </a:ext>
            </a:extLst>
          </p:cNvPr>
          <p:cNvSpPr/>
          <p:nvPr/>
        </p:nvSpPr>
        <p:spPr>
          <a:xfrm>
            <a:off x="2001425" y="1196660"/>
            <a:ext cx="8495930" cy="401024"/>
          </a:xfrm>
          <a:prstGeom prst="round2Diag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在“添加站点”的输入框中，输入网址，并点击按钮提交。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0E5FBA11-9766-4473-9B05-CE78A60B620E}"/>
              </a:ext>
            </a:extLst>
          </p:cNvPr>
          <p:cNvSpPr/>
          <p:nvPr/>
        </p:nvSpPr>
        <p:spPr>
          <a:xfrm>
            <a:off x="365279" y="3876100"/>
            <a:ext cx="1154097" cy="284086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7F8951B3-B22D-4587-A30C-D40654DD1DB5}"/>
              </a:ext>
            </a:extLst>
          </p:cNvPr>
          <p:cNvSpPr/>
          <p:nvPr/>
        </p:nvSpPr>
        <p:spPr>
          <a:xfrm>
            <a:off x="2001425" y="3759162"/>
            <a:ext cx="8495930" cy="689290"/>
          </a:xfrm>
          <a:prstGeom prst="round2Diag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选择“验证网站”的三种方法中的其中一种进行验证</a:t>
            </a: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等待百度验证后，将链接加入百度的搜索中。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4A0541B-1FF6-4B5D-8FD4-7ECE89F61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425" y="1743248"/>
            <a:ext cx="3465925" cy="183428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A25D8E1-824A-4B10-B55F-1D107656E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425" y="4560287"/>
            <a:ext cx="3529584" cy="215483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966123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其他推广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9.3.2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E6F1DE2E-22EF-412E-BE8E-7D46279A6C51}"/>
              </a:ext>
            </a:extLst>
          </p:cNvPr>
          <p:cNvSpPr/>
          <p:nvPr/>
        </p:nvSpPr>
        <p:spPr>
          <a:xfrm>
            <a:off x="420274" y="1253809"/>
            <a:ext cx="10876375" cy="4242115"/>
          </a:xfrm>
          <a:prstGeom prst="round2Diag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Clr>
                <a:srgbClr val="7030A0"/>
              </a:buClr>
              <a:buFont typeface="Wingdings 2" panose="05020102010507070707" pitchFamily="18" charset="2"/>
              <a:buChar char="E"/>
            </a:pP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论坛、博客推广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户可以在专业论坛或博客网站上注册成为用户，通过回答问题或发帖的方式进行网站推广。也可通过付费的方式，邀请名人撰写评论文章，或者在网站中投放广告或开展一些竞赛、话题等活动，实现网站的推广。</a:t>
            </a:r>
          </a:p>
          <a:p>
            <a:pPr marL="285750" indent="-285750">
              <a:lnSpc>
                <a:spcPct val="150000"/>
              </a:lnSpc>
              <a:buClr>
                <a:srgbClr val="7030A0"/>
              </a:buClr>
              <a:buFont typeface="Wingdings 2" panose="05020102010507070707" pitchFamily="18" charset="2"/>
              <a:buChar char="E"/>
            </a:pP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微博、微信推广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微博和微信近几年发展得非常快速，可以通过创建微博和微信公共号的方式，实现网站的推广。</a:t>
            </a:r>
          </a:p>
          <a:p>
            <a:pPr marL="285750" indent="-285750">
              <a:lnSpc>
                <a:spcPct val="150000"/>
              </a:lnSpc>
              <a:buClr>
                <a:srgbClr val="7030A0"/>
              </a:buClr>
              <a:buFont typeface="Wingdings 2" panose="05020102010507070707" pitchFamily="18" charset="2"/>
              <a:buChar char="E"/>
            </a:pP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电子邮件推广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通过给用户发送电子邮件的方式，推广网站，这些用户可以是企业的合作伙伴，普通客户或潜在客户，可定期推广企业的产品、服务、活动或其他动态。</a:t>
            </a:r>
          </a:p>
          <a:p>
            <a:pPr marL="285750" indent="-285750">
              <a:lnSpc>
                <a:spcPct val="150000"/>
              </a:lnSpc>
              <a:buClr>
                <a:srgbClr val="7030A0"/>
              </a:buClr>
              <a:buFont typeface="Wingdings 2" panose="05020102010507070707" pitchFamily="18" charset="2"/>
              <a:buChar char="E"/>
            </a:pP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网站合作推广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通过与其他网站的合作，相互设置为友情链接对象，扩大网站的外部链接能力，通过参加一些活动，如竞赛、评论等方式，与其他企业实现互动，并推广网站。</a:t>
            </a:r>
          </a:p>
        </p:txBody>
      </p:sp>
    </p:spTree>
    <p:extLst>
      <p:ext uri="{BB962C8B-B14F-4D97-AF65-F5344CB8AC3E}">
        <p14:creationId xmlns:p14="http://schemas.microsoft.com/office/powerpoint/2010/main" val="7271890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443A34F-C6C3-44C3-9A98-9C3A814B001E}"/>
              </a:ext>
            </a:extLst>
          </p:cNvPr>
          <p:cNvSpPr/>
          <p:nvPr/>
        </p:nvSpPr>
        <p:spPr>
          <a:xfrm>
            <a:off x="1552755" y="2122098"/>
            <a:ext cx="9489056" cy="3045125"/>
          </a:xfrm>
          <a:prstGeom prst="roundRect">
            <a:avLst>
              <a:gd name="adj" fmla="val 5052"/>
            </a:avLst>
          </a:prstGeom>
          <a:solidFill>
            <a:schemeClr val="bg1"/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9240" algn="just">
              <a:lnSpc>
                <a:spcPct val="150000"/>
              </a:lnSpc>
            </a:pPr>
            <a:r>
              <a:rPr lang="zh-CN" altLang="en-US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本章通过安装不同的浏览器工具进行网页的浏览器兼容性测试，采用浏览器测试工具进行浏览器的版本的兼容性测试，使用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Dreamweaver</a:t>
            </a:r>
            <a:r>
              <a:rPr lang="zh-CN" altLang="en-US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提供的网站测试工具，进行网站的完整性检查；介绍了网站域名的注册和申请虚拟主机的方式和流程，介绍了本地发和远程发布网站的方式，重点介绍了在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IIS</a:t>
            </a:r>
            <a:r>
              <a:rPr lang="zh-CN" altLang="en-US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中发布网站的方式，并且介绍了使用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FTP</a:t>
            </a:r>
            <a:r>
              <a:rPr lang="zh-CN" altLang="en-US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工具上传网站到远程站点的方式。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9036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浏览器的兼容性测试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9.1.1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5E616F-0BAD-4062-8485-711EB27CBF2D}"/>
              </a:ext>
            </a:extLst>
          </p:cNvPr>
          <p:cNvSpPr txBox="1"/>
          <p:nvPr/>
        </p:nvSpPr>
        <p:spPr>
          <a:xfrm>
            <a:off x="708371" y="1165368"/>
            <a:ext cx="9168874" cy="1705403"/>
          </a:xfrm>
          <a:prstGeom prst="rect">
            <a:avLst/>
          </a:prstGeom>
          <a:noFill/>
          <a:ln w="9525">
            <a:solidFill>
              <a:schemeClr val="bg2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实现浏览器兼容性测试的方法主要有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种：</a:t>
            </a:r>
            <a:endParaRPr lang="en-US" altLang="zh-CN" sz="1800" kern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方法一 使用</a:t>
            </a:r>
            <a:r>
              <a:rPr lang="en-US" altLang="zh-CN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Dreamweaver </a:t>
            </a:r>
            <a:r>
              <a:rPr lang="zh-CN" altLang="zh-CN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提供浏览器兼容的检测功能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</a:t>
            </a:r>
            <a:r>
              <a:rPr lang="en-US" altLang="zh-CN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Dreamweaver</a:t>
            </a:r>
            <a:r>
              <a:rPr lang="zh-CN" altLang="zh-CN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中打开“</a:t>
            </a:r>
            <a:r>
              <a:rPr lang="en-US" altLang="zh-CN" kern="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dashang</a:t>
            </a:r>
            <a:r>
              <a:rPr lang="zh-CN" altLang="zh-CN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”站点的首页“</a:t>
            </a:r>
            <a:r>
              <a:rPr lang="en-US" altLang="zh-CN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index.html</a:t>
            </a:r>
            <a:r>
              <a:rPr lang="zh-CN" altLang="zh-CN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”，在【文档】工具栏中，单击【检查浏览器兼容】按钮</a:t>
            </a:r>
            <a:r>
              <a:rPr lang="en-US" altLang="zh-CN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对当前网页进行检查。</a:t>
            </a:r>
            <a:endParaRPr lang="en-US" altLang="zh-CN" kern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4627811-801C-40A3-9A7E-79E7A9373F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621437" y="3096735"/>
            <a:ext cx="5278120" cy="2284095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0D1F793-6299-4508-A845-E179BCE87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100862"/>
            <a:ext cx="2503805" cy="12275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8F526D2-A8DF-46A4-8204-574F68327A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465048"/>
            <a:ext cx="2702604" cy="12275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20000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浏览器的兼容性测试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9.1.1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5E616F-0BAD-4062-8485-711EB27CBF2D}"/>
              </a:ext>
            </a:extLst>
          </p:cNvPr>
          <p:cNvSpPr txBox="1"/>
          <p:nvPr/>
        </p:nvSpPr>
        <p:spPr>
          <a:xfrm>
            <a:off x="708371" y="1165368"/>
            <a:ext cx="9168874" cy="2120902"/>
          </a:xfrm>
          <a:prstGeom prst="rect">
            <a:avLst/>
          </a:prstGeom>
          <a:noFill/>
          <a:ln w="9525">
            <a:solidFill>
              <a:schemeClr val="bg2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实现浏览器兼容性测试的方法主要有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种：</a:t>
            </a:r>
            <a:endParaRPr lang="en-US" altLang="zh-CN" sz="1800" kern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方法二 安装多个浏览器工具和第三方工具</a:t>
            </a:r>
            <a:endParaRPr lang="en-US" altLang="zh-CN" sz="1800" b="1" kern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可以自行安装如火狐、浏览器、搜狗浏览器、谷歌浏览器等，多个厂商的开发的浏览器，并逐一测试；</a:t>
            </a:r>
            <a:endParaRPr lang="en-US" altLang="zh-CN" kern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使用</a:t>
            </a:r>
            <a:r>
              <a:rPr lang="en-US" altLang="zh-CN" kern="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IETester</a:t>
            </a:r>
            <a:r>
              <a:rPr lang="en-US" altLang="zh-CN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en-US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测试网页。</a:t>
            </a:r>
            <a:endParaRPr lang="en-US" altLang="zh-CN" kern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679A8D1-379A-4110-81C0-CBB56C227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371" y="3429000"/>
            <a:ext cx="5278120" cy="28054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1A0B0BE-C8B1-4D7F-BCC6-1E4B87695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511" y="3429000"/>
            <a:ext cx="5278120" cy="28054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43995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链接测试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9.1.2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A0948F-CA58-4E78-8144-E9BD4C2055A9}"/>
              </a:ext>
            </a:extLst>
          </p:cNvPr>
          <p:cNvSpPr txBox="1"/>
          <p:nvPr/>
        </p:nvSpPr>
        <p:spPr>
          <a:xfrm>
            <a:off x="810883" y="1138686"/>
            <a:ext cx="9972137" cy="2536400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70510" algn="just">
              <a:lnSpc>
                <a:spcPct val="150000"/>
              </a:lnSpc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链接是网站的一个主要特征，也是网页也网页之间联系的重要方式，所以网站完成后，测试网页的链接是必须的。链接测试主要分为三个方面：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70510" algn="just">
              <a:lnSpc>
                <a:spcPct val="150000"/>
              </a:lnSpc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）测试所有链接是否能正确的链接到指定元素；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70510" algn="just">
              <a:lnSpc>
                <a:spcPct val="150000"/>
              </a:lnSpc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）测试所链接的页面或其他对象是否存在；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70510" algn="just">
              <a:lnSpc>
                <a:spcPct val="150000"/>
              </a:lnSpc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）是否存在孤立的页面，所谓孤立页面是指没有任何链接指向该页面，只有知道正确的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URL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地址才能访问。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336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链接测试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9.1.2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A0948F-CA58-4E78-8144-E9BD4C2055A9}"/>
              </a:ext>
            </a:extLst>
          </p:cNvPr>
          <p:cNvSpPr txBox="1"/>
          <p:nvPr/>
        </p:nvSpPr>
        <p:spPr>
          <a:xfrm>
            <a:off x="810883" y="1138686"/>
            <a:ext cx="9972137" cy="1705403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 </a:t>
            </a:r>
            <a:r>
              <a:rPr lang="zh-CN" altLang="en-US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测试网页间的链接：</a:t>
            </a:r>
            <a:endParaRPr lang="en-US" altLang="zh-CN" sz="1800" b="1" kern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点击菜单栏的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】-【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检查页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】-【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链接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，检查的结果显示在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链接检查器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面板中，如果该页面没有断链的问题，列表显示为空，在底部状态栏显示了页面的链接统计数据，包括总链接数、正确链接数、断链数和外部链接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784CA1E-96A6-4279-904E-25E2A43D2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80" y="3043821"/>
            <a:ext cx="5278120" cy="14573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9C50E30-338C-400B-9E74-E58AA7CB8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938" y="3043821"/>
            <a:ext cx="3902697" cy="14573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32204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链接测试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9.1.2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A0948F-CA58-4E78-8144-E9BD4C2055A9}"/>
              </a:ext>
            </a:extLst>
          </p:cNvPr>
          <p:cNvSpPr txBox="1"/>
          <p:nvPr/>
        </p:nvSpPr>
        <p:spPr>
          <a:xfrm>
            <a:off x="810883" y="1138686"/>
            <a:ext cx="9972137" cy="1289905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 </a:t>
            </a:r>
            <a:r>
              <a:rPr lang="zh-CN" altLang="en-US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修复断掉的链接：</a:t>
            </a:r>
            <a:endParaRPr lang="en-US" altLang="zh-CN" sz="1800" b="1" kern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修复链接就是将断掉的链接重新进行链接。在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断掉的链接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列表中，选择要修复的断掉文件，单击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断掉的链接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栏，在文件框中输入有效的链接地址，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43A217A-BBA3-467D-86D8-A7D52F881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79" y="2659583"/>
            <a:ext cx="7194565" cy="151560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00148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250932F8-52A2-4A2C-8F33-2445DD5D3428}"/>
              </a:ext>
            </a:extLst>
          </p:cNvPr>
          <p:cNvSpPr txBox="1">
            <a:spLocks/>
          </p:cNvSpPr>
          <p:nvPr/>
        </p:nvSpPr>
        <p:spPr>
          <a:xfrm>
            <a:off x="2001425" y="355107"/>
            <a:ext cx="8996518" cy="6959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全站测试报告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08141D-B834-456E-A5D3-EB8AE1BC3928}"/>
              </a:ext>
            </a:extLst>
          </p:cNvPr>
          <p:cNvSpPr txBox="1"/>
          <p:nvPr/>
        </p:nvSpPr>
        <p:spPr>
          <a:xfrm>
            <a:off x="621437" y="355107"/>
            <a:ext cx="124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9.1.3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A27617-D8D2-4B72-A7C3-6FD81EA6720D}"/>
              </a:ext>
            </a:extLst>
          </p:cNvPr>
          <p:cNvSpPr txBox="1"/>
          <p:nvPr/>
        </p:nvSpPr>
        <p:spPr>
          <a:xfrm>
            <a:off x="916555" y="1162984"/>
            <a:ext cx="10401301" cy="1705403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在站点中，选择【站点】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【报告】命令，弹出【报告】对话框，从【报告在】下拉列表项中选择【整个当前本地站点】，在【选择报告】列表框中选择报告范围，其中【报告设置】允许进一步设置报告规则，如图所示，选择【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HTML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报告】的所有项，点击【运行】，在【站点报告】栏可见报告结果</a:t>
            </a:r>
            <a:r>
              <a:rPr lang="zh-CN" altLang="en-US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8565982-44A5-476D-8EC9-4200F824F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555" y="3027719"/>
            <a:ext cx="3451023" cy="163917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4B4921B-1683-4765-9A6A-E5F1552443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7199"/>
          <a:stretch/>
        </p:blipFill>
        <p:spPr bwMode="auto">
          <a:xfrm>
            <a:off x="4446857" y="3027719"/>
            <a:ext cx="3308967" cy="1639172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EC47798-5D2F-4DD9-8F29-B1CD5526C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555" y="4720816"/>
            <a:ext cx="1981920" cy="206289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1CCD86D-E257-408E-866A-7CA29A2883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1249" y="4720816"/>
            <a:ext cx="3867363" cy="21650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1522833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2" id="{88C32B2F-FC00-4C6E-9E4F-FF688E02CA48}" vid="{27E4A111-2E56-49BA-86A8-E0438571D4B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294</TotalTime>
  <Words>2893</Words>
  <Application>Microsoft Office PowerPoint</Application>
  <PresentationFormat>宽屏</PresentationFormat>
  <Paragraphs>190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Gulim</vt:lpstr>
      <vt:lpstr>等线</vt:lpstr>
      <vt:lpstr>微软雅黑</vt:lpstr>
      <vt:lpstr>字体圈欣意冠黑体</vt:lpstr>
      <vt:lpstr>Arial</vt:lpstr>
      <vt:lpstr>Calibri</vt:lpstr>
      <vt:lpstr>Times New Roman</vt:lpstr>
      <vt:lpstr>Wingdings</vt:lpstr>
      <vt:lpstr>Wingdings 2</vt:lpstr>
      <vt:lpstr>主题2</vt:lpstr>
      <vt:lpstr>PowerPoint 演示文稿</vt:lpstr>
      <vt:lpstr>PowerPoint 演示文稿</vt:lpstr>
      <vt:lpstr>网站测试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网站发布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hai</dc:creator>
  <cp:lastModifiedBy>wang hai</cp:lastModifiedBy>
  <cp:revision>39</cp:revision>
  <dcterms:created xsi:type="dcterms:W3CDTF">2021-07-31T15:05:35Z</dcterms:created>
  <dcterms:modified xsi:type="dcterms:W3CDTF">2021-12-07T08:17:40Z</dcterms:modified>
</cp:coreProperties>
</file>