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256" r:id="rId2"/>
    <p:sldId id="257" r:id="rId3"/>
    <p:sldId id="331" r:id="rId4"/>
    <p:sldId id="335" r:id="rId5"/>
    <p:sldId id="346" r:id="rId6"/>
    <p:sldId id="348" r:id="rId7"/>
    <p:sldId id="349" r:id="rId8"/>
    <p:sldId id="340" r:id="rId9"/>
    <p:sldId id="350" r:id="rId10"/>
    <p:sldId id="351" r:id="rId11"/>
    <p:sldId id="339" r:id="rId12"/>
    <p:sldId id="352" r:id="rId13"/>
    <p:sldId id="353" r:id="rId14"/>
    <p:sldId id="355" r:id="rId15"/>
    <p:sldId id="354" r:id="rId16"/>
    <p:sldId id="356" r:id="rId17"/>
    <p:sldId id="332" r:id="rId18"/>
    <p:sldId id="357" r:id="rId19"/>
    <p:sldId id="358" r:id="rId20"/>
    <p:sldId id="359" r:id="rId21"/>
    <p:sldId id="360" r:id="rId22"/>
    <p:sldId id="361" r:id="rId23"/>
    <p:sldId id="362" r:id="rId24"/>
    <p:sldId id="363" r:id="rId25"/>
    <p:sldId id="364" r:id="rId26"/>
    <p:sldId id="334" r:id="rId27"/>
    <p:sldId id="341" r:id="rId28"/>
    <p:sldId id="365" r:id="rId29"/>
    <p:sldId id="366" r:id="rId30"/>
    <p:sldId id="367" r:id="rId31"/>
    <p:sldId id="368" r:id="rId32"/>
    <p:sldId id="369" r:id="rId33"/>
    <p:sldId id="342" r:id="rId34"/>
    <p:sldId id="370" r:id="rId35"/>
    <p:sldId id="343" r:id="rId36"/>
    <p:sldId id="372" r:id="rId37"/>
    <p:sldId id="371" r:id="rId38"/>
    <p:sldId id="344" r:id="rId39"/>
    <p:sldId id="373" r:id="rId40"/>
    <p:sldId id="374" r:id="rId41"/>
    <p:sldId id="375" r:id="rId42"/>
    <p:sldId id="376" r:id="rId43"/>
    <p:sldId id="377" r:id="rId44"/>
    <p:sldId id="378" r:id="rId45"/>
    <p:sldId id="379" r:id="rId46"/>
    <p:sldId id="380" r:id="rId47"/>
    <p:sldId id="381" r:id="rId48"/>
    <p:sldId id="345"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C2FA"/>
    <a:srgbClr val="517A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04" d="100"/>
          <a:sy n="104" d="100"/>
        </p:scale>
        <p:origin x="732" y="114"/>
      </p:cViewPr>
      <p:guideLst/>
    </p:cSldViewPr>
  </p:slideViewPr>
  <p:notesTextViewPr>
    <p:cViewPr>
      <p:scale>
        <a:sx n="1" d="1"/>
        <a:sy n="1" d="1"/>
      </p:scale>
      <p:origin x="0" y="0"/>
    </p:cViewPr>
  </p:notesTextViewPr>
  <p:sorterViewPr>
    <p:cViewPr>
      <p:scale>
        <a:sx n="100" d="100"/>
        <a:sy n="100" d="100"/>
      </p:scale>
      <p:origin x="0" y="-150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FC4588-C262-41A5-82C7-68094608FF29}" type="datetimeFigureOut">
              <a:rPr lang="zh-CN" altLang="en-US" smtClean="0"/>
              <a:t>2021/9/3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A07365-9C17-4671-8A60-C8EAD05ED874}" type="slidenum">
              <a:rPr lang="zh-CN" altLang="en-US" smtClean="0"/>
              <a:t>‹#›</a:t>
            </a:fld>
            <a:endParaRPr lang="zh-CN" altLang="en-US"/>
          </a:p>
        </p:txBody>
      </p:sp>
    </p:spTree>
    <p:extLst>
      <p:ext uri="{BB962C8B-B14F-4D97-AF65-F5344CB8AC3E}">
        <p14:creationId xmlns:p14="http://schemas.microsoft.com/office/powerpoint/2010/main" val="2509571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A07365-9C17-4671-8A60-C8EAD05ED874}" type="slidenum">
              <a:rPr lang="zh-CN" altLang="en-US" smtClean="0"/>
              <a:t>37</a:t>
            </a:fld>
            <a:endParaRPr lang="zh-CN" altLang="en-US"/>
          </a:p>
        </p:txBody>
      </p:sp>
    </p:spTree>
    <p:extLst>
      <p:ext uri="{BB962C8B-B14F-4D97-AF65-F5344CB8AC3E}">
        <p14:creationId xmlns:p14="http://schemas.microsoft.com/office/powerpoint/2010/main" val="3667629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A07365-9C17-4671-8A60-C8EAD05ED874}" type="slidenum">
              <a:rPr lang="zh-CN" altLang="en-US" smtClean="0"/>
              <a:t>41</a:t>
            </a:fld>
            <a:endParaRPr lang="zh-CN" altLang="en-US"/>
          </a:p>
        </p:txBody>
      </p:sp>
    </p:spTree>
    <p:extLst>
      <p:ext uri="{BB962C8B-B14F-4D97-AF65-F5344CB8AC3E}">
        <p14:creationId xmlns:p14="http://schemas.microsoft.com/office/powerpoint/2010/main" val="4024534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A07365-9C17-4671-8A60-C8EAD05ED874}" type="slidenum">
              <a:rPr lang="zh-CN" altLang="en-US" smtClean="0"/>
              <a:t>42</a:t>
            </a:fld>
            <a:endParaRPr lang="zh-CN" altLang="en-US"/>
          </a:p>
        </p:txBody>
      </p:sp>
    </p:spTree>
    <p:extLst>
      <p:ext uri="{BB962C8B-B14F-4D97-AF65-F5344CB8AC3E}">
        <p14:creationId xmlns:p14="http://schemas.microsoft.com/office/powerpoint/2010/main" val="1387977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A07365-9C17-4671-8A60-C8EAD05ED874}" type="slidenum">
              <a:rPr lang="zh-CN" altLang="en-US" smtClean="0"/>
              <a:t>43</a:t>
            </a:fld>
            <a:endParaRPr lang="zh-CN" altLang="en-US"/>
          </a:p>
        </p:txBody>
      </p:sp>
    </p:spTree>
    <p:extLst>
      <p:ext uri="{BB962C8B-B14F-4D97-AF65-F5344CB8AC3E}">
        <p14:creationId xmlns:p14="http://schemas.microsoft.com/office/powerpoint/2010/main" val="3195887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A07365-9C17-4671-8A60-C8EAD05ED874}" type="slidenum">
              <a:rPr lang="zh-CN" altLang="en-US" smtClean="0"/>
              <a:t>44</a:t>
            </a:fld>
            <a:endParaRPr lang="zh-CN" altLang="en-US"/>
          </a:p>
        </p:txBody>
      </p:sp>
    </p:spTree>
    <p:extLst>
      <p:ext uri="{BB962C8B-B14F-4D97-AF65-F5344CB8AC3E}">
        <p14:creationId xmlns:p14="http://schemas.microsoft.com/office/powerpoint/2010/main" val="1340571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A07365-9C17-4671-8A60-C8EAD05ED874}" type="slidenum">
              <a:rPr lang="zh-CN" altLang="en-US" smtClean="0"/>
              <a:t>45</a:t>
            </a:fld>
            <a:endParaRPr lang="zh-CN" altLang="en-US"/>
          </a:p>
        </p:txBody>
      </p:sp>
    </p:spTree>
    <p:extLst>
      <p:ext uri="{BB962C8B-B14F-4D97-AF65-F5344CB8AC3E}">
        <p14:creationId xmlns:p14="http://schemas.microsoft.com/office/powerpoint/2010/main" val="871404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A07365-9C17-4671-8A60-C8EAD05ED874}" type="slidenum">
              <a:rPr lang="zh-CN" altLang="en-US" smtClean="0"/>
              <a:t>46</a:t>
            </a:fld>
            <a:endParaRPr lang="zh-CN" altLang="en-US"/>
          </a:p>
        </p:txBody>
      </p:sp>
    </p:spTree>
    <p:extLst>
      <p:ext uri="{BB962C8B-B14F-4D97-AF65-F5344CB8AC3E}">
        <p14:creationId xmlns:p14="http://schemas.microsoft.com/office/powerpoint/2010/main" val="3495053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A07365-9C17-4671-8A60-C8EAD05ED874}" type="slidenum">
              <a:rPr lang="zh-CN" altLang="en-US" smtClean="0"/>
              <a:t>47</a:t>
            </a:fld>
            <a:endParaRPr lang="zh-CN" altLang="en-US"/>
          </a:p>
        </p:txBody>
      </p:sp>
    </p:spTree>
    <p:extLst>
      <p:ext uri="{BB962C8B-B14F-4D97-AF65-F5344CB8AC3E}">
        <p14:creationId xmlns:p14="http://schemas.microsoft.com/office/powerpoint/2010/main" val="32333319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038430C3-5E01-4055-99EB-8637FF4E9E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4" name="日期占位符 3">
            <a:extLst>
              <a:ext uri="{FF2B5EF4-FFF2-40B4-BE49-F238E27FC236}">
                <a16:creationId xmlns:a16="http://schemas.microsoft.com/office/drawing/2014/main" id="{97A2C3DA-204C-4C23-BA12-FCACFBDDFB93}"/>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0D19A53D-BDEC-43E6-906C-8C48730968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AFE403-31EF-4ECC-AE6D-7064F4BBADE4}"/>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21" name="等腰三角形 20">
            <a:extLst>
              <a:ext uri="{FF2B5EF4-FFF2-40B4-BE49-F238E27FC236}">
                <a16:creationId xmlns:a16="http://schemas.microsoft.com/office/drawing/2014/main" id="{F199C3D3-6201-4D7A-A702-91D889DA2A1A}"/>
              </a:ext>
            </a:extLst>
          </p:cNvPr>
          <p:cNvSpPr/>
          <p:nvPr/>
        </p:nvSpPr>
        <p:spPr>
          <a:xfrm>
            <a:off x="0" y="-747629"/>
            <a:ext cx="8363712" cy="8171061"/>
          </a:xfrm>
          <a:prstGeom prst="triangle">
            <a:avLst>
              <a:gd name="adj" fmla="val 0"/>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等腰三角形 21">
            <a:extLst>
              <a:ext uri="{FF2B5EF4-FFF2-40B4-BE49-F238E27FC236}">
                <a16:creationId xmlns:a16="http://schemas.microsoft.com/office/drawing/2014/main" id="{6DABE92F-B0C8-472B-AD2D-956CFBCFE494}"/>
              </a:ext>
            </a:extLst>
          </p:cNvPr>
          <p:cNvSpPr/>
          <p:nvPr/>
        </p:nvSpPr>
        <p:spPr>
          <a:xfrm rot="8819023">
            <a:off x="-545604" y="768655"/>
            <a:ext cx="11094140" cy="6243716"/>
          </a:xfrm>
          <a:prstGeom prst="triangle">
            <a:avLst>
              <a:gd name="adj" fmla="val 38152"/>
            </a:avLst>
          </a:prstGeom>
          <a:solidFill>
            <a:srgbClr val="0096FC">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a:extLst>
              <a:ext uri="{FF2B5EF4-FFF2-40B4-BE49-F238E27FC236}">
                <a16:creationId xmlns:a16="http://schemas.microsoft.com/office/drawing/2014/main" id="{0A2DD5C0-C59D-4C97-8C2C-5A003832355E}"/>
              </a:ext>
            </a:extLst>
          </p:cNvPr>
          <p:cNvSpPr/>
          <p:nvPr/>
        </p:nvSpPr>
        <p:spPr bwMode="auto">
          <a:xfrm>
            <a:off x="1376515" y="2741423"/>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9" name="图形 28" descr="铅笔">
            <a:extLst>
              <a:ext uri="{FF2B5EF4-FFF2-40B4-BE49-F238E27FC236}">
                <a16:creationId xmlns:a16="http://schemas.microsoft.com/office/drawing/2014/main" id="{FAF9EC75-3FB3-41D8-912F-2A7D50E19341}"/>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70917" y="1558436"/>
            <a:ext cx="914400" cy="914400"/>
          </a:xfrm>
          <a:prstGeom prst="rect">
            <a:avLst/>
          </a:prstGeom>
          <a:effectLst/>
        </p:spPr>
      </p:pic>
      <p:pic>
        <p:nvPicPr>
          <p:cNvPr id="31" name="图形 30" descr="监视器">
            <a:extLst>
              <a:ext uri="{FF2B5EF4-FFF2-40B4-BE49-F238E27FC236}">
                <a16:creationId xmlns:a16="http://schemas.microsoft.com/office/drawing/2014/main" id="{83AB8688-8BED-4AEC-8DC6-B90659AA9AA3}"/>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61038" y="1908343"/>
            <a:ext cx="914400" cy="914400"/>
          </a:xfrm>
          <a:prstGeom prst="rect">
            <a:avLst/>
          </a:prstGeom>
        </p:spPr>
      </p:pic>
    </p:spTree>
    <p:extLst>
      <p:ext uri="{BB962C8B-B14F-4D97-AF65-F5344CB8AC3E}">
        <p14:creationId xmlns:p14="http://schemas.microsoft.com/office/powerpoint/2010/main" val="2977183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57316" y="82609"/>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5606845"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5.4.4 </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课堂练习：环保主题网站</a:t>
            </a:r>
          </a:p>
          <a:p>
            <a:endPar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endParaRPr>
          </a:p>
        </p:txBody>
      </p:sp>
    </p:spTree>
    <p:extLst>
      <p:ext uri="{BB962C8B-B14F-4D97-AF65-F5344CB8AC3E}">
        <p14:creationId xmlns:p14="http://schemas.microsoft.com/office/powerpoint/2010/main" val="3163792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57316" y="82609"/>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5606845"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3.6.5 </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课堂练习：制作电影播放网页</a:t>
            </a:r>
          </a:p>
          <a:p>
            <a:endPar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endParaRPr>
          </a:p>
        </p:txBody>
      </p:sp>
    </p:spTree>
    <p:extLst>
      <p:ext uri="{BB962C8B-B14F-4D97-AF65-F5344CB8AC3E}">
        <p14:creationId xmlns:p14="http://schemas.microsoft.com/office/powerpoint/2010/main" val="13280735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974280-95E5-44B2-9C52-0CAA6851A91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4D65C13-0BA2-4055-9E3C-7A23C571B8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AD4D0DD-4E92-4C99-B650-07ADD8814C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9E2ED9C-1D77-4C61-9FFB-36DA1B2F6267}"/>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824DF6C8-1E5F-4F1C-A5D7-7BF84C54F26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8817195-B85A-40E5-91B7-AF747EC70B9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473964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2051EC-8D7B-4548-BA94-69354B65A09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E0013C5-EC7B-4910-B17E-FDE1570645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EBAB8C01-A35B-464A-9E83-D0618968D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2715236-FE60-43E0-A017-D2F909FD8611}"/>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B4AB4660-73F4-4B9D-8536-C009D7D6F7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697ABA0-E0BC-4E06-A0F9-8C3F5641A188}"/>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3395815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505DB-CA57-4787-BB52-C003B52B616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FAD537D-1639-43C8-A35B-751A982F4B5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8AF765D-93A0-4121-A866-545D2A70F0D8}"/>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9400C844-52CE-4E0E-8C8F-483FECF1D9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EA3790F-BA86-4B0C-9060-F67CE63EA02B}"/>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3191509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658C17A-C75E-4F82-8097-5BCC003EFAA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CEE157B-DA0D-4A9D-BE34-57E077850BA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A388568-B52B-488F-A70E-17CBC99EAA03}"/>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AEF60746-E7F9-4B28-8669-1CCEF97CF0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4F6A55-1BF5-4E8B-9DBF-59E16586EB66}"/>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521899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A44EE9-FC12-490A-BE72-3F0C2849C03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AFF2B2D-677F-4745-A065-57EE48470F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AE83117-A3B3-436B-B301-1A82620B0375}"/>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4FB4CEA4-77FD-49A4-BA19-A9808CF17E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D0A6250-6E8B-4844-AB27-75EEEEB9500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58249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6C33EF9-283B-4200-A098-6D05F556A028}"/>
              </a:ext>
            </a:extLst>
          </p:cNvPr>
          <p:cNvSpPr>
            <a:spLocks noGrp="1"/>
          </p:cNvSpPr>
          <p:nvPr>
            <p:ph idx="1"/>
          </p:nvPr>
        </p:nvSpPr>
        <p:spPr>
          <a:xfrm>
            <a:off x="838200" y="1061884"/>
            <a:ext cx="10515600" cy="511508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日期占位符 3">
            <a:extLst>
              <a:ext uri="{FF2B5EF4-FFF2-40B4-BE49-F238E27FC236}">
                <a16:creationId xmlns:a16="http://schemas.microsoft.com/office/drawing/2014/main" id="{21B3F427-9802-45E0-A6E1-527C31261E16}"/>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53D6A738-19D0-49D7-8246-36743F1CDF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70EEAF-9B0B-439D-8768-E7653623AC4A}"/>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7" name="圆角矩形 47">
            <a:extLst>
              <a:ext uri="{FF2B5EF4-FFF2-40B4-BE49-F238E27FC236}">
                <a16:creationId xmlns:a16="http://schemas.microsoft.com/office/drawing/2014/main" id="{2564D59E-51FC-4828-A779-D7F8686BAE20}"/>
              </a:ext>
            </a:extLst>
          </p:cNvPr>
          <p:cNvSpPr/>
          <p:nvPr/>
        </p:nvSpPr>
        <p:spPr>
          <a:xfrm>
            <a:off x="838200" y="206637"/>
            <a:ext cx="8294781" cy="716522"/>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DA577C8A-1C57-42C3-A4B5-E053DF49EACD}"/>
              </a:ext>
            </a:extLst>
          </p:cNvPr>
          <p:cNvSpPr>
            <a:spLocks noGrp="1"/>
          </p:cNvSpPr>
          <p:nvPr>
            <p:ph type="title"/>
          </p:nvPr>
        </p:nvSpPr>
        <p:spPr>
          <a:xfrm>
            <a:off x="984180" y="373761"/>
            <a:ext cx="10515600" cy="449267"/>
          </a:xfrm>
        </p:spPr>
        <p:txBody>
          <a:bodyPr>
            <a:noAutofit/>
          </a:bodyPr>
          <a:lstStyle>
            <a:lvl1pPr>
              <a:defRPr sz="2800"/>
            </a:lvl1pPr>
          </a:lstStyle>
          <a:p>
            <a:r>
              <a:rPr lang="zh-CN" altLang="en-US"/>
              <a:t>单击此处编辑母版标题样式</a:t>
            </a:r>
            <a:endParaRPr lang="zh-CN" altLang="en-US" dirty="0"/>
          </a:p>
        </p:txBody>
      </p:sp>
      <p:sp>
        <p:nvSpPr>
          <p:cNvPr id="8" name="平行四边形 7">
            <a:extLst>
              <a:ext uri="{FF2B5EF4-FFF2-40B4-BE49-F238E27FC236}">
                <a16:creationId xmlns:a16="http://schemas.microsoft.com/office/drawing/2014/main" id="{0F5EB082-D04C-4457-AB17-3ECA41995678}"/>
              </a:ext>
            </a:extLst>
          </p:cNvPr>
          <p:cNvSpPr/>
          <p:nvPr/>
        </p:nvSpPr>
        <p:spPr>
          <a:xfrm>
            <a:off x="158408" y="296732"/>
            <a:ext cx="679792" cy="496958"/>
          </a:xfrm>
          <a:prstGeom prst="parallelogram">
            <a:avLst>
              <a:gd name="adj" fmla="val 2514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9" name="平行四边形 8">
            <a:extLst>
              <a:ext uri="{FF2B5EF4-FFF2-40B4-BE49-F238E27FC236}">
                <a16:creationId xmlns:a16="http://schemas.microsoft.com/office/drawing/2014/main" id="{41223414-30AC-4EC7-A86B-FE48F1397093}"/>
              </a:ext>
            </a:extLst>
          </p:cNvPr>
          <p:cNvSpPr/>
          <p:nvPr/>
        </p:nvSpPr>
        <p:spPr>
          <a:xfrm>
            <a:off x="12428" y="95308"/>
            <a:ext cx="291961" cy="222659"/>
          </a:xfrm>
          <a:prstGeom prst="parallelogram">
            <a:avLst>
              <a:gd name="adj" fmla="val 25141"/>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13" name="五边形 12">
            <a:extLst>
              <a:ext uri="{FF2B5EF4-FFF2-40B4-BE49-F238E27FC236}">
                <a16:creationId xmlns:a16="http://schemas.microsoft.com/office/drawing/2014/main" id="{704D6575-9D88-46F3-815B-F0B74D131A41}"/>
              </a:ext>
            </a:extLst>
          </p:cNvPr>
          <p:cNvSpPr/>
          <p:nvPr/>
        </p:nvSpPr>
        <p:spPr>
          <a:xfrm>
            <a:off x="11353801" y="6011238"/>
            <a:ext cx="468036" cy="445749"/>
          </a:xfrm>
          <a:prstGeom prst="pentagon">
            <a:avLst/>
          </a:prstGeom>
          <a:solidFill>
            <a:srgbClr val="87D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a:extLst>
              <a:ext uri="{FF2B5EF4-FFF2-40B4-BE49-F238E27FC236}">
                <a16:creationId xmlns:a16="http://schemas.microsoft.com/office/drawing/2014/main" id="{A1991EC4-1E07-42BA-B639-6C1ABF7BBE3F}"/>
              </a:ext>
            </a:extLst>
          </p:cNvPr>
          <p:cNvSpPr/>
          <p:nvPr/>
        </p:nvSpPr>
        <p:spPr>
          <a:xfrm rot="19299594">
            <a:off x="11636228" y="5642704"/>
            <a:ext cx="468036" cy="445749"/>
          </a:xfrm>
          <a:prstGeom prst="pent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endParaRPr>
          </a:p>
        </p:txBody>
      </p:sp>
      <p:sp>
        <p:nvSpPr>
          <p:cNvPr id="15" name="五边形 14">
            <a:extLst>
              <a:ext uri="{FF2B5EF4-FFF2-40B4-BE49-F238E27FC236}">
                <a16:creationId xmlns:a16="http://schemas.microsoft.com/office/drawing/2014/main" id="{6C8D9DAF-FA13-45C2-9111-78AC67E0DDBD}"/>
              </a:ext>
            </a:extLst>
          </p:cNvPr>
          <p:cNvSpPr/>
          <p:nvPr/>
        </p:nvSpPr>
        <p:spPr>
          <a:xfrm rot="6566174">
            <a:off x="11828561" y="6133475"/>
            <a:ext cx="468036" cy="445749"/>
          </a:xfrm>
          <a:prstGeom prst="pentagon">
            <a:avLst/>
          </a:prstGeom>
          <a:solidFill>
            <a:srgbClr val="D1F1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0072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2B2EF62-3370-4F35-83FA-FF73CEA602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8" name="矩形: 圆角 7">
            <a:extLst>
              <a:ext uri="{FF2B5EF4-FFF2-40B4-BE49-F238E27FC236}">
                <a16:creationId xmlns:a16="http://schemas.microsoft.com/office/drawing/2014/main" id="{EFDB9268-7235-497D-9F3E-D99802E88223}"/>
              </a:ext>
            </a:extLst>
          </p:cNvPr>
          <p:cNvSpPr/>
          <p:nvPr/>
        </p:nvSpPr>
        <p:spPr bwMode="auto">
          <a:xfrm>
            <a:off x="1445526" y="683231"/>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r>
              <a:rPr lang="zh-CN" altLang="en-US" sz="3600" b="1" dirty="0">
                <a:solidFill>
                  <a:srgbClr val="0099FF"/>
                </a:solidFill>
                <a:effectLst>
                  <a:glow rad="101600">
                    <a:schemeClr val="accent5">
                      <a:satMod val="175000"/>
                      <a:alpha val="40000"/>
                    </a:schemeClr>
                  </a:glow>
                </a:effectLst>
                <a:latin typeface="微软雅黑" panose="020B0503020204020204" pitchFamily="34" charset="-122"/>
                <a:ea typeface="微软雅黑" panose="020B0503020204020204" pitchFamily="34" charset="-122"/>
              </a:rPr>
              <a:t>本章小结</a:t>
            </a:r>
          </a:p>
        </p:txBody>
      </p:sp>
    </p:spTree>
    <p:extLst>
      <p:ext uri="{BB962C8B-B14F-4D97-AF65-F5344CB8AC3E}">
        <p14:creationId xmlns:p14="http://schemas.microsoft.com/office/powerpoint/2010/main" val="1197097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A3578A-E744-4102-82EF-E939AFF6FFE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AE1E0DB-446D-41CB-9303-5735E4440D4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7D0027D-1D45-44BC-B2B3-2A258DA14C1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4B9886E-9F4C-44A4-83F6-8C45F5334A5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3799FB6E-D5CA-4047-A020-5A3DA5803F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837FEBA-D48C-482D-9EF2-E2C9AA04CFE5}"/>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8" name="圆角矩形 47">
            <a:extLst>
              <a:ext uri="{FF2B5EF4-FFF2-40B4-BE49-F238E27FC236}">
                <a16:creationId xmlns:a16="http://schemas.microsoft.com/office/drawing/2014/main" id="{65C7C64B-BE6A-41D1-917F-BE28CB6B8631}"/>
              </a:ext>
            </a:extLst>
          </p:cNvPr>
          <p:cNvSpPr/>
          <p:nvPr/>
        </p:nvSpPr>
        <p:spPr>
          <a:xfrm>
            <a:off x="763114" y="145957"/>
            <a:ext cx="8294781" cy="535080"/>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130409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9A9168-311F-4E92-B32C-551254EE55F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FBC21F2-1FC8-416B-B586-E34F168A07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B72F935-883F-42D7-BC00-ECF284CEB0F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0FE9778-8FDB-470A-8EE1-6C5DBA0443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79829AE-1513-443D-B32E-045DACEAD16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EE571B-C52E-4DC5-9434-763DD0FD9FF2}"/>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8" name="页脚占位符 7">
            <a:extLst>
              <a:ext uri="{FF2B5EF4-FFF2-40B4-BE49-F238E27FC236}">
                <a16:creationId xmlns:a16="http://schemas.microsoft.com/office/drawing/2014/main" id="{1FB57460-6208-44D9-AA7E-3006BEFDB57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ED9925A-F0D9-4B21-A48B-17A8D5AB6AFC}"/>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35927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19408C-6638-4DED-B664-F7290753D1BC}"/>
              </a:ext>
            </a:extLst>
          </p:cNvPr>
          <p:cNvSpPr>
            <a:spLocks noGrp="1"/>
          </p:cNvSpPr>
          <p:nvPr>
            <p:ph type="title"/>
          </p:nvPr>
        </p:nvSpPr>
        <p:spPr>
          <a:xfrm>
            <a:off x="2028058" y="157905"/>
            <a:ext cx="8996518" cy="695990"/>
          </a:xfrm>
          <a:noFill/>
          <a:ln>
            <a:noFill/>
          </a:ln>
        </p:spPr>
        <p:txBody>
          <a:bodyPr/>
          <a:lstStyle>
            <a:lvl1pPr>
              <a:defRPr>
                <a:solidFill>
                  <a:schemeClr val="tx1">
                    <a:lumMod val="85000"/>
                    <a:lumOff val="15000"/>
                  </a:schemeClr>
                </a:solidFill>
              </a:defRPr>
            </a:lvl1pPr>
          </a:lstStyle>
          <a:p>
            <a:r>
              <a:rPr lang="zh-CN" altLang="en-US"/>
              <a:t>单击此处编辑母版标题样式</a:t>
            </a:r>
            <a:endParaRPr lang="zh-CN" altLang="en-US" dirty="0"/>
          </a:p>
        </p:txBody>
      </p:sp>
      <p:sp>
        <p:nvSpPr>
          <p:cNvPr id="3" name="日期占位符 2">
            <a:extLst>
              <a:ext uri="{FF2B5EF4-FFF2-40B4-BE49-F238E27FC236}">
                <a16:creationId xmlns:a16="http://schemas.microsoft.com/office/drawing/2014/main" id="{0DCFB888-41AD-492F-AB05-2397CFF8F14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4" name="页脚占位符 3">
            <a:extLst>
              <a:ext uri="{FF2B5EF4-FFF2-40B4-BE49-F238E27FC236}">
                <a16:creationId xmlns:a16="http://schemas.microsoft.com/office/drawing/2014/main" id="{91CC389E-0608-42B5-A832-E627E6B2290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41CC741-CAAD-404E-A9E7-8A610D37A1A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6" name="矩形 5">
            <a:extLst>
              <a:ext uri="{FF2B5EF4-FFF2-40B4-BE49-F238E27FC236}">
                <a16:creationId xmlns:a16="http://schemas.microsoft.com/office/drawing/2014/main" id="{E690FB4D-D905-4E02-AF71-1F776579CE11}"/>
              </a:ext>
            </a:extLst>
          </p:cNvPr>
          <p:cNvSpPr/>
          <p:nvPr/>
        </p:nvSpPr>
        <p:spPr bwMode="auto">
          <a:xfrm>
            <a:off x="9526" y="141288"/>
            <a:ext cx="1868436" cy="849312"/>
          </a:xfrm>
          <a:prstGeom prst="rect">
            <a:avLst/>
          </a:prstGeom>
          <a:solidFill>
            <a:srgbClr val="0096FC"/>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sp>
        <p:nvSpPr>
          <p:cNvPr id="7" name="矩形 6">
            <a:extLst>
              <a:ext uri="{FF2B5EF4-FFF2-40B4-BE49-F238E27FC236}">
                <a16:creationId xmlns:a16="http://schemas.microsoft.com/office/drawing/2014/main" id="{478B89FF-6C82-4A21-81F0-DC198B15F0D7}"/>
              </a:ext>
            </a:extLst>
          </p:cNvPr>
          <p:cNvSpPr/>
          <p:nvPr/>
        </p:nvSpPr>
        <p:spPr bwMode="auto">
          <a:xfrm>
            <a:off x="9526" y="1"/>
            <a:ext cx="1868436" cy="188912"/>
          </a:xfrm>
          <a:prstGeom prst="rect">
            <a:avLst/>
          </a:prstGeom>
          <a:solidFill>
            <a:schemeClr val="accent1">
              <a:lumMod val="50000"/>
            </a:schemeClr>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cxnSp>
        <p:nvCxnSpPr>
          <p:cNvPr id="13" name="直接连接符 12">
            <a:extLst>
              <a:ext uri="{FF2B5EF4-FFF2-40B4-BE49-F238E27FC236}">
                <a16:creationId xmlns:a16="http://schemas.microsoft.com/office/drawing/2014/main" id="{7010683C-3EB8-4AFB-9ED6-9B930308C245}"/>
              </a:ext>
            </a:extLst>
          </p:cNvPr>
          <p:cNvCxnSpPr>
            <a:cxnSpLocks/>
          </p:cNvCxnSpPr>
          <p:nvPr/>
        </p:nvCxnSpPr>
        <p:spPr>
          <a:xfrm>
            <a:off x="2028058" y="990600"/>
            <a:ext cx="9200996" cy="0"/>
          </a:xfrm>
          <a:prstGeom prst="line">
            <a:avLst/>
          </a:prstGeom>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pic>
        <p:nvPicPr>
          <p:cNvPr id="16" name="图形 15" descr="灯泡">
            <a:extLst>
              <a:ext uri="{FF2B5EF4-FFF2-40B4-BE49-F238E27FC236}">
                <a16:creationId xmlns:a16="http://schemas.microsoft.com/office/drawing/2014/main" id="{F3BEE2FB-04B5-4525-BA1A-858E56571FDE}"/>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0570" y="181718"/>
            <a:ext cx="816077" cy="816077"/>
          </a:xfrm>
          <a:prstGeom prst="rect">
            <a:avLst/>
          </a:prstGeom>
        </p:spPr>
      </p:pic>
    </p:spTree>
    <p:extLst>
      <p:ext uri="{BB962C8B-B14F-4D97-AF65-F5344CB8AC3E}">
        <p14:creationId xmlns:p14="http://schemas.microsoft.com/office/powerpoint/2010/main" val="1969308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4766837"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5.3 </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案例实施过程：使用模板创建网页</a:t>
            </a:r>
          </a:p>
        </p:txBody>
      </p:sp>
    </p:spTree>
    <p:extLst>
      <p:ext uri="{BB962C8B-B14F-4D97-AF65-F5344CB8AC3E}">
        <p14:creationId xmlns:p14="http://schemas.microsoft.com/office/powerpoint/2010/main" val="4140759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1">
            <a:extLst>
              <a:ext uri="{FF2B5EF4-FFF2-40B4-BE49-F238E27FC236}">
                <a16:creationId xmlns:a16="http://schemas.microsoft.com/office/drawing/2014/main" id="{5B29317C-179B-420D-B639-B1F23D5FD6AA}"/>
              </a:ext>
            </a:extLst>
          </p:cNvPr>
          <p:cNvSpPr txBox="1"/>
          <p:nvPr userDrawn="1"/>
        </p:nvSpPr>
        <p:spPr>
          <a:xfrm>
            <a:off x="46702" y="135398"/>
            <a:ext cx="4766837"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5.4.1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例：</a:t>
            </a:r>
            <a:r>
              <a:rPr lang="zh-CN" altLang="zh-CN"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在模板中创建可选区域和重复区域</a:t>
            </a:r>
            <a:endPar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endParaRPr>
          </a:p>
        </p:txBody>
      </p:sp>
    </p:spTree>
    <p:extLst>
      <p:ext uri="{BB962C8B-B14F-4D97-AF65-F5344CB8AC3E}">
        <p14:creationId xmlns:p14="http://schemas.microsoft.com/office/powerpoint/2010/main" val="870852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5330515"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5.4.3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例：</a:t>
            </a:r>
            <a:r>
              <a:rPr lang="zh-CN" altLang="zh-CN"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网页末端的版权信息保存为库文件</a:t>
            </a:r>
            <a:endPar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endParaRPr>
          </a:p>
        </p:txBody>
      </p:sp>
    </p:spTree>
    <p:extLst>
      <p:ext uri="{BB962C8B-B14F-4D97-AF65-F5344CB8AC3E}">
        <p14:creationId xmlns:p14="http://schemas.microsoft.com/office/powerpoint/2010/main" val="3391740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8455C39-C6BB-49DE-817B-665A28D224D4}"/>
              </a:ext>
            </a:extLst>
          </p:cNvPr>
          <p:cNvSpPr>
            <a:spLocks noGrp="1"/>
          </p:cNvSpPr>
          <p:nvPr>
            <p:ph type="body" idx="1"/>
          </p:nvPr>
        </p:nvSpPr>
        <p:spPr>
          <a:xfrm>
            <a:off x="838200" y="1333659"/>
            <a:ext cx="10515600" cy="484330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372D04B3-9647-439D-82F1-439C89E57F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04CB1CBE-EF49-4C96-B744-2EEA01096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15E1DFE-9105-4AB9-BF6C-DBA17764FF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0BC2FD-AFF6-4D3C-8961-972A6F4A83DA}" type="slidenum">
              <a:rPr lang="zh-CN" altLang="en-US" smtClean="0"/>
              <a:t>‹#›</a:t>
            </a:fld>
            <a:endParaRPr lang="zh-CN" altLang="en-US"/>
          </a:p>
        </p:txBody>
      </p:sp>
      <p:grpSp>
        <p:nvGrpSpPr>
          <p:cNvPr id="12" name="组合 11">
            <a:extLst>
              <a:ext uri="{FF2B5EF4-FFF2-40B4-BE49-F238E27FC236}">
                <a16:creationId xmlns:a16="http://schemas.microsoft.com/office/drawing/2014/main" id="{6AEC1C20-1CAB-4612-A051-C03CFA2F8DE9}"/>
              </a:ext>
            </a:extLst>
          </p:cNvPr>
          <p:cNvGrpSpPr/>
          <p:nvPr/>
        </p:nvGrpSpPr>
        <p:grpSpPr>
          <a:xfrm flipH="1">
            <a:off x="0" y="5730240"/>
            <a:ext cx="12192000" cy="1127762"/>
            <a:chOff x="0" y="3414951"/>
            <a:chExt cx="12192000" cy="3443051"/>
          </a:xfrm>
        </p:grpSpPr>
        <p:grpSp>
          <p:nvGrpSpPr>
            <p:cNvPr id="13" name="组合 12">
              <a:extLst>
                <a:ext uri="{FF2B5EF4-FFF2-40B4-BE49-F238E27FC236}">
                  <a16:creationId xmlns:a16="http://schemas.microsoft.com/office/drawing/2014/main" id="{1909A747-3313-4232-9E57-76B61324575F}"/>
                </a:ext>
              </a:extLst>
            </p:cNvPr>
            <p:cNvGrpSpPr/>
            <p:nvPr/>
          </p:nvGrpSpPr>
          <p:grpSpPr>
            <a:xfrm>
              <a:off x="0" y="3414951"/>
              <a:ext cx="12192000" cy="3443051"/>
              <a:chOff x="0" y="3414951"/>
              <a:chExt cx="12192000" cy="3443051"/>
            </a:xfrm>
          </p:grpSpPr>
          <p:sp>
            <p:nvSpPr>
              <p:cNvPr id="15" name="任意多边形 22">
                <a:extLst>
                  <a:ext uri="{FF2B5EF4-FFF2-40B4-BE49-F238E27FC236}">
                    <a16:creationId xmlns:a16="http://schemas.microsoft.com/office/drawing/2014/main" id="{73E521B5-5620-4548-A154-2D9A38123090}"/>
                  </a:ext>
                </a:extLst>
              </p:cNvPr>
              <p:cNvSpPr/>
              <p:nvPr/>
            </p:nvSpPr>
            <p:spPr>
              <a:xfrm rot="10800000">
                <a:off x="0" y="3414951"/>
                <a:ext cx="12192000" cy="3168728"/>
              </a:xfrm>
              <a:custGeom>
                <a:avLst/>
                <a:gdLst>
                  <a:gd name="connsiteX0" fmla="*/ 12192000 w 12192000"/>
                  <a:gd name="connsiteY0" fmla="*/ 3168728 h 3168728"/>
                  <a:gd name="connsiteX1" fmla="*/ 12139251 w 12192000"/>
                  <a:gd name="connsiteY1" fmla="*/ 3104319 h 3168728"/>
                  <a:gd name="connsiteX2" fmla="*/ 4599122 w 12192000"/>
                  <a:gd name="connsiteY2" fmla="*/ 928175 h 3168728"/>
                  <a:gd name="connsiteX3" fmla="*/ 111028 w 12192000"/>
                  <a:gd name="connsiteY3" fmla="*/ 1494573 h 3168728"/>
                  <a:gd name="connsiteX4" fmla="*/ 0 w 12192000"/>
                  <a:gd name="connsiteY4" fmla="*/ 1527193 h 3168728"/>
                  <a:gd name="connsiteX5" fmla="*/ 0 w 12192000"/>
                  <a:gd name="connsiteY5" fmla="*/ 0 h 3168728"/>
                  <a:gd name="connsiteX6" fmla="*/ 12192000 w 12192000"/>
                  <a:gd name="connsiteY6" fmla="*/ 0 h 3168728"/>
                  <a:gd name="connsiteX7" fmla="*/ 12192000 w 12192000"/>
                  <a:gd name="connsiteY7" fmla="*/ 3168728 h 316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68728">
                    <a:moveTo>
                      <a:pt x="12192000" y="3168728"/>
                    </a:moveTo>
                    <a:lnTo>
                      <a:pt x="12139251" y="3104319"/>
                    </a:lnTo>
                    <a:cubicBezTo>
                      <a:pt x="11013838" y="1834441"/>
                      <a:pt x="8062646" y="928175"/>
                      <a:pt x="4599122" y="928175"/>
                    </a:cubicBezTo>
                    <a:cubicBezTo>
                      <a:pt x="2936631" y="928175"/>
                      <a:pt x="1392180" y="1136979"/>
                      <a:pt x="111028" y="1494573"/>
                    </a:cubicBezTo>
                    <a:lnTo>
                      <a:pt x="0" y="1527193"/>
                    </a:lnTo>
                    <a:lnTo>
                      <a:pt x="0" y="0"/>
                    </a:lnTo>
                    <a:lnTo>
                      <a:pt x="12192000" y="0"/>
                    </a:lnTo>
                    <a:lnTo>
                      <a:pt x="12192000" y="3168728"/>
                    </a:lnTo>
                    <a:close/>
                  </a:path>
                </a:pathLst>
              </a:custGeom>
              <a:solidFill>
                <a:srgbClr val="CAD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23">
                <a:extLst>
                  <a:ext uri="{FF2B5EF4-FFF2-40B4-BE49-F238E27FC236}">
                    <a16:creationId xmlns:a16="http://schemas.microsoft.com/office/drawing/2014/main" id="{5A0E041C-3A0A-4E59-905E-FC5B55A1D092}"/>
                  </a:ext>
                </a:extLst>
              </p:cNvPr>
              <p:cNvSpPr/>
              <p:nvPr/>
            </p:nvSpPr>
            <p:spPr>
              <a:xfrm>
                <a:off x="0" y="4453009"/>
                <a:ext cx="12192000" cy="2404993"/>
              </a:xfrm>
              <a:custGeom>
                <a:avLst/>
                <a:gdLst>
                  <a:gd name="connsiteX0" fmla="*/ 0 w 12192000"/>
                  <a:gd name="connsiteY0" fmla="*/ 0 h 2404993"/>
                  <a:gd name="connsiteX1" fmla="*/ 159343 w 12192000"/>
                  <a:gd name="connsiteY1" fmla="*/ 102689 h 2404993"/>
                  <a:gd name="connsiteX2" fmla="*/ 6815638 w 12192000"/>
                  <a:gd name="connsiteY2" fmla="*/ 1564881 h 2404993"/>
                  <a:gd name="connsiteX3" fmla="*/ 11921694 w 12192000"/>
                  <a:gd name="connsiteY3" fmla="*/ 807565 h 2404993"/>
                  <a:gd name="connsiteX4" fmla="*/ 12192000 w 12192000"/>
                  <a:gd name="connsiteY4" fmla="*/ 710828 h 2404993"/>
                  <a:gd name="connsiteX5" fmla="*/ 12192000 w 12192000"/>
                  <a:gd name="connsiteY5" fmla="*/ 2404993 h 2404993"/>
                  <a:gd name="connsiteX6" fmla="*/ 0 w 12192000"/>
                  <a:gd name="connsiteY6" fmla="*/ 2404993 h 2404993"/>
                  <a:gd name="connsiteX7" fmla="*/ 0 w 12192000"/>
                  <a:gd name="connsiteY7" fmla="*/ 0 h 2404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404993">
                    <a:moveTo>
                      <a:pt x="0" y="0"/>
                    </a:moveTo>
                    <a:lnTo>
                      <a:pt x="159343" y="102689"/>
                    </a:lnTo>
                    <a:cubicBezTo>
                      <a:pt x="1601892" y="984871"/>
                      <a:pt x="4044819" y="1564881"/>
                      <a:pt x="6815638" y="1564881"/>
                    </a:cubicBezTo>
                    <a:cubicBezTo>
                      <a:pt x="8755211" y="1564881"/>
                      <a:pt x="10534117" y="1280676"/>
                      <a:pt x="11921694" y="807565"/>
                    </a:cubicBezTo>
                    <a:lnTo>
                      <a:pt x="12192000" y="710828"/>
                    </a:lnTo>
                    <a:lnTo>
                      <a:pt x="12192000" y="2404993"/>
                    </a:lnTo>
                    <a:lnTo>
                      <a:pt x="0" y="2404993"/>
                    </a:lnTo>
                    <a:lnTo>
                      <a:pt x="0" y="0"/>
                    </a:lnTo>
                    <a:close/>
                  </a:path>
                </a:pathLst>
              </a:custGeom>
              <a:solidFill>
                <a:srgbClr val="8FAE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21">
              <a:extLst>
                <a:ext uri="{FF2B5EF4-FFF2-40B4-BE49-F238E27FC236}">
                  <a16:creationId xmlns:a16="http://schemas.microsoft.com/office/drawing/2014/main" id="{FEF7450D-C613-4DF8-9248-884A16D25B79}"/>
                </a:ext>
              </a:extLst>
            </p:cNvPr>
            <p:cNvSpPr/>
            <p:nvPr/>
          </p:nvSpPr>
          <p:spPr>
            <a:xfrm rot="10800000">
              <a:off x="0" y="4968239"/>
              <a:ext cx="12192000" cy="1889760"/>
            </a:xfrm>
            <a:custGeom>
              <a:avLst/>
              <a:gdLst>
                <a:gd name="connsiteX0" fmla="*/ 0 w 12192000"/>
                <a:gd name="connsiteY0" fmla="*/ 0 h 1943717"/>
                <a:gd name="connsiteX1" fmla="*/ 12192000 w 12192000"/>
                <a:gd name="connsiteY1" fmla="*/ 0 h 1943717"/>
                <a:gd name="connsiteX2" fmla="*/ 12192000 w 12192000"/>
                <a:gd name="connsiteY2" fmla="*/ 1943717 h 1943717"/>
                <a:gd name="connsiteX3" fmla="*/ 12111010 w 12192000"/>
                <a:gd name="connsiteY3" fmla="*/ 1889803 h 1943717"/>
                <a:gd name="connsiteX4" fmla="*/ 6096000 w 12192000"/>
                <a:gd name="connsiteY4" fmla="*/ 669216 h 1943717"/>
                <a:gd name="connsiteX5" fmla="*/ 80990 w 12192000"/>
                <a:gd name="connsiteY5" fmla="*/ 1889803 h 1943717"/>
                <a:gd name="connsiteX6" fmla="*/ 0 w 12192000"/>
                <a:gd name="connsiteY6" fmla="*/ 1943717 h 1943717"/>
                <a:gd name="connsiteX7" fmla="*/ 0 w 12192000"/>
                <a:gd name="connsiteY7" fmla="*/ 0 h 194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43717">
                  <a:moveTo>
                    <a:pt x="0" y="0"/>
                  </a:moveTo>
                  <a:lnTo>
                    <a:pt x="12192000" y="0"/>
                  </a:lnTo>
                  <a:lnTo>
                    <a:pt x="12192000" y="1943717"/>
                  </a:lnTo>
                  <a:lnTo>
                    <a:pt x="12111010" y="1889803"/>
                  </a:lnTo>
                  <a:cubicBezTo>
                    <a:pt x="10952621" y="1162767"/>
                    <a:pt x="8693361" y="669216"/>
                    <a:pt x="6096000" y="669216"/>
                  </a:cubicBezTo>
                  <a:cubicBezTo>
                    <a:pt x="3498639" y="669216"/>
                    <a:pt x="1239379" y="1162767"/>
                    <a:pt x="80990" y="1889803"/>
                  </a:cubicBezTo>
                  <a:lnTo>
                    <a:pt x="0" y="1943717"/>
                  </a:lnTo>
                  <a:lnTo>
                    <a:pt x="0" y="0"/>
                  </a:lnTo>
                  <a:close/>
                </a:path>
              </a:pathLst>
            </a:cu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占位符 1">
            <a:extLst>
              <a:ext uri="{FF2B5EF4-FFF2-40B4-BE49-F238E27FC236}">
                <a16:creationId xmlns:a16="http://schemas.microsoft.com/office/drawing/2014/main" id="{B54A7977-4324-4716-AA7E-67CF49BCFCB3}"/>
              </a:ext>
            </a:extLst>
          </p:cNvPr>
          <p:cNvSpPr>
            <a:spLocks noGrp="1"/>
          </p:cNvSpPr>
          <p:nvPr>
            <p:ph type="title"/>
          </p:nvPr>
        </p:nvSpPr>
        <p:spPr>
          <a:xfrm>
            <a:off x="838200" y="330055"/>
            <a:ext cx="10515600" cy="886269"/>
          </a:xfrm>
          <a:prstGeom prst="rect">
            <a:avLst/>
          </a:prstGeom>
        </p:spPr>
        <p:txBody>
          <a:bodyPr vert="horz" lIns="91440" tIns="45720" rIns="91440" bIns="45720" rtlCol="0" anchor="ctr">
            <a:normAutofit/>
          </a:bodyPr>
          <a:lstStyle/>
          <a:p>
            <a:r>
              <a:rPr lang="zh-CN" altLang="en-US" dirty="0"/>
              <a:t>单击此处编辑母版标题样式</a:t>
            </a:r>
          </a:p>
        </p:txBody>
      </p:sp>
    </p:spTree>
    <p:extLst>
      <p:ext uri="{BB962C8B-B14F-4D97-AF65-F5344CB8AC3E}">
        <p14:creationId xmlns:p14="http://schemas.microsoft.com/office/powerpoint/2010/main" val="28359949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8.xml"/><Relationship Id="rId4" Type="http://schemas.openxmlformats.org/officeDocument/2006/relationships/image" Target="../media/image46.jp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jpg"/><Relationship Id="rId2" Type="http://schemas.openxmlformats.org/officeDocument/2006/relationships/image" Target="../media/image49.png"/><Relationship Id="rId1" Type="http://schemas.openxmlformats.org/officeDocument/2006/relationships/slideLayout" Target="../slideLayouts/slideLayout8.xml"/><Relationship Id="rId6" Type="http://schemas.openxmlformats.org/officeDocument/2006/relationships/image" Target="../media/image53.jpg"/><Relationship Id="rId5" Type="http://schemas.openxmlformats.org/officeDocument/2006/relationships/image" Target="../media/image52.png"/><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9.xml"/><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63.png"/><Relationship Id="rId4" Type="http://schemas.openxmlformats.org/officeDocument/2006/relationships/image" Target="../media/image62.png"/></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6.xml"/><Relationship Id="rId5" Type="http://schemas.openxmlformats.org/officeDocument/2006/relationships/image" Target="../media/image67.png"/><Relationship Id="rId4" Type="http://schemas.openxmlformats.org/officeDocument/2006/relationships/image" Target="../media/image6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71.png"/></Relationships>
</file>

<file path=ppt/slides/_rels/slide4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73.png"/></Relationships>
</file>

<file path=ppt/slides/_rels/slide4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75.png"/></Relationships>
</file>

<file path=ppt/slides/_rels/slide4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77.png"/></Relationships>
</file>

<file path=ppt/slides/_rels/slide4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79.png"/></Relationships>
</file>

<file path=ppt/slides/_rels/slide4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8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BDDE2CF-E1EA-4FE9-AD7C-FE1DD2FA3BF7}"/>
              </a:ext>
            </a:extLst>
          </p:cNvPr>
          <p:cNvSpPr txBox="1"/>
          <p:nvPr/>
        </p:nvSpPr>
        <p:spPr>
          <a:xfrm>
            <a:off x="1065322" y="2918081"/>
            <a:ext cx="10227074" cy="707886"/>
          </a:xfrm>
          <a:prstGeom prst="rect">
            <a:avLst/>
          </a:prstGeom>
          <a:noFill/>
        </p:spPr>
        <p:txBody>
          <a:bodyPr wrap="square">
            <a:spAutoFit/>
          </a:bodyPr>
          <a:lstStyle/>
          <a:p>
            <a:pPr algn="ctr"/>
            <a:r>
              <a:rPr lang="x-none"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第</a:t>
            </a:r>
            <a:r>
              <a:rPr lang="zh-CN" altLang="en-US"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五</a:t>
            </a:r>
            <a:r>
              <a:rPr lang="x-none"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章 </a:t>
            </a:r>
            <a:r>
              <a:rPr lang="zh-CN" altLang="en-US"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模板和库</a:t>
            </a:r>
            <a:endParaRPr lang="zh-CN"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841799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修改或删除可编辑区域</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475637" y="1290982"/>
            <a:ext cx="10829671" cy="120032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a:lnSpc>
                <a:spcPct val="150000"/>
              </a:lnSpc>
            </a:pP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删除</a:t>
            </a:r>
            <a:r>
              <a:rPr lang="en-US"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标签：</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查看模板的代码，找到要修改或删除的</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可</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编辑区域，每个可编辑区域，都是在</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&lt;!—</a:t>
            </a:r>
            <a:r>
              <a:rPr lang="en-US" altLang="zh-CN" sz="1600" kern="100" dirty="0" err="1">
                <a:latin typeface="微软雅黑" panose="020B0503020204020204" pitchFamily="34" charset="-122"/>
                <a:ea typeface="微软雅黑" panose="020B0503020204020204" pitchFamily="34" charset="-122"/>
                <a:cs typeface="Times New Roman" panose="02020603050405020304" pitchFamily="18" charset="0"/>
              </a:rPr>
              <a:t>TemplateBeginEditable</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 name=”</a:t>
            </a:r>
            <a:r>
              <a:rPr lang="en-US" altLang="zh-CN" sz="1600" kern="100" dirty="0" err="1">
                <a:latin typeface="微软雅黑" panose="020B0503020204020204" pitchFamily="34" charset="-122"/>
                <a:ea typeface="微软雅黑" panose="020B0503020204020204" pitchFamily="34" charset="-122"/>
                <a:cs typeface="Times New Roman" panose="02020603050405020304" pitchFamily="18" charset="0"/>
              </a:rPr>
              <a:t>tupian</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&lt;!—</a:t>
            </a:r>
            <a:r>
              <a:rPr lang="en-US" altLang="zh-CN" sz="1600" kern="100" dirty="0" err="1">
                <a:latin typeface="微软雅黑" panose="020B0503020204020204" pitchFamily="34" charset="-122"/>
                <a:ea typeface="微软雅黑" panose="020B0503020204020204" pitchFamily="34" charset="-122"/>
                <a:cs typeface="Times New Roman" panose="02020603050405020304" pitchFamily="18" charset="0"/>
              </a:rPr>
              <a:t>TemplateEndEditable</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中，删除这两个标签，则删除对应的可编辑区域的设置。</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p:nvPr/>
        </p:nvPicPr>
        <p:blipFill>
          <a:blip r:embed="rId2"/>
          <a:stretch>
            <a:fillRect/>
          </a:stretch>
        </p:blipFill>
        <p:spPr>
          <a:xfrm>
            <a:off x="475637" y="2837940"/>
            <a:ext cx="9836242" cy="2130165"/>
          </a:xfrm>
          <a:prstGeom prst="rect">
            <a:avLst/>
          </a:prstGeom>
          <a:ln>
            <a:solidFill>
              <a:schemeClr val="tx1"/>
            </a:solidFill>
          </a:ln>
        </p:spPr>
      </p:pic>
    </p:spTree>
    <p:extLst>
      <p:ext uri="{BB962C8B-B14F-4D97-AF65-F5344CB8AC3E}">
        <p14:creationId xmlns:p14="http://schemas.microsoft.com/office/powerpoint/2010/main" val="1323732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应用模板文件新建网页</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圆角矩形 1"/>
          <p:cNvSpPr/>
          <p:nvPr/>
        </p:nvSpPr>
        <p:spPr>
          <a:xfrm>
            <a:off x="235527" y="1051098"/>
            <a:ext cx="10945091" cy="445194"/>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ea typeface="微软雅黑" panose="020B0503020204020204" pitchFamily="34" charset="-122"/>
              </a:rPr>
              <a:t>案例：</a:t>
            </a:r>
            <a:r>
              <a:rPr lang="zh-CN" altLang="zh-CN" sz="1600" dirty="0">
                <a:solidFill>
                  <a:schemeClr val="tx1"/>
                </a:solidFill>
                <a:latin typeface="微软雅黑" panose="020B0503020204020204" pitchFamily="34" charset="-122"/>
                <a:ea typeface="微软雅黑" panose="020B0503020204020204" pitchFamily="34" charset="-122"/>
              </a:rPr>
              <a:t>采用新建的</a:t>
            </a:r>
            <a:r>
              <a:rPr lang="en-US" altLang="zh-CN" sz="1600" dirty="0" err="1">
                <a:solidFill>
                  <a:schemeClr val="tx1"/>
                </a:solidFill>
                <a:latin typeface="微软雅黑" panose="020B0503020204020204" pitchFamily="34" charset="-122"/>
                <a:ea typeface="微软雅黑" panose="020B0503020204020204" pitchFamily="34" charset="-122"/>
              </a:rPr>
              <a:t>moban</a:t>
            </a:r>
            <a:r>
              <a:rPr lang="en-US" altLang="zh-CN" sz="1600" dirty="0">
                <a:solidFill>
                  <a:schemeClr val="tx1"/>
                </a:solidFill>
                <a:latin typeface="微软雅黑" panose="020B0503020204020204" pitchFamily="34" charset="-122"/>
                <a:ea typeface="微软雅黑" panose="020B0503020204020204" pitchFamily="34" charset="-122"/>
              </a:rPr>
              <a:t> .dwt</a:t>
            </a:r>
            <a:r>
              <a:rPr lang="zh-CN" altLang="zh-CN" sz="1600" dirty="0">
                <a:solidFill>
                  <a:schemeClr val="tx1"/>
                </a:solidFill>
                <a:latin typeface="微软雅黑" panose="020B0503020204020204" pitchFamily="34" charset="-122"/>
                <a:ea typeface="微软雅黑" panose="020B0503020204020204" pitchFamily="34" charset="-122"/>
              </a:rPr>
              <a:t>模板文件来创建大尚网站中“关于我们”这个网页</a:t>
            </a:r>
            <a:r>
              <a:rPr lang="zh-CN" altLang="en-US" sz="1600" dirty="0">
                <a:solidFill>
                  <a:schemeClr val="tx1"/>
                </a:solidFill>
                <a:latin typeface="微软雅黑" panose="020B0503020204020204" pitchFamily="34" charset="-122"/>
                <a:ea typeface="微软雅黑" panose="020B0503020204020204" pitchFamily="34" charset="-122"/>
              </a:rPr>
              <a:t>。</a:t>
            </a:r>
          </a:p>
        </p:txBody>
      </p:sp>
      <p:sp>
        <p:nvSpPr>
          <p:cNvPr id="6" name="对角圆角矩形 5"/>
          <p:cNvSpPr/>
          <p:nvPr/>
        </p:nvSpPr>
        <p:spPr>
          <a:xfrm>
            <a:off x="235527" y="1613456"/>
            <a:ext cx="1177637" cy="332508"/>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1479437" y="1598137"/>
            <a:ext cx="9518506" cy="830997"/>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菜单栏的【文件】</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【新建文档】，在【新建文档】对话框中，选择【模板中的页】，在【站点】中选择【</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dashang</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】，【站点“</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dashang</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的模板】中选择【</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moban</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【创建】，新建一个网页，保存在“</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files”</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文件夹中，命名为“</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aboutus.html</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2"/>
          <a:stretch>
            <a:fillRect/>
          </a:stretch>
        </p:blipFill>
        <p:spPr>
          <a:xfrm>
            <a:off x="1479437" y="2530979"/>
            <a:ext cx="9518506" cy="2962618"/>
          </a:xfrm>
          <a:prstGeom prst="rect">
            <a:avLst/>
          </a:prstGeom>
        </p:spPr>
      </p:pic>
    </p:spTree>
    <p:extLst>
      <p:ext uri="{BB962C8B-B14F-4D97-AF65-F5344CB8AC3E}">
        <p14:creationId xmlns:p14="http://schemas.microsoft.com/office/powerpoint/2010/main" val="3051362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应用模板文件新建网页</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圆角矩形 1"/>
          <p:cNvSpPr/>
          <p:nvPr/>
        </p:nvSpPr>
        <p:spPr>
          <a:xfrm>
            <a:off x="235527" y="1051098"/>
            <a:ext cx="10945091" cy="445194"/>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ea typeface="微软雅黑" panose="020B0503020204020204" pitchFamily="34" charset="-122"/>
              </a:rPr>
              <a:t>案例：</a:t>
            </a:r>
            <a:r>
              <a:rPr lang="zh-CN" altLang="zh-CN" sz="1600" dirty="0">
                <a:solidFill>
                  <a:schemeClr val="tx1"/>
                </a:solidFill>
                <a:latin typeface="微软雅黑" panose="020B0503020204020204" pitchFamily="34" charset="-122"/>
                <a:ea typeface="微软雅黑" panose="020B0503020204020204" pitchFamily="34" charset="-122"/>
              </a:rPr>
              <a:t>采用新建的</a:t>
            </a:r>
            <a:r>
              <a:rPr lang="en-US" altLang="zh-CN" sz="1600" dirty="0" err="1">
                <a:solidFill>
                  <a:schemeClr val="tx1"/>
                </a:solidFill>
                <a:latin typeface="微软雅黑" panose="020B0503020204020204" pitchFamily="34" charset="-122"/>
                <a:ea typeface="微软雅黑" panose="020B0503020204020204" pitchFamily="34" charset="-122"/>
              </a:rPr>
              <a:t>moban</a:t>
            </a:r>
            <a:r>
              <a:rPr lang="en-US" altLang="zh-CN" sz="1600" dirty="0">
                <a:solidFill>
                  <a:schemeClr val="tx1"/>
                </a:solidFill>
                <a:latin typeface="微软雅黑" panose="020B0503020204020204" pitchFamily="34" charset="-122"/>
                <a:ea typeface="微软雅黑" panose="020B0503020204020204" pitchFamily="34" charset="-122"/>
              </a:rPr>
              <a:t> .dwt</a:t>
            </a:r>
            <a:r>
              <a:rPr lang="zh-CN" altLang="zh-CN" sz="1600" dirty="0">
                <a:solidFill>
                  <a:schemeClr val="tx1"/>
                </a:solidFill>
                <a:latin typeface="微软雅黑" panose="020B0503020204020204" pitchFamily="34" charset="-122"/>
                <a:ea typeface="微软雅黑" panose="020B0503020204020204" pitchFamily="34" charset="-122"/>
              </a:rPr>
              <a:t>模板文件来创建大尚网站中“关于我们”这个网页</a:t>
            </a:r>
            <a:r>
              <a:rPr lang="zh-CN" altLang="en-US" sz="1600" dirty="0">
                <a:solidFill>
                  <a:schemeClr val="tx1"/>
                </a:solidFill>
                <a:latin typeface="微软雅黑" panose="020B0503020204020204" pitchFamily="34" charset="-122"/>
                <a:ea typeface="微软雅黑" panose="020B0503020204020204" pitchFamily="34" charset="-122"/>
              </a:rPr>
              <a:t>。</a:t>
            </a:r>
          </a:p>
        </p:txBody>
      </p:sp>
      <p:sp>
        <p:nvSpPr>
          <p:cNvPr id="6" name="对角圆角矩形 5"/>
          <p:cNvSpPr/>
          <p:nvPr/>
        </p:nvSpPr>
        <p:spPr>
          <a:xfrm>
            <a:off x="235527" y="1613456"/>
            <a:ext cx="1177637" cy="332508"/>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1479437" y="1598137"/>
            <a:ext cx="9518506" cy="338554"/>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r>
              <a:rPr lang="zh-CN" altLang="zh-CN" sz="1600" dirty="0">
                <a:latin typeface="微软雅黑" panose="020B0503020204020204" pitchFamily="34" charset="-122"/>
                <a:ea typeface="微软雅黑" panose="020B0503020204020204" pitchFamily="34" charset="-122"/>
              </a:rPr>
              <a:t>更换</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lunbo</a:t>
            </a:r>
            <a:r>
              <a:rPr lang="zh-CN" altLang="zh-CN" sz="1600" dirty="0">
                <a:latin typeface="微软雅黑" panose="020B0503020204020204" pitchFamily="34" charset="-122"/>
                <a:ea typeface="微软雅黑" panose="020B0503020204020204" pitchFamily="34" charset="-122"/>
              </a:rPr>
              <a:t>内的图片，删除</a:t>
            </a:r>
            <a:r>
              <a:rPr lang="en-US" altLang="zh-CN" sz="1600" dirty="0">
                <a:latin typeface="微软雅黑" panose="020B0503020204020204" pitchFamily="34" charset="-122"/>
                <a:ea typeface="微软雅黑" panose="020B0503020204020204" pitchFamily="34" charset="-122"/>
              </a:rPr>
              <a:t>lunbo1.jpg</a:t>
            </a:r>
            <a:r>
              <a:rPr lang="zh-CN" altLang="zh-CN" sz="1600" dirty="0">
                <a:latin typeface="微软雅黑" panose="020B0503020204020204" pitchFamily="34" charset="-122"/>
                <a:ea typeface="微软雅黑" panose="020B0503020204020204" pitchFamily="34" charset="-122"/>
              </a:rPr>
              <a:t>，插入</a:t>
            </a:r>
            <a:r>
              <a:rPr lang="en-US" altLang="zh-CN" sz="1600" dirty="0">
                <a:latin typeface="微软雅黑" panose="020B0503020204020204" pitchFamily="34" charset="-122"/>
                <a:ea typeface="微软雅黑" panose="020B0503020204020204" pitchFamily="34" charset="-122"/>
              </a:rPr>
              <a:t>lunbo2.jpg</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8" name="图片 7"/>
          <p:cNvPicPr/>
          <p:nvPr/>
        </p:nvPicPr>
        <p:blipFill>
          <a:blip r:embed="rId2"/>
          <a:stretch>
            <a:fillRect/>
          </a:stretch>
        </p:blipFill>
        <p:spPr>
          <a:xfrm>
            <a:off x="1479436" y="2038535"/>
            <a:ext cx="7969363" cy="3988191"/>
          </a:xfrm>
          <a:prstGeom prst="rect">
            <a:avLst/>
          </a:prstGeom>
          <a:ln>
            <a:solidFill>
              <a:schemeClr val="tx1"/>
            </a:solidFill>
          </a:ln>
        </p:spPr>
      </p:pic>
    </p:spTree>
    <p:extLst>
      <p:ext uri="{BB962C8B-B14F-4D97-AF65-F5344CB8AC3E}">
        <p14:creationId xmlns:p14="http://schemas.microsoft.com/office/powerpoint/2010/main" val="1638169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应用模板文件新建网页</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圆角矩形 1"/>
          <p:cNvSpPr/>
          <p:nvPr/>
        </p:nvSpPr>
        <p:spPr>
          <a:xfrm>
            <a:off x="235527" y="1051098"/>
            <a:ext cx="10945091" cy="445194"/>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ea typeface="微软雅黑" panose="020B0503020204020204" pitchFamily="34" charset="-122"/>
              </a:rPr>
              <a:t>案例：</a:t>
            </a:r>
            <a:r>
              <a:rPr lang="zh-CN" altLang="zh-CN" sz="1600" dirty="0">
                <a:solidFill>
                  <a:schemeClr val="tx1"/>
                </a:solidFill>
                <a:latin typeface="微软雅黑" panose="020B0503020204020204" pitchFamily="34" charset="-122"/>
                <a:ea typeface="微软雅黑" panose="020B0503020204020204" pitchFamily="34" charset="-122"/>
              </a:rPr>
              <a:t>采用新建的</a:t>
            </a:r>
            <a:r>
              <a:rPr lang="en-US" altLang="zh-CN" sz="1600" dirty="0" err="1">
                <a:solidFill>
                  <a:schemeClr val="tx1"/>
                </a:solidFill>
                <a:latin typeface="微软雅黑" panose="020B0503020204020204" pitchFamily="34" charset="-122"/>
                <a:ea typeface="微软雅黑" panose="020B0503020204020204" pitchFamily="34" charset="-122"/>
              </a:rPr>
              <a:t>moban</a:t>
            </a:r>
            <a:r>
              <a:rPr lang="en-US" altLang="zh-CN" sz="1600" dirty="0">
                <a:solidFill>
                  <a:schemeClr val="tx1"/>
                </a:solidFill>
                <a:latin typeface="微软雅黑" panose="020B0503020204020204" pitchFamily="34" charset="-122"/>
                <a:ea typeface="微软雅黑" panose="020B0503020204020204" pitchFamily="34" charset="-122"/>
              </a:rPr>
              <a:t> .dwt</a:t>
            </a:r>
            <a:r>
              <a:rPr lang="zh-CN" altLang="zh-CN" sz="1600" dirty="0">
                <a:solidFill>
                  <a:schemeClr val="tx1"/>
                </a:solidFill>
                <a:latin typeface="微软雅黑" panose="020B0503020204020204" pitchFamily="34" charset="-122"/>
                <a:ea typeface="微软雅黑" panose="020B0503020204020204" pitchFamily="34" charset="-122"/>
              </a:rPr>
              <a:t>模板文件来创建大尚网站中“关于我们”这个网页</a:t>
            </a:r>
            <a:r>
              <a:rPr lang="zh-CN" altLang="en-US" sz="1600" dirty="0">
                <a:solidFill>
                  <a:schemeClr val="tx1"/>
                </a:solidFill>
                <a:latin typeface="微软雅黑" panose="020B0503020204020204" pitchFamily="34" charset="-122"/>
                <a:ea typeface="微软雅黑" panose="020B0503020204020204" pitchFamily="34" charset="-122"/>
              </a:rPr>
              <a:t>。</a:t>
            </a:r>
          </a:p>
        </p:txBody>
      </p:sp>
      <p:sp>
        <p:nvSpPr>
          <p:cNvPr id="6" name="对角圆角矩形 5"/>
          <p:cNvSpPr/>
          <p:nvPr/>
        </p:nvSpPr>
        <p:spPr>
          <a:xfrm>
            <a:off x="235527" y="1613456"/>
            <a:ext cx="1177637" cy="332508"/>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1479437" y="1598137"/>
            <a:ext cx="9518506" cy="338554"/>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r>
              <a:rPr lang="zh-CN" altLang="zh-CN"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moban_left</a:t>
            </a:r>
            <a:r>
              <a:rPr lang="zh-CN" altLang="zh-CN" sz="1600" dirty="0">
                <a:latin typeface="微软雅黑" panose="020B0503020204020204" pitchFamily="34" charset="-122"/>
                <a:ea typeface="微软雅黑" panose="020B0503020204020204" pitchFamily="34" charset="-122"/>
              </a:rPr>
              <a:t>中按图格式输入文字，将第一个“公司简介”设为</a:t>
            </a:r>
            <a:r>
              <a:rPr lang="en-US" altLang="zh-CN" sz="1600" dirty="0">
                <a:latin typeface="微软雅黑" panose="020B0503020204020204" pitchFamily="34" charset="-122"/>
                <a:ea typeface="微软雅黑" panose="020B0503020204020204" pitchFamily="34" charset="-122"/>
              </a:rPr>
              <a:t>&lt;h3&gt;</a:t>
            </a:r>
            <a:r>
              <a:rPr lang="zh-CN" altLang="zh-CN" sz="1600" dirty="0">
                <a:latin typeface="微软雅黑" panose="020B0503020204020204" pitchFamily="34" charset="-122"/>
                <a:ea typeface="微软雅黑" panose="020B0503020204020204" pitchFamily="34" charset="-122"/>
              </a:rPr>
              <a:t>，其他文字加入空链接</a:t>
            </a:r>
            <a:r>
              <a:rPr lang="zh-CN" altLang="en-US" sz="1600" dirty="0">
                <a:latin typeface="微软雅黑" panose="020B0503020204020204" pitchFamily="34" charset="-122"/>
                <a:ea typeface="微软雅黑" panose="020B0503020204020204" pitchFamily="34" charset="-122"/>
              </a:rPr>
              <a:t>。</a:t>
            </a:r>
          </a:p>
        </p:txBody>
      </p:sp>
      <p:pic>
        <p:nvPicPr>
          <p:cNvPr id="9" name="图片 8"/>
          <p:cNvPicPr/>
          <p:nvPr/>
        </p:nvPicPr>
        <p:blipFill>
          <a:blip r:embed="rId2">
            <a:extLst>
              <a:ext uri="{28A0092B-C50C-407E-A947-70E740481C1C}">
                <a14:useLocalDpi xmlns:a14="http://schemas.microsoft.com/office/drawing/2010/main" val="0"/>
              </a:ext>
            </a:extLst>
          </a:blip>
          <a:srcRect/>
          <a:stretch>
            <a:fillRect/>
          </a:stretch>
        </p:blipFill>
        <p:spPr bwMode="auto">
          <a:xfrm>
            <a:off x="1479436" y="2150052"/>
            <a:ext cx="6503633" cy="2934566"/>
          </a:xfrm>
          <a:prstGeom prst="rect">
            <a:avLst/>
          </a:prstGeom>
          <a:noFill/>
          <a:ln w="6350" cmpd="sng">
            <a:solidFill>
              <a:srgbClr val="000000"/>
            </a:solidFill>
            <a:miter lim="800000"/>
            <a:headEnd/>
            <a:tailEnd/>
          </a:ln>
          <a:effectLst/>
        </p:spPr>
      </p:pic>
    </p:spTree>
    <p:extLst>
      <p:ext uri="{BB962C8B-B14F-4D97-AF65-F5344CB8AC3E}">
        <p14:creationId xmlns:p14="http://schemas.microsoft.com/office/powerpoint/2010/main" val="2370030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应用模板文件新建网页</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圆角矩形 1"/>
          <p:cNvSpPr/>
          <p:nvPr/>
        </p:nvSpPr>
        <p:spPr>
          <a:xfrm>
            <a:off x="235527" y="1051098"/>
            <a:ext cx="10945091" cy="445194"/>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ea typeface="微软雅黑" panose="020B0503020204020204" pitchFamily="34" charset="-122"/>
              </a:rPr>
              <a:t>案例：</a:t>
            </a:r>
            <a:r>
              <a:rPr lang="zh-CN" altLang="zh-CN" sz="1600" dirty="0">
                <a:solidFill>
                  <a:schemeClr val="tx1"/>
                </a:solidFill>
                <a:latin typeface="微软雅黑" panose="020B0503020204020204" pitchFamily="34" charset="-122"/>
                <a:ea typeface="微软雅黑" panose="020B0503020204020204" pitchFamily="34" charset="-122"/>
              </a:rPr>
              <a:t>采用新建的</a:t>
            </a:r>
            <a:r>
              <a:rPr lang="en-US" altLang="zh-CN" sz="1600" dirty="0" err="1">
                <a:solidFill>
                  <a:schemeClr val="tx1"/>
                </a:solidFill>
                <a:latin typeface="微软雅黑" panose="020B0503020204020204" pitchFamily="34" charset="-122"/>
                <a:ea typeface="微软雅黑" panose="020B0503020204020204" pitchFamily="34" charset="-122"/>
              </a:rPr>
              <a:t>moban</a:t>
            </a:r>
            <a:r>
              <a:rPr lang="en-US" altLang="zh-CN" sz="1600" dirty="0">
                <a:solidFill>
                  <a:schemeClr val="tx1"/>
                </a:solidFill>
                <a:latin typeface="微软雅黑" panose="020B0503020204020204" pitchFamily="34" charset="-122"/>
                <a:ea typeface="微软雅黑" panose="020B0503020204020204" pitchFamily="34" charset="-122"/>
              </a:rPr>
              <a:t> .dwt</a:t>
            </a:r>
            <a:r>
              <a:rPr lang="zh-CN" altLang="zh-CN" sz="1600" dirty="0">
                <a:solidFill>
                  <a:schemeClr val="tx1"/>
                </a:solidFill>
                <a:latin typeface="微软雅黑" panose="020B0503020204020204" pitchFamily="34" charset="-122"/>
                <a:ea typeface="微软雅黑" panose="020B0503020204020204" pitchFamily="34" charset="-122"/>
              </a:rPr>
              <a:t>模板文件来创建大尚网站中“关于我们”这个网页</a:t>
            </a:r>
            <a:r>
              <a:rPr lang="zh-CN" altLang="en-US" sz="1600" dirty="0">
                <a:solidFill>
                  <a:schemeClr val="tx1"/>
                </a:solidFill>
                <a:latin typeface="微软雅黑" panose="020B0503020204020204" pitchFamily="34" charset="-122"/>
                <a:ea typeface="微软雅黑" panose="020B0503020204020204" pitchFamily="34" charset="-122"/>
              </a:rPr>
              <a:t>。</a:t>
            </a:r>
          </a:p>
        </p:txBody>
      </p:sp>
      <p:sp>
        <p:nvSpPr>
          <p:cNvPr id="6" name="对角圆角矩形 5"/>
          <p:cNvSpPr/>
          <p:nvPr/>
        </p:nvSpPr>
        <p:spPr>
          <a:xfrm>
            <a:off x="235527" y="1613456"/>
            <a:ext cx="1177637" cy="332508"/>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1479437" y="1598137"/>
            <a:ext cx="9518506" cy="338554"/>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r>
              <a:rPr lang="zh-CN" altLang="zh-CN" sz="1600" dirty="0">
                <a:latin typeface="微软雅黑" panose="020B0503020204020204" pitchFamily="34" charset="-122"/>
                <a:ea typeface="微软雅黑" panose="020B0503020204020204" pitchFamily="34" charset="-122"/>
              </a:rPr>
              <a:t>设置</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moban_left</a:t>
            </a:r>
            <a:r>
              <a:rPr lang="zh-CN" altLang="zh-CN" sz="1600" dirty="0">
                <a:latin typeface="微软雅黑" panose="020B0503020204020204" pitchFamily="34" charset="-122"/>
                <a:ea typeface="微软雅黑" panose="020B0503020204020204" pitchFamily="34" charset="-122"/>
              </a:rPr>
              <a:t>中</a:t>
            </a:r>
            <a:r>
              <a:rPr lang="en-US" altLang="zh-CN" sz="1600" dirty="0">
                <a:latin typeface="微软雅黑" panose="020B0503020204020204" pitchFamily="34" charset="-122"/>
                <a:ea typeface="微软雅黑" panose="020B0503020204020204" pitchFamily="34" charset="-122"/>
              </a:rPr>
              <a:t>&lt;h3&gt;</a:t>
            </a:r>
            <a:r>
              <a:rPr lang="zh-CN" altLang="zh-CN"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&lt;a&gt;</a:t>
            </a:r>
            <a:r>
              <a:rPr lang="zh-CN" altLang="zh-CN" sz="1600" dirty="0">
                <a:latin typeface="微软雅黑" panose="020B0503020204020204" pitchFamily="34" charset="-122"/>
                <a:ea typeface="微软雅黑" panose="020B0503020204020204" pitchFamily="34" charset="-122"/>
              </a:rPr>
              <a:t>标签的</a:t>
            </a:r>
            <a:r>
              <a:rPr lang="en-US" altLang="zh-CN" sz="1600" dirty="0">
                <a:latin typeface="微软雅黑" panose="020B0503020204020204" pitchFamily="34" charset="-122"/>
                <a:ea typeface="微软雅黑" panose="020B0503020204020204" pitchFamily="34" charset="-122"/>
              </a:rPr>
              <a:t>CSS</a:t>
            </a:r>
            <a:r>
              <a:rPr lang="zh-CN" altLang="zh-CN" sz="1600" dirty="0">
                <a:latin typeface="微软雅黑" panose="020B0503020204020204" pitchFamily="34" charset="-122"/>
                <a:ea typeface="微软雅黑" panose="020B0503020204020204" pitchFamily="34" charset="-122"/>
              </a:rPr>
              <a:t>样式</a:t>
            </a:r>
            <a:r>
              <a:rPr lang="zh-CN" altLang="en-US" sz="1600" dirty="0">
                <a:latin typeface="微软雅黑" panose="020B0503020204020204" pitchFamily="34" charset="-122"/>
                <a:ea typeface="微软雅黑" panose="020B0503020204020204" pitchFamily="34" charset="-122"/>
              </a:rPr>
              <a:t>。</a:t>
            </a:r>
          </a:p>
        </p:txBody>
      </p:sp>
      <p:sp>
        <p:nvSpPr>
          <p:cNvPr id="8" name="文本框 2"/>
          <p:cNvSpPr txBox="1">
            <a:spLocks noChangeArrowheads="1"/>
          </p:cNvSpPr>
          <p:nvPr/>
        </p:nvSpPr>
        <p:spPr bwMode="auto">
          <a:xfrm>
            <a:off x="1479438" y="2038537"/>
            <a:ext cx="9518506" cy="3988190"/>
          </a:xfrm>
          <a:prstGeom prst="rect">
            <a:avLst/>
          </a:prstGeom>
          <a:solidFill>
            <a:schemeClr val="bg1">
              <a:lumMod val="95000"/>
            </a:schemeClr>
          </a:solidFill>
          <a:ln w="9525">
            <a:noFill/>
            <a:miter lim="800000"/>
            <a:headEnd/>
            <a:tailEnd/>
          </a:ln>
        </p:spPr>
        <p:txBody>
          <a:bodyPr rot="0" vert="horz" wrap="square" lIns="91440" tIns="45720" rIns="91440" bIns="45720" anchor="t" anchorCtr="0">
            <a:noAutofit/>
          </a:bodyPr>
          <a:lstStyle/>
          <a:p>
            <a:pPr algn="l">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moban</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h3 {width:230px; height:25px; color:#</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fff</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margin:0; padding:5px 0 0 5px; </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background: </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url</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(../images/bgg.jpg) no-repeat left bottom;</a:t>
            </a:r>
          </a:p>
          <a:p>
            <a:pPr algn="l">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moban_left</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a {width:200px;height:20px;display:block; </a:t>
            </a:r>
          </a:p>
          <a:p>
            <a:pPr algn="l">
              <a:lnSpc>
                <a:spcPct val="150000"/>
              </a:lnSpc>
              <a:spcAft>
                <a:spcPts val="0"/>
              </a:spcAft>
            </a:pP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text-decoration:none</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color:#000;font-weight:bolder;</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padding:10px;margin:5px 0;</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border:1px dashed #666;  </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moban_left</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a:hover {color:#F00;</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background:url</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(../images/arrow_031.gif) no-repeat left center;</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p:nvPr/>
        </p:nvPicPr>
        <p:blipFill rotWithShape="1">
          <a:blip r:embed="rId2">
            <a:extLst>
              <a:ext uri="{28A0092B-C50C-407E-A947-70E740481C1C}">
                <a14:useLocalDpi xmlns:a14="http://schemas.microsoft.com/office/drawing/2010/main" val="0"/>
              </a:ext>
            </a:extLst>
          </a:blip>
          <a:srcRect b="3124"/>
          <a:stretch/>
        </p:blipFill>
        <p:spPr bwMode="auto">
          <a:xfrm>
            <a:off x="6845819" y="2478936"/>
            <a:ext cx="4875126" cy="25927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00977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应用模板文件新建网页</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圆角矩形 1"/>
          <p:cNvSpPr/>
          <p:nvPr/>
        </p:nvSpPr>
        <p:spPr>
          <a:xfrm>
            <a:off x="235527" y="1051098"/>
            <a:ext cx="10945091" cy="445194"/>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ea typeface="微软雅黑" panose="020B0503020204020204" pitchFamily="34" charset="-122"/>
              </a:rPr>
              <a:t>案例：</a:t>
            </a:r>
            <a:r>
              <a:rPr lang="zh-CN" altLang="zh-CN" sz="1600" dirty="0">
                <a:solidFill>
                  <a:schemeClr val="tx1"/>
                </a:solidFill>
                <a:latin typeface="微软雅黑" panose="020B0503020204020204" pitchFamily="34" charset="-122"/>
                <a:ea typeface="微软雅黑" panose="020B0503020204020204" pitchFamily="34" charset="-122"/>
              </a:rPr>
              <a:t>采用新建的</a:t>
            </a:r>
            <a:r>
              <a:rPr lang="en-US" altLang="zh-CN" sz="1600" dirty="0" err="1">
                <a:solidFill>
                  <a:schemeClr val="tx1"/>
                </a:solidFill>
                <a:latin typeface="微软雅黑" panose="020B0503020204020204" pitchFamily="34" charset="-122"/>
                <a:ea typeface="微软雅黑" panose="020B0503020204020204" pitchFamily="34" charset="-122"/>
              </a:rPr>
              <a:t>moban</a:t>
            </a:r>
            <a:r>
              <a:rPr lang="en-US" altLang="zh-CN" sz="1600" dirty="0">
                <a:solidFill>
                  <a:schemeClr val="tx1"/>
                </a:solidFill>
                <a:latin typeface="微软雅黑" panose="020B0503020204020204" pitchFamily="34" charset="-122"/>
                <a:ea typeface="微软雅黑" panose="020B0503020204020204" pitchFamily="34" charset="-122"/>
              </a:rPr>
              <a:t> .dwt</a:t>
            </a:r>
            <a:r>
              <a:rPr lang="zh-CN" altLang="zh-CN" sz="1600" dirty="0">
                <a:solidFill>
                  <a:schemeClr val="tx1"/>
                </a:solidFill>
                <a:latin typeface="微软雅黑" panose="020B0503020204020204" pitchFamily="34" charset="-122"/>
                <a:ea typeface="微软雅黑" panose="020B0503020204020204" pitchFamily="34" charset="-122"/>
              </a:rPr>
              <a:t>模板文件来创建大尚网站中“关于我们”这个网页</a:t>
            </a:r>
            <a:r>
              <a:rPr lang="zh-CN" altLang="en-US" sz="1600" dirty="0">
                <a:solidFill>
                  <a:schemeClr val="tx1"/>
                </a:solidFill>
                <a:latin typeface="微软雅黑" panose="020B0503020204020204" pitchFamily="34" charset="-122"/>
                <a:ea typeface="微软雅黑" panose="020B0503020204020204" pitchFamily="34" charset="-122"/>
              </a:rPr>
              <a:t>。</a:t>
            </a:r>
          </a:p>
        </p:txBody>
      </p:sp>
      <p:sp>
        <p:nvSpPr>
          <p:cNvPr id="6" name="对角圆角矩形 5"/>
          <p:cNvSpPr/>
          <p:nvPr/>
        </p:nvSpPr>
        <p:spPr>
          <a:xfrm>
            <a:off x="235527" y="1613456"/>
            <a:ext cx="1177637" cy="332508"/>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1479437" y="1598137"/>
            <a:ext cx="9518506" cy="615553"/>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r>
              <a:rPr lang="zh-CN" altLang="zh-CN" sz="1600" dirty="0">
                <a:latin typeface="微软雅黑" panose="020B0503020204020204" pitchFamily="34" charset="-122"/>
                <a:ea typeface="微软雅黑" panose="020B0503020204020204" pitchFamily="34" charset="-122"/>
              </a:rPr>
              <a:t>将</a:t>
            </a:r>
            <a:r>
              <a:rPr lang="en-US" altLang="zh-CN" sz="1600" dirty="0">
                <a:latin typeface="微软雅黑" panose="020B0503020204020204" pitchFamily="34" charset="-122"/>
                <a:ea typeface="微软雅黑" panose="020B0503020204020204" pitchFamily="34" charset="-122"/>
              </a:rPr>
              <a:t>3.txt </a:t>
            </a:r>
            <a:r>
              <a:rPr lang="zh-CN" altLang="zh-CN" sz="1600" dirty="0">
                <a:latin typeface="微软雅黑" panose="020B0503020204020204" pitchFamily="34" charset="-122"/>
                <a:ea typeface="微软雅黑" panose="020B0503020204020204" pitchFamily="34" charset="-122"/>
              </a:rPr>
              <a:t>中的文字插入到</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moban_right</a:t>
            </a:r>
            <a:r>
              <a:rPr lang="zh-CN" altLang="zh-CN" sz="1600" dirty="0">
                <a:latin typeface="微软雅黑" panose="020B0503020204020204" pitchFamily="34" charset="-122"/>
                <a:ea typeface="微软雅黑" panose="020B0503020204020204" pitchFamily="34" charset="-122"/>
              </a:rPr>
              <a:t>中，并插入图像</a:t>
            </a:r>
            <a:r>
              <a:rPr lang="en-US" altLang="zh-CN" sz="1600" dirty="0">
                <a:latin typeface="微软雅黑" panose="020B0503020204020204" pitchFamily="34" charset="-122"/>
                <a:ea typeface="微软雅黑" panose="020B0503020204020204" pitchFamily="34" charset="-122"/>
              </a:rPr>
              <a:t>”gs.jpg”</a:t>
            </a:r>
            <a:r>
              <a:rPr lang="zh-CN" altLang="zh-CN" sz="1600" dirty="0">
                <a:latin typeface="微软雅黑" panose="020B0503020204020204" pitchFamily="34" charset="-122"/>
                <a:ea typeface="微软雅黑" panose="020B0503020204020204" pitchFamily="34" charset="-122"/>
              </a:rPr>
              <a:t>，图像应用样式中的类</a:t>
            </a:r>
            <a:r>
              <a:rPr lang="en-US" altLang="zh-CN" sz="1600" dirty="0">
                <a:latin typeface="微软雅黑" panose="020B0503020204020204" pitchFamily="34" charset="-122"/>
                <a:ea typeface="微软雅黑" panose="020B0503020204020204" pitchFamily="34" charset="-122"/>
              </a:rPr>
              <a:t>”.pic”</a:t>
            </a:r>
            <a:r>
              <a:rPr lang="zh-CN" altLang="zh-CN" sz="1600" dirty="0">
                <a:latin typeface="微软雅黑" panose="020B0503020204020204" pitchFamily="34" charset="-122"/>
                <a:ea typeface="微软雅黑" panose="020B0503020204020204" pitchFamily="34" charset="-122"/>
              </a:rPr>
              <a:t>，文字“当前位置：公司简介”设置为</a:t>
            </a:r>
            <a:r>
              <a:rPr lang="en-US" altLang="zh-CN" sz="1600" dirty="0">
                <a:latin typeface="微软雅黑" panose="020B0503020204020204" pitchFamily="34" charset="-122"/>
                <a:ea typeface="微软雅黑" panose="020B0503020204020204" pitchFamily="34" charset="-122"/>
              </a:rPr>
              <a:t>&lt;h4&gt;</a:t>
            </a:r>
            <a:r>
              <a:rPr lang="zh-CN" altLang="en-US" sz="1600" dirty="0">
                <a:latin typeface="微软雅黑" panose="020B0503020204020204" pitchFamily="34" charset="-122"/>
                <a:ea typeface="微软雅黑" panose="020B0503020204020204" pitchFamily="34" charset="-122"/>
              </a:rPr>
              <a:t>。</a:t>
            </a:r>
            <a:r>
              <a:rPr lang="zh-CN" altLang="zh-CN" dirty="0"/>
              <a:t> </a:t>
            </a:r>
            <a:r>
              <a:rPr lang="zh-CN" altLang="zh-CN" sz="1600" dirty="0">
                <a:latin typeface="微软雅黑" panose="020B0503020204020204" pitchFamily="34" charset="-122"/>
                <a:ea typeface="微软雅黑" panose="020B0503020204020204" pitchFamily="34" charset="-122"/>
              </a:rPr>
              <a:t>设置</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moban_right</a:t>
            </a:r>
            <a:r>
              <a:rPr lang="zh-CN" altLang="zh-CN" sz="1600" dirty="0">
                <a:latin typeface="微软雅黑" panose="020B0503020204020204" pitchFamily="34" charset="-122"/>
                <a:ea typeface="微软雅黑" panose="020B0503020204020204" pitchFamily="34" charset="-122"/>
              </a:rPr>
              <a:t>中的</a:t>
            </a:r>
            <a:r>
              <a:rPr lang="en-US" altLang="zh-CN" sz="1600" dirty="0">
                <a:latin typeface="微软雅黑" panose="020B0503020204020204" pitchFamily="34" charset="-122"/>
                <a:ea typeface="微软雅黑" panose="020B0503020204020204" pitchFamily="34" charset="-122"/>
              </a:rPr>
              <a:t>&lt;h4&gt;</a:t>
            </a:r>
            <a:r>
              <a:rPr lang="zh-CN" altLang="zh-CN" sz="1600" dirty="0">
                <a:latin typeface="微软雅黑" panose="020B0503020204020204" pitchFamily="34" charset="-122"/>
                <a:ea typeface="微软雅黑" panose="020B0503020204020204" pitchFamily="34" charset="-122"/>
              </a:rPr>
              <a:t>的</a:t>
            </a:r>
            <a:r>
              <a:rPr lang="en-US" altLang="zh-CN" sz="1600" dirty="0">
                <a:latin typeface="微软雅黑" panose="020B0503020204020204" pitchFamily="34" charset="-122"/>
                <a:ea typeface="微软雅黑" panose="020B0503020204020204" pitchFamily="34" charset="-122"/>
              </a:rPr>
              <a:t>CSS</a:t>
            </a:r>
            <a:r>
              <a:rPr lang="zh-CN" altLang="zh-CN" sz="1600" dirty="0">
                <a:latin typeface="微软雅黑" panose="020B0503020204020204" pitchFamily="34" charset="-122"/>
                <a:ea typeface="微软雅黑" panose="020B0503020204020204" pitchFamily="34" charset="-122"/>
              </a:rPr>
              <a:t>样式</a:t>
            </a:r>
            <a:r>
              <a:rPr lang="zh-CN" altLang="en-US" sz="1600" dirty="0">
                <a:latin typeface="微软雅黑" panose="020B0503020204020204" pitchFamily="34" charset="-122"/>
                <a:ea typeface="微软雅黑" panose="020B0503020204020204" pitchFamily="34" charset="-122"/>
              </a:rPr>
              <a:t>。</a:t>
            </a:r>
          </a:p>
        </p:txBody>
      </p:sp>
      <p:pic>
        <p:nvPicPr>
          <p:cNvPr id="10" name="图片 9"/>
          <p:cNvPicPr/>
          <p:nvPr/>
        </p:nvPicPr>
        <p:blipFill>
          <a:blip r:embed="rId2">
            <a:extLst>
              <a:ext uri="{28A0092B-C50C-407E-A947-70E740481C1C}">
                <a14:useLocalDpi xmlns:a14="http://schemas.microsoft.com/office/drawing/2010/main" val="0"/>
              </a:ext>
            </a:extLst>
          </a:blip>
          <a:srcRect/>
          <a:stretch>
            <a:fillRect/>
          </a:stretch>
        </p:blipFill>
        <p:spPr bwMode="auto">
          <a:xfrm>
            <a:off x="1479437" y="2315535"/>
            <a:ext cx="6305113" cy="3358572"/>
          </a:xfrm>
          <a:prstGeom prst="rect">
            <a:avLst/>
          </a:prstGeom>
          <a:noFill/>
          <a:ln w="6350" cmpd="sng">
            <a:solidFill>
              <a:srgbClr val="000000"/>
            </a:solidFill>
            <a:miter lim="800000"/>
            <a:headEnd/>
            <a:tailEnd/>
          </a:ln>
          <a:effectLst/>
        </p:spPr>
      </p:pic>
      <p:sp>
        <p:nvSpPr>
          <p:cNvPr id="11" name="文本框 41"/>
          <p:cNvSpPr txBox="1">
            <a:spLocks noChangeArrowheads="1"/>
          </p:cNvSpPr>
          <p:nvPr/>
        </p:nvSpPr>
        <p:spPr bwMode="auto">
          <a:xfrm>
            <a:off x="7953807" y="2401730"/>
            <a:ext cx="3711720" cy="2677656"/>
          </a:xfrm>
          <a:prstGeom prst="rect">
            <a:avLst/>
          </a:prstGeom>
          <a:solidFill>
            <a:schemeClr val="bg1">
              <a:lumMod val="95000"/>
            </a:schemeClr>
          </a:solidFill>
          <a:ln>
            <a:noFill/>
          </a:ln>
        </p:spPr>
        <p:txBody>
          <a:bodyPr rot="0" vert="horz" wrap="square" lIns="91440" tIns="45720" rIns="91440" bIns="45720" anchor="t" anchorCtr="0" upright="1">
            <a:spAutoFit/>
          </a:bodyPr>
          <a:lstStyle/>
          <a:p>
            <a:pPr algn="l">
              <a:lnSpc>
                <a:spcPct val="150000"/>
              </a:lnSpc>
              <a:spcAft>
                <a:spcPts val="0"/>
              </a:spcAft>
            </a:pPr>
            <a:r>
              <a:rPr 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moban</a:t>
            </a:r>
            <a:r>
              <a:rPr 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 h4 {</a:t>
            </a:r>
          </a:p>
          <a:p>
            <a:pPr algn="l">
              <a:lnSpc>
                <a:spcPct val="150000"/>
              </a:lnSpc>
              <a:spcAft>
                <a:spcPts val="0"/>
              </a:spcAft>
            </a:pPr>
            <a:r>
              <a:rPr 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width:100%; height:25px; color:#FFF; font-size:14px;   margin:0;</a:t>
            </a:r>
          </a:p>
          <a:p>
            <a:pPr algn="l">
              <a:lnSpc>
                <a:spcPct val="150000"/>
              </a:lnSpc>
              <a:spcAft>
                <a:spcPts val="0"/>
              </a:spcAft>
            </a:pPr>
            <a:r>
              <a:rPr 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padding:5px 0 0 5px; </a:t>
            </a:r>
            <a:r>
              <a:rPr lang="en-US"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background:url</a:t>
            </a:r>
            <a:r>
              <a:rPr 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(../images/bgg1.jpg) no-repeat;}</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p:cNvPicPr/>
          <p:nvPr/>
        </p:nvPicPr>
        <p:blipFill>
          <a:blip r:embed="rId3">
            <a:extLst>
              <a:ext uri="{28A0092B-C50C-407E-A947-70E740481C1C}">
                <a14:useLocalDpi xmlns:a14="http://schemas.microsoft.com/office/drawing/2010/main" val="0"/>
              </a:ext>
            </a:extLst>
          </a:blip>
          <a:srcRect b="19354"/>
          <a:stretch>
            <a:fillRect/>
          </a:stretch>
        </p:blipFill>
        <p:spPr bwMode="auto">
          <a:xfrm>
            <a:off x="1479437" y="5775952"/>
            <a:ext cx="6819436" cy="527866"/>
          </a:xfrm>
          <a:prstGeom prst="rect">
            <a:avLst/>
          </a:prstGeom>
          <a:noFill/>
          <a:ln>
            <a:solidFill>
              <a:schemeClr val="tx1"/>
            </a:solidFill>
          </a:ln>
        </p:spPr>
      </p:pic>
    </p:spTree>
    <p:extLst>
      <p:ext uri="{BB962C8B-B14F-4D97-AF65-F5344CB8AC3E}">
        <p14:creationId xmlns:p14="http://schemas.microsoft.com/office/powerpoint/2010/main" val="24401861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应用模板文件新建网页</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圆角矩形 1"/>
          <p:cNvSpPr/>
          <p:nvPr/>
        </p:nvSpPr>
        <p:spPr>
          <a:xfrm>
            <a:off x="235527" y="1051098"/>
            <a:ext cx="10945091" cy="445194"/>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ea typeface="微软雅黑" panose="020B0503020204020204" pitchFamily="34" charset="-122"/>
              </a:rPr>
              <a:t>案例：</a:t>
            </a:r>
            <a:r>
              <a:rPr lang="zh-CN" altLang="zh-CN" sz="1600" dirty="0">
                <a:solidFill>
                  <a:schemeClr val="tx1"/>
                </a:solidFill>
                <a:latin typeface="微软雅黑" panose="020B0503020204020204" pitchFamily="34" charset="-122"/>
                <a:ea typeface="微软雅黑" panose="020B0503020204020204" pitchFamily="34" charset="-122"/>
              </a:rPr>
              <a:t>采用新建的</a:t>
            </a:r>
            <a:r>
              <a:rPr lang="en-US" altLang="zh-CN" sz="1600" dirty="0" err="1">
                <a:solidFill>
                  <a:schemeClr val="tx1"/>
                </a:solidFill>
                <a:latin typeface="微软雅黑" panose="020B0503020204020204" pitchFamily="34" charset="-122"/>
                <a:ea typeface="微软雅黑" panose="020B0503020204020204" pitchFamily="34" charset="-122"/>
              </a:rPr>
              <a:t>moban</a:t>
            </a:r>
            <a:r>
              <a:rPr lang="en-US" altLang="zh-CN" sz="1600" dirty="0">
                <a:solidFill>
                  <a:schemeClr val="tx1"/>
                </a:solidFill>
                <a:latin typeface="微软雅黑" panose="020B0503020204020204" pitchFamily="34" charset="-122"/>
                <a:ea typeface="微软雅黑" panose="020B0503020204020204" pitchFamily="34" charset="-122"/>
              </a:rPr>
              <a:t> .dwt</a:t>
            </a:r>
            <a:r>
              <a:rPr lang="zh-CN" altLang="zh-CN" sz="1600" dirty="0">
                <a:solidFill>
                  <a:schemeClr val="tx1"/>
                </a:solidFill>
                <a:latin typeface="微软雅黑" panose="020B0503020204020204" pitchFamily="34" charset="-122"/>
                <a:ea typeface="微软雅黑" panose="020B0503020204020204" pitchFamily="34" charset="-122"/>
              </a:rPr>
              <a:t>模板文件来创建大尚网站中“关于我们”这个网页</a:t>
            </a:r>
            <a:r>
              <a:rPr lang="zh-CN" altLang="en-US" sz="1600" dirty="0">
                <a:solidFill>
                  <a:schemeClr val="tx1"/>
                </a:solidFill>
                <a:latin typeface="微软雅黑" panose="020B0503020204020204" pitchFamily="34" charset="-122"/>
                <a:ea typeface="微软雅黑" panose="020B0503020204020204" pitchFamily="34" charset="-122"/>
              </a:rPr>
              <a:t>。</a:t>
            </a:r>
          </a:p>
        </p:txBody>
      </p:sp>
      <p:sp>
        <p:nvSpPr>
          <p:cNvPr id="6" name="对角圆角矩形 5"/>
          <p:cNvSpPr/>
          <p:nvPr/>
        </p:nvSpPr>
        <p:spPr>
          <a:xfrm>
            <a:off x="235527" y="1613456"/>
            <a:ext cx="1177637" cy="332508"/>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1479437" y="1598137"/>
            <a:ext cx="9518506" cy="338554"/>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r>
              <a:rPr lang="zh-CN" altLang="zh-CN" sz="1600" dirty="0">
                <a:latin typeface="微软雅黑" panose="020B0503020204020204" pitchFamily="34" charset="-122"/>
                <a:ea typeface="微软雅黑" panose="020B0503020204020204" pitchFamily="34" charset="-122"/>
              </a:rPr>
              <a:t>保存文件并通过浏览器预览效果</a:t>
            </a:r>
            <a:endParaRPr lang="zh-CN" altLang="en-US" sz="1600" dirty="0">
              <a:latin typeface="微软雅黑" panose="020B0503020204020204" pitchFamily="34" charset="-122"/>
              <a:ea typeface="微软雅黑" panose="020B0503020204020204" pitchFamily="34" charset="-122"/>
            </a:endParaRPr>
          </a:p>
        </p:txBody>
      </p:sp>
      <p:pic>
        <p:nvPicPr>
          <p:cNvPr id="13" name="图片 12" descr="首页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9437" y="2156748"/>
            <a:ext cx="5832763" cy="4461363"/>
          </a:xfrm>
          <a:prstGeom prst="rect">
            <a:avLst/>
          </a:prstGeom>
          <a:noFill/>
          <a:ln>
            <a:solidFill>
              <a:schemeClr val="tx1"/>
            </a:solidFill>
          </a:ln>
        </p:spPr>
      </p:pic>
    </p:spTree>
    <p:extLst>
      <p:ext uri="{BB962C8B-B14F-4D97-AF65-F5344CB8AC3E}">
        <p14:creationId xmlns:p14="http://schemas.microsoft.com/office/powerpoint/2010/main" val="291304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案例实施过程：使用模板创建网页</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5.3</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984180" y="1277080"/>
            <a:ext cx="6096000" cy="2308324"/>
          </a:xfrm>
          <a:prstGeom prst="rect">
            <a:avLst/>
          </a:prstGeom>
        </p:spPr>
        <p:txBody>
          <a:bodyPr>
            <a:spAutoFit/>
          </a:bodyPr>
          <a:lstStyle/>
          <a:p>
            <a:pPr lvl="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实训目标</a:t>
            </a:r>
          </a:p>
          <a:p>
            <a:pPr marL="342900" lvl="0" indent="-342900" algn="just">
              <a:lnSpc>
                <a:spcPct val="150000"/>
              </a:lnSpc>
              <a:spcAft>
                <a:spcPts val="0"/>
              </a:spcAft>
              <a:buFont typeface="Wingdings" panose="05000000000000000000" pitchFamily="2" charset="2"/>
              <a:buChar char=""/>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熟悉使用模板的创建文件；</a:t>
            </a:r>
          </a:p>
          <a:p>
            <a:pPr marL="342900" lvl="0" indent="-342900" algn="just">
              <a:lnSpc>
                <a:spcPct val="150000"/>
              </a:lnSpc>
              <a:spcAft>
                <a:spcPts val="0"/>
              </a:spcAft>
              <a:buFont typeface="Wingdings" panose="05000000000000000000" pitchFamily="2" charset="2"/>
              <a:buChar char=""/>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修改模板的方式；</a:t>
            </a:r>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buFont typeface="Wingdings" panose="05000000000000000000" pitchFamily="2" charset="2"/>
              <a:buChar char=""/>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保存更新模板的方式。</a:t>
            </a:r>
          </a:p>
        </p:txBody>
      </p:sp>
      <p:pic>
        <p:nvPicPr>
          <p:cNvPr id="7" name="图片 6"/>
          <p:cNvPicPr/>
          <p:nvPr/>
        </p:nvPicPr>
        <p:blipFill>
          <a:blip r:embed="rId2" cstate="print">
            <a:extLst>
              <a:ext uri="{28A0092B-C50C-407E-A947-70E740481C1C}">
                <a14:useLocalDpi xmlns:a14="http://schemas.microsoft.com/office/drawing/2010/main" val="0"/>
              </a:ext>
            </a:extLst>
          </a:blip>
          <a:stretch>
            <a:fillRect/>
          </a:stretch>
        </p:blipFill>
        <p:spPr>
          <a:xfrm>
            <a:off x="7080180" y="2723593"/>
            <a:ext cx="4763655" cy="3961611"/>
          </a:xfrm>
          <a:prstGeom prst="rect">
            <a:avLst/>
          </a:prstGeom>
          <a:ln>
            <a:solidFill>
              <a:schemeClr val="tx1"/>
            </a:solidFill>
          </a:ln>
        </p:spPr>
      </p:pic>
      <p:pic>
        <p:nvPicPr>
          <p:cNvPr id="6" name="图片 5"/>
          <p:cNvPicPr/>
          <p:nvPr/>
        </p:nvPicPr>
        <p:blipFill>
          <a:blip r:embed="rId3" cstate="print">
            <a:extLst>
              <a:ext uri="{28A0092B-C50C-407E-A947-70E740481C1C}">
                <a14:useLocalDpi xmlns:a14="http://schemas.microsoft.com/office/drawing/2010/main" val="0"/>
              </a:ext>
            </a:extLst>
          </a:blip>
          <a:stretch>
            <a:fillRect/>
          </a:stretch>
        </p:blipFill>
        <p:spPr>
          <a:xfrm>
            <a:off x="4916541" y="1013481"/>
            <a:ext cx="4327278" cy="3500465"/>
          </a:xfrm>
          <a:prstGeom prst="rect">
            <a:avLst/>
          </a:prstGeom>
          <a:ln>
            <a:solidFill>
              <a:schemeClr val="tx1"/>
            </a:solidFill>
          </a:ln>
        </p:spPr>
      </p:pic>
    </p:spTree>
    <p:extLst>
      <p:ext uri="{BB962C8B-B14F-4D97-AF65-F5344CB8AC3E}">
        <p14:creationId xmlns:p14="http://schemas.microsoft.com/office/powerpoint/2010/main" val="1262928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10836" y="782183"/>
            <a:ext cx="1177637" cy="332508"/>
          </a:xfrm>
          <a:prstGeom prst="round2DiagRect">
            <a:avLst/>
          </a:prstGeom>
          <a:solidFill>
            <a:srgbClr val="FFC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371603" y="782183"/>
            <a:ext cx="10252363" cy="1200329"/>
          </a:xfrm>
          <a:prstGeom prst="rect">
            <a:avLst/>
          </a:prstGeom>
          <a:solidFill>
            <a:schemeClr val="bg1">
              <a:lumMod val="95000"/>
            </a:schemeClr>
          </a:solidFill>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菜单栏的【文件】</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【新建文档】，在【新建文档】对话框中，选择【模板中的页】，在【站点】中选择【</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dashang</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】，【站点“</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dashang</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的模板】中选择【</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moban</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【创建】，新建一个网页，保存在“</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files</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”文件夹中，命名为</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news.html</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，并保存在</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files</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文件夹中。</a:t>
            </a:r>
            <a:endParaRPr lang="zh-CN" altLang="en-US" sz="1600" dirty="0">
              <a:latin typeface="微软雅黑" panose="020B0503020204020204" pitchFamily="34" charset="-122"/>
              <a:ea typeface="微软雅黑" panose="020B0503020204020204" pitchFamily="34" charset="-122"/>
            </a:endParaRPr>
          </a:p>
        </p:txBody>
      </p:sp>
      <p:sp>
        <p:nvSpPr>
          <p:cNvPr id="4" name="对角圆角矩形 3"/>
          <p:cNvSpPr/>
          <p:nvPr/>
        </p:nvSpPr>
        <p:spPr>
          <a:xfrm>
            <a:off x="110836" y="2153783"/>
            <a:ext cx="1177637" cy="332508"/>
          </a:xfrm>
          <a:prstGeom prst="round2DiagRect">
            <a:avLst/>
          </a:prstGeom>
          <a:solidFill>
            <a:srgbClr val="FFC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4"/>
          <p:cNvSpPr/>
          <p:nvPr/>
        </p:nvSpPr>
        <p:spPr>
          <a:xfrm>
            <a:off x="1371603" y="2153783"/>
            <a:ext cx="10252363" cy="923330"/>
          </a:xfrm>
          <a:prstGeom prst="rect">
            <a:avLst/>
          </a:prstGeom>
          <a:solidFill>
            <a:schemeClr val="bg1">
              <a:lumMod val="95000"/>
            </a:schemeClr>
          </a:solidFill>
        </p:spPr>
        <p:txBody>
          <a:bodyPr wrap="square">
            <a:spAutoFit/>
          </a:bodyPr>
          <a:lstStyle/>
          <a:p>
            <a:pPr>
              <a:lnSpc>
                <a:spcPct val="150000"/>
              </a:lnSpc>
            </a:pPr>
            <a:r>
              <a:rPr lang="zh-CN" altLang="zh-CN" dirty="0"/>
              <a:t>修改</a:t>
            </a:r>
            <a:r>
              <a:rPr lang="en-US" altLang="zh-CN" dirty="0"/>
              <a:t>#</a:t>
            </a:r>
            <a:r>
              <a:rPr lang="en-US" altLang="zh-CN" dirty="0" err="1"/>
              <a:t>tupian</a:t>
            </a:r>
            <a:r>
              <a:rPr lang="zh-CN" altLang="zh-CN" dirty="0"/>
              <a:t>中的图片，</a:t>
            </a:r>
            <a:r>
              <a:rPr lang="zh-CN" altLang="en-US" dirty="0"/>
              <a:t>单击</a:t>
            </a:r>
            <a:r>
              <a:rPr lang="zh-CN" altLang="zh-CN" dirty="0"/>
              <a:t>图片，在图像的属性面板中</a:t>
            </a:r>
            <a:r>
              <a:rPr lang="zh-CN" altLang="en-US" dirty="0"/>
              <a:t>单击</a:t>
            </a:r>
            <a:r>
              <a:rPr lang="zh-CN" altLang="zh-CN" dirty="0"/>
              <a:t>源文件旁的</a:t>
            </a:r>
            <a:r>
              <a:rPr lang="zh-CN" altLang="en-US" dirty="0"/>
              <a:t>文件夹</a:t>
            </a:r>
            <a:r>
              <a:rPr lang="zh-CN" altLang="zh-CN" dirty="0"/>
              <a:t>图标，在打开的【选择图像源文件】，选择图像</a:t>
            </a:r>
            <a:r>
              <a:rPr lang="en-US" altLang="zh-CN" dirty="0"/>
              <a:t>lunbo4.jpg</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2" name="图片 11"/>
          <p:cNvPicPr/>
          <p:nvPr/>
        </p:nvPicPr>
        <p:blipFill>
          <a:blip r:embed="rId2"/>
          <a:stretch>
            <a:fillRect/>
          </a:stretch>
        </p:blipFill>
        <p:spPr>
          <a:xfrm>
            <a:off x="1371603" y="3291858"/>
            <a:ext cx="6927270" cy="2530380"/>
          </a:xfrm>
          <a:prstGeom prst="rect">
            <a:avLst/>
          </a:prstGeom>
          <a:ln>
            <a:solidFill>
              <a:schemeClr val="tx1"/>
            </a:solidFill>
          </a:ln>
        </p:spPr>
      </p:pic>
    </p:spTree>
    <p:extLst>
      <p:ext uri="{BB962C8B-B14F-4D97-AF65-F5344CB8AC3E}">
        <p14:creationId xmlns:p14="http://schemas.microsoft.com/office/powerpoint/2010/main" val="21746389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10836" y="782183"/>
            <a:ext cx="1177637" cy="332508"/>
          </a:xfrm>
          <a:prstGeom prst="round2DiagRect">
            <a:avLst/>
          </a:prstGeom>
          <a:solidFill>
            <a:srgbClr val="FFC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371603" y="782183"/>
            <a:ext cx="10252363" cy="1526187"/>
          </a:xfrm>
          <a:prstGeom prst="rect">
            <a:avLst/>
          </a:prstGeom>
          <a:solidFill>
            <a:schemeClr val="bg1">
              <a:lumMod val="95000"/>
            </a:schemeClr>
          </a:solidFill>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moban_left</a:t>
            </a:r>
            <a:r>
              <a:rPr lang="zh-CN" altLang="zh-CN" sz="1600" dirty="0">
                <a:latin typeface="微软雅黑" panose="020B0503020204020204" pitchFamily="34" charset="-122"/>
                <a:ea typeface="微软雅黑" panose="020B0503020204020204" pitchFamily="34" charset="-122"/>
              </a:rPr>
              <a:t>中输入三个段落的文字，分别为“新闻资讯”、“公司新闻”和“行业资讯”，将“新闻资讯”设置为</a:t>
            </a:r>
            <a:r>
              <a:rPr lang="en-US" altLang="zh-CN" sz="1600" dirty="0">
                <a:latin typeface="微软雅黑" panose="020B0503020204020204" pitchFamily="34" charset="-122"/>
                <a:ea typeface="微软雅黑" panose="020B0503020204020204" pitchFamily="34" charset="-122"/>
              </a:rPr>
              <a:t>&lt;h3&gt;</a:t>
            </a:r>
            <a:r>
              <a:rPr lang="zh-CN" altLang="zh-CN" sz="1600" dirty="0">
                <a:latin typeface="微软雅黑" panose="020B0503020204020204" pitchFamily="34" charset="-122"/>
                <a:ea typeface="微软雅黑" panose="020B0503020204020204" pitchFamily="34" charset="-122"/>
              </a:rPr>
              <a:t>，其他文字加入空链接。在</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moban_right</a:t>
            </a:r>
            <a:r>
              <a:rPr lang="zh-CN" altLang="zh-CN" sz="1600" dirty="0">
                <a:latin typeface="微软雅黑" panose="020B0503020204020204" pitchFamily="34" charset="-122"/>
                <a:ea typeface="微软雅黑" panose="020B0503020204020204" pitchFamily="34" charset="-122"/>
              </a:rPr>
              <a:t>中插入</a:t>
            </a:r>
            <a:r>
              <a:rPr lang="en-US" altLang="zh-CN" sz="1600" dirty="0">
                <a:latin typeface="微软雅黑" panose="020B0503020204020204" pitchFamily="34" charset="-122"/>
                <a:ea typeface="微软雅黑" panose="020B0503020204020204" pitchFamily="34" charset="-122"/>
              </a:rPr>
              <a:t>4.txt</a:t>
            </a:r>
            <a:r>
              <a:rPr lang="zh-CN" altLang="zh-CN" sz="1600" dirty="0">
                <a:latin typeface="微软雅黑" panose="020B0503020204020204" pitchFamily="34" charset="-122"/>
                <a:ea typeface="微软雅黑" panose="020B0503020204020204" pitchFamily="34" charset="-122"/>
              </a:rPr>
              <a:t>中的文字，并设置</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当前位置：公司新闻</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为</a:t>
            </a:r>
            <a:r>
              <a:rPr lang="en-US" altLang="zh-CN" sz="1600" dirty="0">
                <a:latin typeface="微软雅黑" panose="020B0503020204020204" pitchFamily="34" charset="-122"/>
                <a:ea typeface="微软雅黑" panose="020B0503020204020204" pitchFamily="34" charset="-122"/>
              </a:rPr>
              <a:t>&lt;h4&gt;</a:t>
            </a:r>
            <a:r>
              <a:rPr lang="zh-CN" altLang="zh-CN" sz="1600" dirty="0">
                <a:latin typeface="微软雅黑" panose="020B0503020204020204" pitchFamily="34" charset="-122"/>
                <a:ea typeface="微软雅黑" panose="020B0503020204020204" pitchFamily="34" charset="-122"/>
              </a:rPr>
              <a:t>，选中剩余的段落，设置为项目列表格式，将每行文字加入空链接，并设置项目列表的样式和超链接的样式效果</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8" name="文本框 2"/>
          <p:cNvSpPr txBox="1">
            <a:spLocks noChangeArrowheads="1"/>
          </p:cNvSpPr>
          <p:nvPr/>
        </p:nvSpPr>
        <p:spPr bwMode="auto">
          <a:xfrm>
            <a:off x="110836" y="2488480"/>
            <a:ext cx="8035633" cy="3970318"/>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rot="0" vert="horz" wrap="square" lIns="91440" tIns="45720" rIns="91440" bIns="45720" anchor="t" anchorCtr="0">
            <a:spAutoFit/>
          </a:bodyPr>
          <a:lstStyle/>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&lt;div id="moban_right"&gt;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&lt;h4&gt;</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当前位置：公司新闻</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&lt;/h4&gt;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&lt;ul&gt;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&lt;li&gt;&lt;a href="#"&gt;</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举行</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2014</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年“大尚好鞋”技能大赛</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&lt;/a&gt;&lt;/li&gt;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&lt;li&gt;&lt;a href="#"&gt; 2014</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年继续领跑鞋业市场</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&lt;/a&gt;&lt;/li&gt;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&lt;li&gt;&lt;a href="#"&gt; </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展会成功结束，人气很旺，谢谢各位新老朋友的支持！</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&lt;/a&gt;&lt;/li&gt;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&lt;li&gt;&lt;a href="#"&gt; </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大尚举办</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2013</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年年会</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&lt;/a&gt;&lt;/li&gt;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&lt;li&gt;&lt;a href="#"&gt;</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举行</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2013</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年“大尚好鞋”技能大赛</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&lt;/a&gt;&lt;/li&gt;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&lt;/ul&gt;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&lt;p align="center"&gt; </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当前页：</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&lt;a href="#"&gt;1&lt;/a&gt;&lt;/p&gt;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&lt;/div&gt;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文本框 40"/>
          <p:cNvSpPr txBox="1">
            <a:spLocks noChangeArrowheads="1"/>
          </p:cNvSpPr>
          <p:nvPr/>
        </p:nvSpPr>
        <p:spPr bwMode="auto">
          <a:xfrm>
            <a:off x="5902038" y="2488480"/>
            <a:ext cx="6289962" cy="1444626"/>
          </a:xfrm>
          <a:prstGeom prst="rect">
            <a:avLst/>
          </a:prstGeom>
          <a:solidFill>
            <a:schemeClr val="accent5">
              <a:lumMod val="20000"/>
              <a:lumOff val="80000"/>
            </a:schemeClr>
          </a:solidFill>
          <a:ln>
            <a:noFill/>
          </a:ln>
        </p:spPr>
        <p:txBody>
          <a:bodyPr rot="0" vert="horz" wrap="square" lIns="91440" tIns="45720" rIns="91440" bIns="45720" anchor="t" anchorCtr="0" upright="1">
            <a:noAutofit/>
          </a:bodyPr>
          <a:lstStyle/>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moban_right</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ul</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li { </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width:90%; padding:0 20px 0 0; border-bottom:1px dashed #333333; }</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moban_right</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a{</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text-decoration:none</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color:#333; line-height:28px;  }</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moban_right</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a:hover {color:#069; </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font-weight:bolder</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929361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课堂案例：快速完成企业二级网页的制作</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5.1</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 name="矩形: 圆角 6">
            <a:extLst>
              <a:ext uri="{FF2B5EF4-FFF2-40B4-BE49-F238E27FC236}">
                <a16:creationId xmlns:a16="http://schemas.microsoft.com/office/drawing/2014/main" id="{DCED9723-C575-4D30-A957-1CBBD4136119}"/>
              </a:ext>
            </a:extLst>
          </p:cNvPr>
          <p:cNvSpPr/>
          <p:nvPr/>
        </p:nvSpPr>
        <p:spPr>
          <a:xfrm>
            <a:off x="4386103" y="2614467"/>
            <a:ext cx="6469434" cy="1664235"/>
          </a:xfrm>
          <a:prstGeom prst="roundRect">
            <a:avLst>
              <a:gd name="adj" fmla="val 7385"/>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dirty="0">
                <a:solidFill>
                  <a:schemeClr val="tx1"/>
                </a:solidFill>
                <a:latin typeface="微软雅黑" panose="020B0503020204020204" pitchFamily="34" charset="-122"/>
                <a:ea typeface="微软雅黑" panose="020B0503020204020204" pitchFamily="34" charset="-122"/>
              </a:rPr>
              <a:t>本章通过学习网页的模板和库，可以快速制作网页结构、样式风格基本一致的网页，完成企业网站的二级网页。</a:t>
            </a:r>
          </a:p>
        </p:txBody>
      </p:sp>
      <p:grpSp>
        <p:nvGrpSpPr>
          <p:cNvPr id="8" name="组合 7">
            <a:extLst>
              <a:ext uri="{FF2B5EF4-FFF2-40B4-BE49-F238E27FC236}">
                <a16:creationId xmlns:a16="http://schemas.microsoft.com/office/drawing/2014/main" id="{658C6D53-2F19-4F3E-B34B-8DCFE430EF67}"/>
              </a:ext>
            </a:extLst>
          </p:cNvPr>
          <p:cNvGrpSpPr/>
          <p:nvPr/>
        </p:nvGrpSpPr>
        <p:grpSpPr>
          <a:xfrm>
            <a:off x="168025" y="1742338"/>
            <a:ext cx="3825607" cy="3825607"/>
            <a:chOff x="3521750" y="2024586"/>
            <a:chExt cx="3567309" cy="3567309"/>
          </a:xfrm>
        </p:grpSpPr>
        <p:sp>
          <p:nvSpPr>
            <p:cNvPr id="9" name="椭圆 8">
              <a:extLst>
                <a:ext uri="{FF2B5EF4-FFF2-40B4-BE49-F238E27FC236}">
                  <a16:creationId xmlns:a16="http://schemas.microsoft.com/office/drawing/2014/main" id="{2FDF7E3A-34A9-4A2B-BEF0-80FCC60D9144}"/>
                </a:ext>
              </a:extLst>
            </p:cNvPr>
            <p:cNvSpPr/>
            <p:nvPr/>
          </p:nvSpPr>
          <p:spPr>
            <a:xfrm>
              <a:off x="3658667" y="2161503"/>
              <a:ext cx="3293475" cy="3293475"/>
            </a:xfrm>
            <a:prstGeom prst="ellipse">
              <a:avLst/>
            </a:prstGeom>
            <a:noFill/>
            <a:ln w="9525" cap="rnd">
              <a:solidFill>
                <a:srgbClr val="2A65F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DC61C78A-D36E-42BB-94DC-BD3A2F6D7901}"/>
                </a:ext>
              </a:extLst>
            </p:cNvPr>
            <p:cNvSpPr/>
            <p:nvPr/>
          </p:nvSpPr>
          <p:spPr>
            <a:xfrm>
              <a:off x="3521750" y="2024586"/>
              <a:ext cx="3567309" cy="3567309"/>
            </a:xfrm>
            <a:prstGeom prst="ellipse">
              <a:avLst/>
            </a:prstGeom>
            <a:noFill/>
            <a:ln>
              <a:solidFill>
                <a:srgbClr val="2A6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8A2D704-F66A-4CE5-BEB7-F2ABFA810704}"/>
                </a:ext>
              </a:extLst>
            </p:cNvPr>
            <p:cNvSpPr/>
            <p:nvPr/>
          </p:nvSpPr>
          <p:spPr>
            <a:xfrm>
              <a:off x="3777551" y="2280387"/>
              <a:ext cx="3055707" cy="3055707"/>
            </a:xfrm>
            <a:prstGeom prst="ellipse">
              <a:avLst/>
            </a:prstGeom>
            <a:solidFill>
              <a:srgbClr val="2A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形 11" descr="教室">
            <a:extLst>
              <a:ext uri="{FF2B5EF4-FFF2-40B4-BE49-F238E27FC236}">
                <a16:creationId xmlns:a16="http://schemas.microsoft.com/office/drawing/2014/main" id="{7D586D33-DC3D-4B36-A091-B6E2465F4E9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74243" y="2865533"/>
            <a:ext cx="1413169" cy="1413169"/>
          </a:xfrm>
          <a:prstGeom prst="rect">
            <a:avLst/>
          </a:prstGeom>
        </p:spPr>
      </p:pic>
    </p:spTree>
    <p:extLst>
      <p:ext uri="{BB962C8B-B14F-4D97-AF65-F5344CB8AC3E}">
        <p14:creationId xmlns:p14="http://schemas.microsoft.com/office/powerpoint/2010/main" val="4214086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10836" y="782183"/>
            <a:ext cx="1177637" cy="332508"/>
          </a:xfrm>
          <a:prstGeom prst="round2DiagRect">
            <a:avLst/>
          </a:prstGeom>
          <a:solidFill>
            <a:srgbClr val="FFC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371603" y="782183"/>
            <a:ext cx="10252363" cy="1200329"/>
          </a:xfrm>
          <a:prstGeom prst="rect">
            <a:avLst/>
          </a:prstGeom>
          <a:solidFill>
            <a:schemeClr val="bg1">
              <a:lumMod val="95000"/>
            </a:schemeClr>
          </a:solidFill>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菜单栏的【文件】</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【新建文档】，在【新建文档】对话框中，选择【模板中的页】，在【站点】中选择【</a:t>
            </a:r>
            <a:r>
              <a:rPr lang="en-US" altLang="zh-CN" sz="1600" dirty="0" err="1">
                <a:latin typeface="微软雅黑" panose="020B0503020204020204" pitchFamily="34" charset="-122"/>
                <a:ea typeface="微软雅黑" panose="020B0503020204020204" pitchFamily="34" charset="-122"/>
              </a:rPr>
              <a:t>dashang</a:t>
            </a:r>
            <a:r>
              <a:rPr lang="zh-CN" altLang="zh-CN" sz="1600" dirty="0">
                <a:latin typeface="微软雅黑" panose="020B0503020204020204" pitchFamily="34" charset="-122"/>
                <a:ea typeface="微软雅黑" panose="020B0503020204020204" pitchFamily="34" charset="-122"/>
              </a:rPr>
              <a:t>】，【站点“</a:t>
            </a:r>
            <a:r>
              <a:rPr lang="en-US" altLang="zh-CN" sz="1600" dirty="0" err="1">
                <a:latin typeface="微软雅黑" panose="020B0503020204020204" pitchFamily="34" charset="-122"/>
                <a:ea typeface="微软雅黑" panose="020B0503020204020204" pitchFamily="34" charset="-122"/>
              </a:rPr>
              <a:t>dashang</a:t>
            </a:r>
            <a:r>
              <a:rPr lang="zh-CN" altLang="zh-CN" sz="1600" dirty="0">
                <a:latin typeface="微软雅黑" panose="020B0503020204020204" pitchFamily="34" charset="-122"/>
                <a:ea typeface="微软雅黑" panose="020B0503020204020204" pitchFamily="34" charset="-122"/>
              </a:rPr>
              <a:t>”的模板】中选择【</a:t>
            </a:r>
            <a:r>
              <a:rPr lang="en-US" altLang="zh-CN" sz="1600" dirty="0" err="1">
                <a:latin typeface="微软雅黑" panose="020B0503020204020204" pitchFamily="34" charset="-122"/>
                <a:ea typeface="微软雅黑" panose="020B0503020204020204" pitchFamily="34" charset="-122"/>
              </a:rPr>
              <a:t>moban</a:t>
            </a:r>
            <a:r>
              <a:rPr lang="zh-CN"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【创建】，新建一个网页，保存在“</a:t>
            </a:r>
            <a:r>
              <a:rPr lang="en-US" altLang="zh-CN" sz="1600" dirty="0">
                <a:latin typeface="微软雅黑" panose="020B0503020204020204" pitchFamily="34" charset="-122"/>
                <a:ea typeface="微软雅黑" panose="020B0503020204020204" pitchFamily="34" charset="-122"/>
              </a:rPr>
              <a:t>files</a:t>
            </a:r>
            <a:r>
              <a:rPr lang="zh-CN" altLang="zh-CN" sz="1600" dirty="0">
                <a:latin typeface="微软雅黑" panose="020B0503020204020204" pitchFamily="34" charset="-122"/>
                <a:ea typeface="微软雅黑" panose="020B0503020204020204" pitchFamily="34" charset="-122"/>
              </a:rPr>
              <a:t>”文件夹中，命名为</a:t>
            </a:r>
            <a:r>
              <a:rPr lang="en-US" altLang="zh-CN" sz="1600" dirty="0">
                <a:latin typeface="微软雅黑" panose="020B0503020204020204" pitchFamily="34" charset="-122"/>
                <a:ea typeface="微软雅黑" panose="020B0503020204020204" pitchFamily="34" charset="-122"/>
              </a:rPr>
              <a:t>product.html</a:t>
            </a:r>
            <a:r>
              <a:rPr lang="zh-CN" altLang="zh-CN" sz="1600" dirty="0">
                <a:latin typeface="微软雅黑" panose="020B0503020204020204" pitchFamily="34" charset="-122"/>
                <a:ea typeface="微软雅黑" panose="020B0503020204020204" pitchFamily="34" charset="-122"/>
              </a:rPr>
              <a:t>，并保存在</a:t>
            </a:r>
            <a:r>
              <a:rPr lang="en-US" altLang="zh-CN" sz="1600" dirty="0">
                <a:latin typeface="微软雅黑" panose="020B0503020204020204" pitchFamily="34" charset="-122"/>
                <a:ea typeface="微软雅黑" panose="020B0503020204020204" pitchFamily="34" charset="-122"/>
              </a:rPr>
              <a:t>files</a:t>
            </a:r>
            <a:r>
              <a:rPr lang="zh-CN" altLang="zh-CN" sz="1600" dirty="0">
                <a:latin typeface="微软雅黑" panose="020B0503020204020204" pitchFamily="34" charset="-122"/>
                <a:ea typeface="微软雅黑" panose="020B0503020204020204" pitchFamily="34" charset="-122"/>
              </a:rPr>
              <a:t>文件夹中</a:t>
            </a:r>
            <a:r>
              <a:rPr lang="zh-CN" altLang="en-US" sz="1600" dirty="0">
                <a:latin typeface="微软雅黑" panose="020B0503020204020204" pitchFamily="34" charset="-122"/>
                <a:ea typeface="微软雅黑" panose="020B0503020204020204" pitchFamily="34" charset="-122"/>
              </a:rPr>
              <a:t>。</a:t>
            </a:r>
          </a:p>
        </p:txBody>
      </p:sp>
      <p:sp>
        <p:nvSpPr>
          <p:cNvPr id="6" name="对角圆角矩形 5"/>
          <p:cNvSpPr/>
          <p:nvPr/>
        </p:nvSpPr>
        <p:spPr>
          <a:xfrm>
            <a:off x="110836" y="2278473"/>
            <a:ext cx="1177637" cy="332508"/>
          </a:xfrm>
          <a:prstGeom prst="round2DiagRect">
            <a:avLst/>
          </a:prstGeom>
          <a:solidFill>
            <a:srgbClr val="FFC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1371603" y="2278473"/>
            <a:ext cx="10252363" cy="830997"/>
          </a:xfrm>
          <a:prstGeom prst="rect">
            <a:avLst/>
          </a:prstGeom>
          <a:solidFill>
            <a:schemeClr val="bg1">
              <a:lumMod val="95000"/>
            </a:schemeClr>
          </a:solidFill>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修改</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tupian</a:t>
            </a:r>
            <a:r>
              <a:rPr lang="zh-CN" altLang="zh-CN" sz="1600" dirty="0">
                <a:latin typeface="微软雅黑" panose="020B0503020204020204" pitchFamily="34" charset="-122"/>
                <a:ea typeface="微软雅黑" panose="020B0503020204020204" pitchFamily="34" charset="-122"/>
              </a:rPr>
              <a:t>中的图片，</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图片，在图像的属性面板中</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源文件旁的</a:t>
            </a:r>
            <a:r>
              <a:rPr lang="zh-CN" altLang="en-US" sz="1600" dirty="0">
                <a:latin typeface="微软雅黑" panose="020B0503020204020204" pitchFamily="34" charset="-122"/>
                <a:ea typeface="微软雅黑" panose="020B0503020204020204" pitchFamily="34" charset="-122"/>
              </a:rPr>
              <a:t>文件夹</a:t>
            </a:r>
            <a:r>
              <a:rPr lang="zh-CN" altLang="zh-CN" sz="1600" dirty="0">
                <a:latin typeface="微软雅黑" panose="020B0503020204020204" pitchFamily="34" charset="-122"/>
                <a:ea typeface="微软雅黑" panose="020B0503020204020204" pitchFamily="34" charset="-122"/>
              </a:rPr>
              <a:t>图标，在打开的【选择图像源文件】，选择图像</a:t>
            </a:r>
            <a:r>
              <a:rPr lang="en-US" altLang="zh-CN" sz="1600" dirty="0">
                <a:latin typeface="微软雅黑" panose="020B0503020204020204" pitchFamily="34" charset="-122"/>
                <a:ea typeface="微软雅黑" panose="020B0503020204020204" pitchFamily="34" charset="-122"/>
              </a:rPr>
              <a:t>lunbo6.jpg</a:t>
            </a:r>
            <a:r>
              <a:rPr lang="zh-CN" altLang="en-US" sz="1600" dirty="0">
                <a:latin typeface="微软雅黑" panose="020B0503020204020204" pitchFamily="34" charset="-122"/>
                <a:ea typeface="微软雅黑" panose="020B0503020204020204" pitchFamily="34" charset="-122"/>
              </a:rPr>
              <a:t>。</a:t>
            </a:r>
          </a:p>
        </p:txBody>
      </p:sp>
      <p:pic>
        <p:nvPicPr>
          <p:cNvPr id="11" name="图片 10"/>
          <p:cNvPicPr/>
          <p:nvPr/>
        </p:nvPicPr>
        <p:blipFill>
          <a:blip r:embed="rId2"/>
          <a:stretch>
            <a:fillRect/>
          </a:stretch>
        </p:blipFill>
        <p:spPr>
          <a:xfrm>
            <a:off x="1371603" y="3405430"/>
            <a:ext cx="7736205" cy="2787551"/>
          </a:xfrm>
          <a:prstGeom prst="rect">
            <a:avLst/>
          </a:prstGeom>
          <a:ln>
            <a:solidFill>
              <a:schemeClr val="tx1"/>
            </a:solidFill>
          </a:ln>
        </p:spPr>
      </p:pic>
    </p:spTree>
    <p:extLst>
      <p:ext uri="{BB962C8B-B14F-4D97-AF65-F5344CB8AC3E}">
        <p14:creationId xmlns:p14="http://schemas.microsoft.com/office/powerpoint/2010/main" val="2526948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10836" y="782183"/>
            <a:ext cx="1177637" cy="332508"/>
          </a:xfrm>
          <a:prstGeom prst="round2DiagRect">
            <a:avLst/>
          </a:prstGeom>
          <a:solidFill>
            <a:srgbClr val="FFC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371603" y="782183"/>
            <a:ext cx="10252363" cy="1938992"/>
          </a:xfrm>
          <a:prstGeom prst="rect">
            <a:avLst/>
          </a:prstGeom>
          <a:solidFill>
            <a:schemeClr val="bg1">
              <a:lumMod val="95000"/>
            </a:schemeClr>
          </a:solidFill>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moban_left</a:t>
            </a:r>
            <a:r>
              <a:rPr lang="zh-CN" altLang="zh-CN" sz="1600" dirty="0">
                <a:latin typeface="微软雅黑" panose="020B0503020204020204" pitchFamily="34" charset="-122"/>
                <a:ea typeface="微软雅黑" panose="020B0503020204020204" pitchFamily="34" charset="-122"/>
              </a:rPr>
              <a:t>中输入四个段落的文字，分别为</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产品中心</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高跟鞋</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坡跟鞋</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运动鞋</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。将文本</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产品中心</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设置为标题</a:t>
            </a:r>
            <a:r>
              <a:rPr lang="en-US" altLang="zh-CN" sz="1600" dirty="0">
                <a:latin typeface="微软雅黑" panose="020B0503020204020204" pitchFamily="34" charset="-122"/>
                <a:ea typeface="微软雅黑" panose="020B0503020204020204" pitchFamily="34" charset="-122"/>
              </a:rPr>
              <a:t>3&lt;h3&gt;</a:t>
            </a:r>
            <a:r>
              <a:rPr lang="zh-CN" altLang="zh-CN" sz="1600" dirty="0">
                <a:latin typeface="微软雅黑" panose="020B0503020204020204" pitchFamily="34" charset="-122"/>
                <a:ea typeface="微软雅黑" panose="020B0503020204020204" pitchFamily="34" charset="-122"/>
              </a:rPr>
              <a:t>，其他段落的文字加入空链接</a:t>
            </a:r>
            <a:r>
              <a:rPr lang="zh-CN" altLang="en-US"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右边的</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moban_right</a:t>
            </a:r>
            <a:r>
              <a:rPr lang="zh-CN" altLang="zh-CN" sz="1600" dirty="0">
                <a:latin typeface="微软雅黑" panose="020B0503020204020204" pitchFamily="34" charset="-122"/>
                <a:ea typeface="微软雅黑" panose="020B0503020204020204" pitchFamily="34" charset="-122"/>
              </a:rPr>
              <a:t>中插入文字</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当前位置：高跟鞋</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，并设置为</a:t>
            </a:r>
            <a:r>
              <a:rPr lang="en-US" altLang="zh-CN" sz="1600" dirty="0">
                <a:latin typeface="微软雅黑" panose="020B0503020204020204" pitchFamily="34" charset="-122"/>
                <a:ea typeface="微软雅黑" panose="020B0503020204020204" pitchFamily="34" charset="-122"/>
              </a:rPr>
              <a:t>&lt;h4&gt;</a:t>
            </a:r>
            <a:r>
              <a:rPr lang="zh-CN" altLang="zh-CN" sz="1600" dirty="0">
                <a:latin typeface="微软雅黑" panose="020B0503020204020204" pitchFamily="34" charset="-122"/>
                <a:ea typeface="微软雅黑" panose="020B0503020204020204" pitchFamily="34" charset="-122"/>
              </a:rPr>
              <a:t>，插入一个四行三列的表格到</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moban_right</a:t>
            </a:r>
            <a:r>
              <a:rPr lang="zh-CN" altLang="zh-CN" sz="1600" dirty="0">
                <a:latin typeface="微软雅黑" panose="020B0503020204020204" pitchFamily="34" charset="-122"/>
                <a:ea typeface="微软雅黑" panose="020B0503020204020204" pitchFamily="34" charset="-122"/>
              </a:rPr>
              <a:t>中，在单元格内插入站点中的</a:t>
            </a:r>
            <a:r>
              <a:rPr lang="en-US" altLang="zh-CN" sz="1600" dirty="0">
                <a:latin typeface="微软雅黑" panose="020B0503020204020204" pitchFamily="34" charset="-122"/>
                <a:ea typeface="微软雅黑" panose="020B0503020204020204" pitchFamily="34" charset="-122"/>
              </a:rPr>
              <a:t>”images”</a:t>
            </a:r>
            <a:r>
              <a:rPr lang="zh-CN" altLang="zh-CN" sz="1600" dirty="0">
                <a:latin typeface="微软雅黑" panose="020B0503020204020204" pitchFamily="34" charset="-122"/>
                <a:ea typeface="微软雅黑" panose="020B0503020204020204" pitchFamily="34" charset="-122"/>
              </a:rPr>
              <a:t>文件夹</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sucai</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文件夹中</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gao</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文件夹中的图像，修改图像的宽度值和高度值均为</a:t>
            </a:r>
            <a:r>
              <a:rPr lang="en-US" altLang="zh-CN" sz="1600" dirty="0">
                <a:latin typeface="微软雅黑" panose="020B0503020204020204" pitchFamily="34" charset="-122"/>
                <a:ea typeface="微软雅黑" panose="020B0503020204020204" pitchFamily="34" charset="-122"/>
              </a:rPr>
              <a:t>200</a:t>
            </a:r>
            <a:r>
              <a:rPr lang="zh-CN" altLang="zh-CN" sz="1600" dirty="0">
                <a:latin typeface="微软雅黑" panose="020B0503020204020204" pitchFamily="34" charset="-122"/>
                <a:ea typeface="微软雅黑" panose="020B0503020204020204" pitchFamily="34" charset="-122"/>
              </a:rPr>
              <a:t>像素，单元格设置属性水平居中，文字加入空链接。</a:t>
            </a:r>
            <a:r>
              <a:rPr lang="zh-CN" altLang="en-US" sz="1600" dirty="0">
                <a:latin typeface="微软雅黑" panose="020B0503020204020204" pitchFamily="34" charset="-122"/>
                <a:ea typeface="微软雅黑" panose="020B0503020204020204" pitchFamily="34" charset="-122"/>
              </a:rPr>
              <a:t>。</a:t>
            </a:r>
          </a:p>
        </p:txBody>
      </p:sp>
      <p:pic>
        <p:nvPicPr>
          <p:cNvPr id="8" name="图片 7"/>
          <p:cNvPicPr/>
          <p:nvPr/>
        </p:nvPicPr>
        <p:blipFill>
          <a:blip r:embed="rId2"/>
          <a:stretch>
            <a:fillRect/>
          </a:stretch>
        </p:blipFill>
        <p:spPr>
          <a:xfrm>
            <a:off x="1371603" y="2857730"/>
            <a:ext cx="4162566" cy="3349105"/>
          </a:xfrm>
          <a:prstGeom prst="rect">
            <a:avLst/>
          </a:prstGeom>
          <a:ln>
            <a:solidFill>
              <a:schemeClr val="tx1"/>
            </a:solidFill>
          </a:ln>
        </p:spPr>
      </p:pic>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41987" y="2857730"/>
            <a:ext cx="5001747" cy="3349105"/>
          </a:xfrm>
          <a:prstGeom prst="rect">
            <a:avLst/>
          </a:prstGeom>
          <a:noFill/>
          <a:ln>
            <a:solidFill>
              <a:schemeClr val="tx1"/>
            </a:solidFill>
          </a:ln>
        </p:spPr>
      </p:pic>
    </p:spTree>
    <p:extLst>
      <p:ext uri="{BB962C8B-B14F-4D97-AF65-F5344CB8AC3E}">
        <p14:creationId xmlns:p14="http://schemas.microsoft.com/office/powerpoint/2010/main" val="11231205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10836" y="782183"/>
            <a:ext cx="1177637" cy="332508"/>
          </a:xfrm>
          <a:prstGeom prst="round2DiagRect">
            <a:avLst/>
          </a:prstGeom>
          <a:solidFill>
            <a:srgbClr val="FFC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413167" y="782183"/>
            <a:ext cx="10252363" cy="1156855"/>
          </a:xfrm>
          <a:prstGeom prst="rect">
            <a:avLst/>
          </a:prstGeom>
          <a:solidFill>
            <a:schemeClr val="bg1">
              <a:lumMod val="95000"/>
            </a:schemeClr>
          </a:solidFill>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基于模板新建“联系我们”</a:t>
            </a:r>
            <a:r>
              <a:rPr lang="en-US" altLang="zh-CN" sz="1600" dirty="0">
                <a:latin typeface="微软雅黑" panose="020B0503020204020204" pitchFamily="34" charset="-122"/>
                <a:ea typeface="微软雅黑" panose="020B0503020204020204" pitchFamily="34" charset="-122"/>
              </a:rPr>
              <a:t>contact.html</a:t>
            </a:r>
            <a:r>
              <a:rPr lang="zh-CN" altLang="zh-CN" sz="1600" dirty="0">
                <a:latin typeface="微软雅黑" panose="020B0503020204020204" pitchFamily="34" charset="-122"/>
                <a:ea typeface="微软雅黑" panose="020B0503020204020204" pitchFamily="34" charset="-122"/>
              </a:rPr>
              <a:t>，并保存在</a:t>
            </a:r>
            <a:r>
              <a:rPr lang="en-US" altLang="zh-CN" sz="1600" dirty="0">
                <a:latin typeface="微软雅黑" panose="020B0503020204020204" pitchFamily="34" charset="-122"/>
                <a:ea typeface="微软雅黑" panose="020B0503020204020204" pitchFamily="34" charset="-122"/>
              </a:rPr>
              <a:t>files</a:t>
            </a:r>
            <a:r>
              <a:rPr lang="zh-CN" altLang="zh-CN" sz="1600" dirty="0">
                <a:latin typeface="微软雅黑" panose="020B0503020204020204" pitchFamily="34" charset="-122"/>
                <a:ea typeface="微软雅黑" panose="020B0503020204020204" pitchFamily="34" charset="-122"/>
              </a:rPr>
              <a:t>文件夹中，在</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moban_left</a:t>
            </a:r>
            <a:r>
              <a:rPr lang="zh-CN" altLang="zh-CN" sz="1600" dirty="0">
                <a:latin typeface="微软雅黑" panose="020B0503020204020204" pitchFamily="34" charset="-122"/>
                <a:ea typeface="微软雅黑" panose="020B0503020204020204" pitchFamily="34" charset="-122"/>
              </a:rPr>
              <a:t>中输入三个段落的文字“联系我们”、“联系方式”和“客户留言”，将“联系我们”设置为标题</a:t>
            </a:r>
            <a:r>
              <a:rPr lang="en-US" altLang="zh-CN" sz="1600" dirty="0">
                <a:latin typeface="微软雅黑" panose="020B0503020204020204" pitchFamily="34" charset="-122"/>
                <a:ea typeface="微软雅黑" panose="020B0503020204020204" pitchFamily="34" charset="-122"/>
              </a:rPr>
              <a:t>3</a:t>
            </a:r>
            <a:r>
              <a:rPr lang="zh-CN" altLang="zh-CN" sz="1600" dirty="0">
                <a:latin typeface="微软雅黑" panose="020B0503020204020204" pitchFamily="34" charset="-122"/>
                <a:ea typeface="微软雅黑" panose="020B0503020204020204" pitchFamily="34" charset="-122"/>
              </a:rPr>
              <a:t>，“联系方式”和“客户留言”加入一个空链接。</a:t>
            </a:r>
            <a:endParaRPr lang="zh-CN" altLang="en-US" sz="1600" dirty="0">
              <a:latin typeface="微软雅黑" panose="020B0503020204020204" pitchFamily="34" charset="-122"/>
              <a:ea typeface="微软雅黑" panose="020B0503020204020204" pitchFamily="34" charset="-122"/>
            </a:endParaRPr>
          </a:p>
        </p:txBody>
      </p:sp>
      <p:sp>
        <p:nvSpPr>
          <p:cNvPr id="6" name="对角圆角矩形 5"/>
          <p:cNvSpPr/>
          <p:nvPr/>
        </p:nvSpPr>
        <p:spPr>
          <a:xfrm>
            <a:off x="110836" y="2153783"/>
            <a:ext cx="1177637" cy="332508"/>
          </a:xfrm>
          <a:prstGeom prst="round2DiagRect">
            <a:avLst/>
          </a:prstGeom>
          <a:solidFill>
            <a:srgbClr val="FFC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1413167" y="2153783"/>
            <a:ext cx="10252363" cy="830997"/>
          </a:xfrm>
          <a:prstGeom prst="rect">
            <a:avLst/>
          </a:prstGeom>
          <a:solidFill>
            <a:schemeClr val="bg1">
              <a:lumMod val="95000"/>
            </a:schemeClr>
          </a:solidFill>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moban_right</a:t>
            </a:r>
            <a:r>
              <a:rPr lang="zh-CN" altLang="zh-CN" sz="1600" dirty="0">
                <a:latin typeface="微软雅黑" panose="020B0503020204020204" pitchFamily="34" charset="-122"/>
                <a:ea typeface="微软雅黑" panose="020B0503020204020204" pitchFamily="34" charset="-122"/>
              </a:rPr>
              <a:t>中输入“当前位置：“联系方式”，并设置为标题</a:t>
            </a:r>
            <a:r>
              <a:rPr lang="en-US" altLang="zh-CN" sz="1600" dirty="0">
                <a:latin typeface="微软雅黑" panose="020B0503020204020204" pitchFamily="34" charset="-122"/>
                <a:ea typeface="微软雅黑" panose="020B0503020204020204" pitchFamily="34" charset="-122"/>
              </a:rPr>
              <a:t>4</a:t>
            </a:r>
            <a:r>
              <a:rPr lang="zh-CN" altLang="zh-CN" sz="1600" dirty="0">
                <a:latin typeface="微软雅黑" panose="020B0503020204020204" pitchFamily="34" charset="-122"/>
                <a:ea typeface="微软雅黑" panose="020B0503020204020204" pitchFamily="34" charset="-122"/>
              </a:rPr>
              <a:t>，继续输入文本信息，插入图像文件</a:t>
            </a:r>
            <a:r>
              <a:rPr lang="en-US" altLang="zh-CN" sz="1600" dirty="0">
                <a:latin typeface="微软雅黑" panose="020B0503020204020204" pitchFamily="34" charset="-122"/>
                <a:ea typeface="微软雅黑" panose="020B0503020204020204" pitchFamily="34" charset="-122"/>
              </a:rPr>
              <a:t>dt.jpg</a:t>
            </a:r>
            <a:r>
              <a:rPr lang="zh-CN" altLang="zh-CN" sz="1600" dirty="0">
                <a:latin typeface="微软雅黑" panose="020B0503020204020204" pitchFamily="34" charset="-122"/>
                <a:ea typeface="微软雅黑" panose="020B0503020204020204" pitchFamily="34" charset="-122"/>
              </a:rPr>
              <a:t>，修改图像的宽度和高度值，分别为</a:t>
            </a:r>
            <a:r>
              <a:rPr lang="en-US" altLang="zh-CN" sz="1600" dirty="0">
                <a:latin typeface="微软雅黑" panose="020B0503020204020204" pitchFamily="34" charset="-122"/>
                <a:ea typeface="微软雅黑" panose="020B0503020204020204" pitchFamily="34" charset="-122"/>
              </a:rPr>
              <a:t>700px</a:t>
            </a:r>
            <a:r>
              <a:rPr lang="zh-CN" altLang="zh-CN"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409px</a:t>
            </a:r>
            <a:r>
              <a:rPr lang="zh-CN" altLang="zh-CN"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pic>
        <p:nvPicPr>
          <p:cNvPr id="10" name="图片 9"/>
          <p:cNvPicPr/>
          <p:nvPr/>
        </p:nvPicPr>
        <p:blipFill>
          <a:blip r:embed="rId2">
            <a:extLst>
              <a:ext uri="{28A0092B-C50C-407E-A947-70E740481C1C}">
                <a14:useLocalDpi xmlns:a14="http://schemas.microsoft.com/office/drawing/2010/main" val="0"/>
              </a:ext>
            </a:extLst>
          </a:blip>
          <a:srcRect/>
          <a:stretch>
            <a:fillRect/>
          </a:stretch>
        </p:blipFill>
        <p:spPr bwMode="auto">
          <a:xfrm>
            <a:off x="1413167" y="3199525"/>
            <a:ext cx="7714115" cy="2162184"/>
          </a:xfrm>
          <a:prstGeom prst="rect">
            <a:avLst/>
          </a:prstGeom>
          <a:noFill/>
          <a:ln w="6350" cmpd="sng">
            <a:solidFill>
              <a:srgbClr val="000000"/>
            </a:solidFill>
            <a:miter lim="800000"/>
            <a:headEnd/>
            <a:tailEnd/>
          </a:ln>
          <a:effectLst/>
        </p:spPr>
      </p:pic>
    </p:spTree>
    <p:extLst>
      <p:ext uri="{BB962C8B-B14F-4D97-AF65-F5344CB8AC3E}">
        <p14:creationId xmlns:p14="http://schemas.microsoft.com/office/powerpoint/2010/main" val="859518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10836" y="782183"/>
            <a:ext cx="1177637" cy="332508"/>
          </a:xfrm>
          <a:prstGeom prst="round2DiagRect">
            <a:avLst/>
          </a:prstGeom>
          <a:solidFill>
            <a:srgbClr val="FFC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413167" y="782183"/>
            <a:ext cx="10252363" cy="1526187"/>
          </a:xfrm>
          <a:prstGeom prst="rect">
            <a:avLst/>
          </a:prstGeom>
          <a:solidFill>
            <a:schemeClr val="bg1">
              <a:lumMod val="95000"/>
            </a:schemeClr>
          </a:solidFill>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设置导航超链接，打开模板文件</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moban.dwt</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，修改模板文件，在</a:t>
            </a:r>
            <a:r>
              <a:rPr lang="en-US" altLang="zh-CN" sz="1600" dirty="0" err="1">
                <a:latin typeface="微软雅黑" panose="020B0503020204020204" pitchFamily="34" charset="-122"/>
                <a:ea typeface="微软雅黑" panose="020B0503020204020204" pitchFamily="34" charset="-122"/>
              </a:rPr>
              <a:t>moban.dwt</a:t>
            </a:r>
            <a:r>
              <a:rPr lang="zh-CN" altLang="zh-CN" sz="1600" dirty="0">
                <a:latin typeface="微软雅黑" panose="020B0503020204020204" pitchFamily="34" charset="-122"/>
                <a:ea typeface="微软雅黑" panose="020B0503020204020204" pitchFamily="34" charset="-122"/>
              </a:rPr>
              <a:t>中设置导航菜单的超链接，选中导航中的“首页”，在属性面板中的【链接】设置链接的文件为</a:t>
            </a:r>
            <a:r>
              <a:rPr lang="en-US" altLang="zh-CN" sz="1600" dirty="0">
                <a:latin typeface="微软雅黑" panose="020B0503020204020204" pitchFamily="34" charset="-122"/>
                <a:ea typeface="微软雅黑" panose="020B0503020204020204" pitchFamily="34" charset="-122"/>
              </a:rPr>
              <a:t>” ../index.html”</a:t>
            </a:r>
            <a:r>
              <a:rPr lang="zh-CN" altLang="zh-CN" sz="1600" dirty="0">
                <a:latin typeface="微软雅黑" panose="020B0503020204020204" pitchFamily="34" charset="-122"/>
                <a:ea typeface="微软雅黑" panose="020B0503020204020204" pitchFamily="34" charset="-122"/>
              </a:rPr>
              <a:t>，选中文字</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关于大尚</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，设置超链接的文件为</a:t>
            </a:r>
            <a:r>
              <a:rPr lang="en-US" altLang="zh-CN" sz="1600" dirty="0">
                <a:latin typeface="微软雅黑" panose="020B0503020204020204" pitchFamily="34" charset="-122"/>
                <a:ea typeface="微软雅黑" panose="020B0503020204020204" pitchFamily="34" charset="-122"/>
              </a:rPr>
              <a:t>” ../files/about.html”</a:t>
            </a:r>
            <a:r>
              <a:rPr lang="zh-CN" altLang="zh-CN" sz="1600" dirty="0">
                <a:latin typeface="微软雅黑" panose="020B0503020204020204" pitchFamily="34" charset="-122"/>
                <a:ea typeface="微软雅黑" panose="020B0503020204020204" pitchFamily="34" charset="-122"/>
              </a:rPr>
              <a:t>，采用同样的方法设置</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新闻资讯</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产品中心</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和“联系我们</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的超链接文件。</a:t>
            </a:r>
            <a:endParaRPr lang="zh-CN" altLang="en-US" sz="16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1413167" y="2408697"/>
            <a:ext cx="7176651" cy="3651948"/>
          </a:xfrm>
          <a:prstGeom prst="rect">
            <a:avLst/>
          </a:prstGeom>
        </p:spPr>
      </p:pic>
    </p:spTree>
    <p:extLst>
      <p:ext uri="{BB962C8B-B14F-4D97-AF65-F5344CB8AC3E}">
        <p14:creationId xmlns:p14="http://schemas.microsoft.com/office/powerpoint/2010/main" val="2422552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10836" y="782183"/>
            <a:ext cx="1177637" cy="332508"/>
          </a:xfrm>
          <a:prstGeom prst="round2DiagRect">
            <a:avLst/>
          </a:prstGeom>
          <a:solidFill>
            <a:srgbClr val="FFC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413167" y="782183"/>
            <a:ext cx="10252363" cy="1569660"/>
          </a:xfrm>
          <a:prstGeom prst="rect">
            <a:avLst/>
          </a:prstGeom>
          <a:solidFill>
            <a:schemeClr val="bg1">
              <a:lumMod val="95000"/>
            </a:schemeClr>
          </a:solidFill>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修改完模板文件后，更新模板。</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菜单栏的【文件】</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【保存】或按键盘的【</a:t>
            </a:r>
            <a:r>
              <a:rPr lang="en-US" altLang="zh-CN" sz="1600" dirty="0" err="1">
                <a:latin typeface="微软雅黑" panose="020B0503020204020204" pitchFamily="34" charset="-122"/>
                <a:ea typeface="微软雅黑" panose="020B0503020204020204" pitchFamily="34" charset="-122"/>
              </a:rPr>
              <a:t>crtl+S</a:t>
            </a:r>
            <a:r>
              <a:rPr lang="zh-CN" altLang="zh-CN" sz="1600" dirty="0">
                <a:latin typeface="微软雅黑" panose="020B0503020204020204" pitchFamily="34" charset="-122"/>
                <a:ea typeface="微软雅黑" panose="020B0503020204020204" pitchFamily="34" charset="-122"/>
              </a:rPr>
              <a:t>】，保存模板文件，弹出【更新模板文件】对话框，</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【更新】，更新完后</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【关闭】</a:t>
            </a:r>
            <a:r>
              <a:rPr lang="zh-CN" altLang="en-US"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a:lnSpc>
                <a:spcPct val="150000"/>
              </a:lnSpc>
            </a:pPr>
            <a:r>
              <a:rPr lang="zh-CN" altLang="zh-CN" sz="1600" dirty="0">
                <a:latin typeface="微软雅黑" panose="020B0503020204020204" pitchFamily="34" charset="-122"/>
                <a:ea typeface="微软雅黑" panose="020B0503020204020204" pitchFamily="34" charset="-122"/>
              </a:rPr>
              <a:t>更新了模板文件后，如果应用了模板文件的文件，如</a:t>
            </a:r>
            <a:r>
              <a:rPr lang="en-US" altLang="zh-CN" sz="1600" dirty="0">
                <a:latin typeface="微软雅黑" panose="020B0503020204020204" pitchFamily="34" charset="-122"/>
                <a:ea typeface="微软雅黑" panose="020B0503020204020204" pitchFamily="34" charset="-122"/>
              </a:rPr>
              <a:t>”about.html”</a:t>
            </a:r>
            <a:r>
              <a:rPr lang="zh-CN" altLang="zh-CN" sz="1600" dirty="0">
                <a:latin typeface="微软雅黑" panose="020B0503020204020204" pitchFamily="34" charset="-122"/>
                <a:ea typeface="微软雅黑" panose="020B0503020204020204" pitchFamily="34" charset="-122"/>
              </a:rPr>
              <a:t>等文件有在</a:t>
            </a:r>
            <a:r>
              <a:rPr lang="en-US" altLang="zh-CN" sz="1600" dirty="0" err="1">
                <a:latin typeface="微软雅黑" panose="020B0503020204020204" pitchFamily="34" charset="-122"/>
                <a:ea typeface="微软雅黑" panose="020B0503020204020204" pitchFamily="34" charset="-122"/>
              </a:rPr>
              <a:t>Drewmweaver</a:t>
            </a:r>
            <a:r>
              <a:rPr lang="zh-CN" altLang="zh-CN" sz="1600" dirty="0">
                <a:latin typeface="微软雅黑" panose="020B0503020204020204" pitchFamily="34" charset="-122"/>
                <a:ea typeface="微软雅黑" panose="020B0503020204020204" pitchFamily="34" charset="-122"/>
              </a:rPr>
              <a:t>中打开，必须保存才能更新网页效果，可以通过【文件】</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【保存全部】的方式，把所有</a:t>
            </a:r>
            <a:r>
              <a:rPr lang="en-US" altLang="zh-CN" sz="1600" dirty="0" err="1">
                <a:latin typeface="微软雅黑" panose="020B0503020204020204" pitchFamily="34" charset="-122"/>
                <a:ea typeface="微软雅黑" panose="020B0503020204020204" pitchFamily="34" charset="-122"/>
              </a:rPr>
              <a:t>Drewmweaver</a:t>
            </a:r>
            <a:r>
              <a:rPr lang="zh-CN" altLang="zh-CN" sz="1600" dirty="0">
                <a:latin typeface="微软雅黑" panose="020B0503020204020204" pitchFamily="34" charset="-122"/>
                <a:ea typeface="微软雅黑" panose="020B0503020204020204" pitchFamily="34" charset="-122"/>
              </a:rPr>
              <a:t>打开的文件一次性保存</a:t>
            </a:r>
            <a:r>
              <a:rPr lang="zh-CN" altLang="en-US" sz="1600" dirty="0">
                <a:latin typeface="微软雅黑" panose="020B0503020204020204" pitchFamily="34" charset="-122"/>
                <a:ea typeface="微软雅黑" panose="020B0503020204020204" pitchFamily="34" charset="-122"/>
              </a:rPr>
              <a:t>。</a:t>
            </a:r>
          </a:p>
        </p:txBody>
      </p:sp>
      <p:pic>
        <p:nvPicPr>
          <p:cNvPr id="5" name="图片 4"/>
          <p:cNvPicPr>
            <a:picLocks noChangeAspect="1"/>
          </p:cNvPicPr>
          <p:nvPr/>
        </p:nvPicPr>
        <p:blipFill>
          <a:blip r:embed="rId2"/>
          <a:stretch>
            <a:fillRect/>
          </a:stretch>
        </p:blipFill>
        <p:spPr>
          <a:xfrm>
            <a:off x="318657" y="2969079"/>
            <a:ext cx="8334506" cy="1970775"/>
          </a:xfrm>
          <a:prstGeom prst="rect">
            <a:avLst/>
          </a:prstGeom>
        </p:spPr>
      </p:pic>
      <p:pic>
        <p:nvPicPr>
          <p:cNvPr id="6" name="图片 5"/>
          <p:cNvPicPr>
            <a:picLocks noChangeAspect="1"/>
          </p:cNvPicPr>
          <p:nvPr/>
        </p:nvPicPr>
        <p:blipFill>
          <a:blip r:embed="rId3"/>
          <a:stretch>
            <a:fillRect/>
          </a:stretch>
        </p:blipFill>
        <p:spPr>
          <a:xfrm>
            <a:off x="8770292" y="2573515"/>
            <a:ext cx="2895238" cy="2761905"/>
          </a:xfrm>
          <a:prstGeom prst="rect">
            <a:avLst/>
          </a:prstGeom>
        </p:spPr>
      </p:pic>
    </p:spTree>
    <p:extLst>
      <p:ext uri="{BB962C8B-B14F-4D97-AF65-F5344CB8AC3E}">
        <p14:creationId xmlns:p14="http://schemas.microsoft.com/office/powerpoint/2010/main" val="2175976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10836" y="782183"/>
            <a:ext cx="1177637" cy="332508"/>
          </a:xfrm>
          <a:prstGeom prst="round2DiagRect">
            <a:avLst/>
          </a:prstGeom>
          <a:solidFill>
            <a:srgbClr val="FFC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413167" y="782183"/>
            <a:ext cx="10252363" cy="923330"/>
          </a:xfrm>
          <a:prstGeom prst="rect">
            <a:avLst/>
          </a:prstGeom>
          <a:solidFill>
            <a:schemeClr val="bg1">
              <a:lumMod val="95000"/>
            </a:schemeClr>
          </a:solidFill>
        </p:spPr>
        <p:txBody>
          <a:bodyPr wrap="square">
            <a:spAutoFit/>
          </a:bodyPr>
          <a:lstStyle/>
          <a:p>
            <a:pPr>
              <a:lnSpc>
                <a:spcPct val="150000"/>
              </a:lnSpc>
            </a:pPr>
            <a:r>
              <a:rPr lang="zh-CN" altLang="zh-CN" dirty="0">
                <a:latin typeface="微软雅黑" panose="020B0503020204020204" pitchFamily="34" charset="-122"/>
                <a:ea typeface="微软雅黑" panose="020B0503020204020204" pitchFamily="34" charset="-122"/>
              </a:rPr>
              <a:t>通过浏览器检查文件的超链接情况后，设置首页</a:t>
            </a:r>
            <a:r>
              <a:rPr lang="en-US" altLang="zh-CN" dirty="0">
                <a:latin typeface="微软雅黑" panose="020B0503020204020204" pitchFamily="34" charset="-122"/>
                <a:ea typeface="微软雅黑" panose="020B0503020204020204" pitchFamily="34" charset="-122"/>
              </a:rPr>
              <a:t>“index.html”</a:t>
            </a:r>
            <a:r>
              <a:rPr lang="zh-CN" altLang="zh-CN" dirty="0">
                <a:latin typeface="微软雅黑" panose="020B0503020204020204" pitchFamily="34" charset="-122"/>
                <a:ea typeface="微软雅黑" panose="020B0503020204020204" pitchFamily="34" charset="-122"/>
              </a:rPr>
              <a:t>的导航栏的超链接，由于首页没有应用模板文件，所以要单独设置首页文件的导航栏的超链接。完成后通过浏览器预览整个网站的效果</a:t>
            </a:r>
            <a:r>
              <a:rPr lang="zh-CN" altLang="en-US" sz="1600" dirty="0">
                <a:latin typeface="微软雅黑" panose="020B0503020204020204" pitchFamily="34" charset="-122"/>
                <a:ea typeface="微软雅黑" panose="020B0503020204020204" pitchFamily="34" charset="-122"/>
              </a:rPr>
              <a:t>。</a:t>
            </a:r>
          </a:p>
        </p:txBody>
      </p:sp>
      <p:pic>
        <p:nvPicPr>
          <p:cNvPr id="7" name="图片 6"/>
          <p:cNvPicPr/>
          <p:nvPr/>
        </p:nvPicPr>
        <p:blipFill>
          <a:blip r:embed="rId2" cstate="print">
            <a:extLst>
              <a:ext uri="{28A0092B-C50C-407E-A947-70E740481C1C}">
                <a14:useLocalDpi xmlns:a14="http://schemas.microsoft.com/office/drawing/2010/main" val="0"/>
              </a:ext>
            </a:extLst>
          </a:blip>
          <a:stretch>
            <a:fillRect/>
          </a:stretch>
        </p:blipFill>
        <p:spPr>
          <a:xfrm>
            <a:off x="6761021" y="1955591"/>
            <a:ext cx="4763655" cy="3961611"/>
          </a:xfrm>
          <a:prstGeom prst="rect">
            <a:avLst/>
          </a:prstGeom>
          <a:ln>
            <a:solidFill>
              <a:schemeClr val="tx1"/>
            </a:solidFill>
          </a:ln>
        </p:spPr>
      </p:pic>
      <p:pic>
        <p:nvPicPr>
          <p:cNvPr id="8" name="图片 7"/>
          <p:cNvPicPr/>
          <p:nvPr/>
        </p:nvPicPr>
        <p:blipFill>
          <a:blip r:embed="rId3" cstate="print">
            <a:extLst>
              <a:ext uri="{28A0092B-C50C-407E-A947-70E740481C1C}">
                <a14:useLocalDpi xmlns:a14="http://schemas.microsoft.com/office/drawing/2010/main" val="0"/>
              </a:ext>
            </a:extLst>
          </a:blip>
          <a:stretch>
            <a:fillRect/>
          </a:stretch>
        </p:blipFill>
        <p:spPr>
          <a:xfrm>
            <a:off x="1413167" y="1955591"/>
            <a:ext cx="5116969" cy="3863318"/>
          </a:xfrm>
          <a:prstGeom prst="rect">
            <a:avLst/>
          </a:prstGeom>
          <a:ln>
            <a:solidFill>
              <a:schemeClr val="tx1"/>
            </a:solidFill>
          </a:ln>
        </p:spPr>
      </p:pic>
    </p:spTree>
    <p:extLst>
      <p:ext uri="{BB962C8B-B14F-4D97-AF65-F5344CB8AC3E}">
        <p14:creationId xmlns:p14="http://schemas.microsoft.com/office/powerpoint/2010/main" val="22943077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354DD8B-89BF-496F-B408-38F6DD2CE0ED}"/>
              </a:ext>
            </a:extLst>
          </p:cNvPr>
          <p:cNvSpPr>
            <a:spLocks noGrp="1"/>
          </p:cNvSpPr>
          <p:nvPr>
            <p:ph idx="1"/>
          </p:nvPr>
        </p:nvSpPr>
        <p:spPr/>
        <p:txBody>
          <a:bodyPr/>
          <a:lstStyle/>
          <a:p>
            <a:endParaRPr lang="zh-CN" altLang="en-US" dirty="0"/>
          </a:p>
        </p:txBody>
      </p:sp>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扩展知识</a:t>
            </a:r>
            <a:endParaRPr lang="zh-CN" altLang="en-US" b="1" dirty="0">
              <a:effectLst>
                <a:outerShdw blurRad="38100" dist="38100" dir="2700000" algn="tl">
                  <a:srgbClr val="000000">
                    <a:alpha val="43137"/>
                  </a:srgbClr>
                </a:outerShdw>
              </a:effectLst>
            </a:endParaRPr>
          </a:p>
        </p:txBody>
      </p:sp>
      <p:sp>
        <p:nvSpPr>
          <p:cNvPr id="6" name="AutoShape 132">
            <a:extLst>
              <a:ext uri="{FF2B5EF4-FFF2-40B4-BE49-F238E27FC236}">
                <a16:creationId xmlns:a16="http://schemas.microsoft.com/office/drawing/2014/main" id="{65F657D3-D0F0-43D9-8DCD-87ECFB35C98D}"/>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5.4</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20" name="组合 19">
            <a:extLst>
              <a:ext uri="{FF2B5EF4-FFF2-40B4-BE49-F238E27FC236}">
                <a16:creationId xmlns:a16="http://schemas.microsoft.com/office/drawing/2014/main" id="{70517041-C870-4BE5-A878-39D370AEB4A8}"/>
              </a:ext>
            </a:extLst>
          </p:cNvPr>
          <p:cNvGrpSpPr/>
          <p:nvPr/>
        </p:nvGrpSpPr>
        <p:grpSpPr>
          <a:xfrm>
            <a:off x="1872894" y="1441911"/>
            <a:ext cx="6815986" cy="622922"/>
            <a:chOff x="1786476" y="1206533"/>
            <a:chExt cx="6815986" cy="622922"/>
          </a:xfrm>
        </p:grpSpPr>
        <p:sp>
          <p:nvSpPr>
            <p:cNvPr id="21" name="平行四边形 20">
              <a:extLst>
                <a:ext uri="{FF2B5EF4-FFF2-40B4-BE49-F238E27FC236}">
                  <a16:creationId xmlns:a16="http://schemas.microsoft.com/office/drawing/2014/main" id="{C69B2CBF-6B62-4E58-AED7-3F799088F3D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模板的可选区域和重复区域</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22" name="直接箭头连接符 21">
              <a:extLst>
                <a:ext uri="{FF2B5EF4-FFF2-40B4-BE49-F238E27FC236}">
                  <a16:creationId xmlns:a16="http://schemas.microsoft.com/office/drawing/2014/main" id="{EDCD7741-B684-4593-8F71-D0ABFBB617E5}"/>
                </a:ext>
              </a:extLst>
            </p:cNvPr>
            <p:cNvCxnSpPr>
              <a:cxnSpLocks/>
              <a:stCxn id="2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EC9D82A9-0E18-480F-B511-813DCD4241D4}"/>
                </a:ext>
              </a:extLst>
            </p:cNvPr>
            <p:cNvGrpSpPr/>
            <p:nvPr/>
          </p:nvGrpSpPr>
          <p:grpSpPr>
            <a:xfrm>
              <a:off x="1786476" y="1206533"/>
              <a:ext cx="880872" cy="622922"/>
              <a:chOff x="1786476" y="1206533"/>
              <a:chExt cx="880872" cy="622922"/>
            </a:xfrm>
          </p:grpSpPr>
          <p:sp>
            <p:nvSpPr>
              <p:cNvPr id="24" name="椭圆 23">
                <a:extLst>
                  <a:ext uri="{FF2B5EF4-FFF2-40B4-BE49-F238E27FC236}">
                    <a16:creationId xmlns:a16="http://schemas.microsoft.com/office/drawing/2014/main" id="{A70E3E50-435F-4A5B-9158-F4CF142B88C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731E88FC-3110-4768-AC7E-B8E184CE48F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5.4.1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4" name="组合 33">
            <a:extLst>
              <a:ext uri="{FF2B5EF4-FFF2-40B4-BE49-F238E27FC236}">
                <a16:creationId xmlns:a16="http://schemas.microsoft.com/office/drawing/2014/main" id="{2A6F1101-C266-461E-BDC1-0481DE6AA1A4}"/>
              </a:ext>
            </a:extLst>
          </p:cNvPr>
          <p:cNvGrpSpPr/>
          <p:nvPr/>
        </p:nvGrpSpPr>
        <p:grpSpPr>
          <a:xfrm>
            <a:off x="1872894" y="2634633"/>
            <a:ext cx="6815986" cy="622922"/>
            <a:chOff x="1786476" y="1206533"/>
            <a:chExt cx="6815986" cy="622922"/>
          </a:xfrm>
        </p:grpSpPr>
        <p:sp>
          <p:nvSpPr>
            <p:cNvPr id="35" name="平行四边形 34">
              <a:extLst>
                <a:ext uri="{FF2B5EF4-FFF2-40B4-BE49-F238E27FC236}">
                  <a16:creationId xmlns:a16="http://schemas.microsoft.com/office/drawing/2014/main" id="{3C9B652F-3F49-4D03-AF77-5D010B1B4F0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脱离模板和应用模板</a:t>
              </a:r>
            </a:p>
          </p:txBody>
        </p:sp>
        <p:cxnSp>
          <p:nvCxnSpPr>
            <p:cNvPr id="36" name="直接箭头连接符 35">
              <a:extLst>
                <a:ext uri="{FF2B5EF4-FFF2-40B4-BE49-F238E27FC236}">
                  <a16:creationId xmlns:a16="http://schemas.microsoft.com/office/drawing/2014/main" id="{0C669EE1-9203-4930-B1BD-324634E22B07}"/>
                </a:ext>
              </a:extLst>
            </p:cNvPr>
            <p:cNvCxnSpPr>
              <a:cxnSpLocks/>
              <a:stCxn id="3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AA077079-F9DA-4755-8649-8DE984EF6B2F}"/>
                </a:ext>
              </a:extLst>
            </p:cNvPr>
            <p:cNvGrpSpPr/>
            <p:nvPr/>
          </p:nvGrpSpPr>
          <p:grpSpPr>
            <a:xfrm>
              <a:off x="1786476" y="1206533"/>
              <a:ext cx="880872" cy="622922"/>
              <a:chOff x="1786476" y="1206533"/>
              <a:chExt cx="880872" cy="622922"/>
            </a:xfrm>
          </p:grpSpPr>
          <p:sp>
            <p:nvSpPr>
              <p:cNvPr id="38" name="椭圆 37">
                <a:extLst>
                  <a:ext uri="{FF2B5EF4-FFF2-40B4-BE49-F238E27FC236}">
                    <a16:creationId xmlns:a16="http://schemas.microsoft.com/office/drawing/2014/main" id="{26CCDC15-2798-4C44-BDCB-59B83492939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id="{84C794BC-C608-4BA9-9B9D-54EB5EA60A4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5.4.2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2" name="组合 61">
            <a:extLst>
              <a:ext uri="{FF2B5EF4-FFF2-40B4-BE49-F238E27FC236}">
                <a16:creationId xmlns:a16="http://schemas.microsoft.com/office/drawing/2014/main" id="{8CB1C274-C1E8-4D60-A9B6-B2737A49FB2C}"/>
              </a:ext>
            </a:extLst>
          </p:cNvPr>
          <p:cNvGrpSpPr/>
          <p:nvPr/>
        </p:nvGrpSpPr>
        <p:grpSpPr>
          <a:xfrm>
            <a:off x="1872894" y="3827355"/>
            <a:ext cx="6815986" cy="622922"/>
            <a:chOff x="1786476" y="1206533"/>
            <a:chExt cx="6815986" cy="622922"/>
          </a:xfrm>
        </p:grpSpPr>
        <p:sp>
          <p:nvSpPr>
            <p:cNvPr id="63" name="平行四边形 62">
              <a:extLst>
                <a:ext uri="{FF2B5EF4-FFF2-40B4-BE49-F238E27FC236}">
                  <a16:creationId xmlns:a16="http://schemas.microsoft.com/office/drawing/2014/main" id="{B382A97C-D36C-41E0-A414-7CAAC8A7260E}"/>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库文件</a:t>
              </a:r>
            </a:p>
          </p:txBody>
        </p:sp>
        <p:cxnSp>
          <p:nvCxnSpPr>
            <p:cNvPr id="64" name="直接箭头连接符 63">
              <a:extLst>
                <a:ext uri="{FF2B5EF4-FFF2-40B4-BE49-F238E27FC236}">
                  <a16:creationId xmlns:a16="http://schemas.microsoft.com/office/drawing/2014/main" id="{977FC6EA-4954-4267-B431-2A15E13EF9D0}"/>
                </a:ext>
              </a:extLst>
            </p:cNvPr>
            <p:cNvCxnSpPr>
              <a:cxnSpLocks/>
              <a:stCxn id="67"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65" name="组合 64">
              <a:extLst>
                <a:ext uri="{FF2B5EF4-FFF2-40B4-BE49-F238E27FC236}">
                  <a16:creationId xmlns:a16="http://schemas.microsoft.com/office/drawing/2014/main" id="{8A3A4FEE-55CF-4BAC-9329-0617FB2859EC}"/>
                </a:ext>
              </a:extLst>
            </p:cNvPr>
            <p:cNvGrpSpPr/>
            <p:nvPr/>
          </p:nvGrpSpPr>
          <p:grpSpPr>
            <a:xfrm>
              <a:off x="1786476" y="1206533"/>
              <a:ext cx="880872" cy="622922"/>
              <a:chOff x="1786476" y="1206533"/>
              <a:chExt cx="880872" cy="622922"/>
            </a:xfrm>
          </p:grpSpPr>
          <p:sp>
            <p:nvSpPr>
              <p:cNvPr id="66" name="椭圆 65">
                <a:extLst>
                  <a:ext uri="{FF2B5EF4-FFF2-40B4-BE49-F238E27FC236}">
                    <a16:creationId xmlns:a16="http://schemas.microsoft.com/office/drawing/2014/main" id="{1414140D-23E8-48EE-ACD7-7DD4801CEA5E}"/>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67" name="文本框 66">
                <a:extLst>
                  <a:ext uri="{FF2B5EF4-FFF2-40B4-BE49-F238E27FC236}">
                    <a16:creationId xmlns:a16="http://schemas.microsoft.com/office/drawing/2014/main" id="{C2B6B50B-4C43-4A93-BBA5-0B6D94A75788}"/>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5.4.3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8" name="组合 67">
            <a:extLst>
              <a:ext uri="{FF2B5EF4-FFF2-40B4-BE49-F238E27FC236}">
                <a16:creationId xmlns:a16="http://schemas.microsoft.com/office/drawing/2014/main" id="{76999131-A362-4A06-926C-B41D624D5653}"/>
              </a:ext>
            </a:extLst>
          </p:cNvPr>
          <p:cNvGrpSpPr/>
          <p:nvPr/>
        </p:nvGrpSpPr>
        <p:grpSpPr>
          <a:xfrm>
            <a:off x="1872894" y="5020077"/>
            <a:ext cx="6815986" cy="622922"/>
            <a:chOff x="1786476" y="1206533"/>
            <a:chExt cx="6815986" cy="622922"/>
          </a:xfrm>
        </p:grpSpPr>
        <p:sp>
          <p:nvSpPr>
            <p:cNvPr id="69" name="平行四边形 68">
              <a:extLst>
                <a:ext uri="{FF2B5EF4-FFF2-40B4-BE49-F238E27FC236}">
                  <a16:creationId xmlns:a16="http://schemas.microsoft.com/office/drawing/2014/main" id="{91DA4556-2572-4450-BCBC-28D54C13A7E7}"/>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课堂练习：环保主题网站</a:t>
              </a:r>
            </a:p>
          </p:txBody>
        </p:sp>
        <p:cxnSp>
          <p:nvCxnSpPr>
            <p:cNvPr id="70" name="直接箭头连接符 69">
              <a:extLst>
                <a:ext uri="{FF2B5EF4-FFF2-40B4-BE49-F238E27FC236}">
                  <a16:creationId xmlns:a16="http://schemas.microsoft.com/office/drawing/2014/main" id="{B18969C9-48C1-4164-AF8C-68D493A2ABC3}"/>
                </a:ext>
              </a:extLst>
            </p:cNvPr>
            <p:cNvCxnSpPr>
              <a:cxnSpLocks/>
              <a:stCxn id="73"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71" name="组合 70">
              <a:extLst>
                <a:ext uri="{FF2B5EF4-FFF2-40B4-BE49-F238E27FC236}">
                  <a16:creationId xmlns:a16="http://schemas.microsoft.com/office/drawing/2014/main" id="{983E45C5-258E-47CC-A04F-4D684A9B4BF5}"/>
                </a:ext>
              </a:extLst>
            </p:cNvPr>
            <p:cNvGrpSpPr/>
            <p:nvPr/>
          </p:nvGrpSpPr>
          <p:grpSpPr>
            <a:xfrm>
              <a:off x="1786476" y="1206533"/>
              <a:ext cx="880872" cy="622922"/>
              <a:chOff x="1786476" y="1206533"/>
              <a:chExt cx="880872" cy="622922"/>
            </a:xfrm>
          </p:grpSpPr>
          <p:sp>
            <p:nvSpPr>
              <p:cNvPr id="72" name="椭圆 71">
                <a:extLst>
                  <a:ext uri="{FF2B5EF4-FFF2-40B4-BE49-F238E27FC236}">
                    <a16:creationId xmlns:a16="http://schemas.microsoft.com/office/drawing/2014/main" id="{7D2624DB-348A-4187-986A-8ED19A291BA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3" name="文本框 72">
                <a:extLst>
                  <a:ext uri="{FF2B5EF4-FFF2-40B4-BE49-F238E27FC236}">
                    <a16:creationId xmlns:a16="http://schemas.microsoft.com/office/drawing/2014/main" id="{94869DAC-B127-4CFE-8276-FCACA1A43B54}"/>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5.4.4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3673287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模板的可选区域和重复区域</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997527" y="1343890"/>
            <a:ext cx="8992149" cy="120032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重复区域是可以根据需要在基于模板的页面中复制任意次数的模板部分。重复区域通常用于表格，但也可以为其他页面元素定义重复区域。但是重复区域不是可编辑区域，若要使重复区域中的内容可编辑，必须在重复区域内插入可编辑区域。</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43944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457200" y="734291"/>
            <a:ext cx="1759527" cy="443345"/>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步骤</a:t>
            </a:r>
            <a:r>
              <a:rPr lang="en-US" altLang="zh-CN" b="1" dirty="0">
                <a:latin typeface="微软雅黑" panose="020B0503020204020204" pitchFamily="34" charset="-122"/>
                <a:ea typeface="微软雅黑" panose="020B0503020204020204" pitchFamily="34" charset="-122"/>
              </a:rPr>
              <a:t>1</a:t>
            </a:r>
            <a:endParaRPr lang="zh-CN" altLang="en-US" b="1" dirty="0">
              <a:latin typeface="微软雅黑" panose="020B0503020204020204" pitchFamily="34" charset="-122"/>
              <a:ea typeface="微软雅黑" panose="020B0503020204020204" pitchFamily="34" charset="-122"/>
            </a:endParaRPr>
          </a:p>
        </p:txBody>
      </p:sp>
      <p:sp>
        <p:nvSpPr>
          <p:cNvPr id="3" name="矩形 2"/>
          <p:cNvSpPr/>
          <p:nvPr/>
        </p:nvSpPr>
        <p:spPr>
          <a:xfrm>
            <a:off x="2410692" y="734291"/>
            <a:ext cx="8908472" cy="830997"/>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创建站点，新建一个模板文件，</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菜单栏【新建】，打开【新建文档】面板，在面板中选择【空模板】</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【无】</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【创建】</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保存模板文件，名称为</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eg.dwt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2410692" y="1662273"/>
            <a:ext cx="4516581" cy="3046142"/>
          </a:xfrm>
          <a:prstGeom prst="rect">
            <a:avLst/>
          </a:prstGeom>
        </p:spPr>
      </p:pic>
      <p:sp>
        <p:nvSpPr>
          <p:cNvPr id="5" name="对角圆角矩形 4"/>
          <p:cNvSpPr/>
          <p:nvPr/>
        </p:nvSpPr>
        <p:spPr>
          <a:xfrm>
            <a:off x="457200" y="4846963"/>
            <a:ext cx="1759527" cy="443345"/>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步骤</a:t>
            </a:r>
            <a:r>
              <a:rPr lang="en-US" altLang="zh-CN" b="1" dirty="0">
                <a:latin typeface="微软雅黑" panose="020B0503020204020204" pitchFamily="34" charset="-122"/>
                <a:ea typeface="微软雅黑" panose="020B0503020204020204" pitchFamily="34" charset="-122"/>
              </a:rPr>
              <a:t>2</a:t>
            </a:r>
            <a:endParaRPr lang="zh-CN" altLang="en-US" b="1" dirty="0">
              <a:latin typeface="微软雅黑" panose="020B0503020204020204" pitchFamily="34" charset="-122"/>
              <a:ea typeface="微软雅黑" panose="020B0503020204020204" pitchFamily="34" charset="-122"/>
            </a:endParaRPr>
          </a:p>
        </p:txBody>
      </p:sp>
      <p:sp>
        <p:nvSpPr>
          <p:cNvPr id="6" name="矩形 5"/>
          <p:cNvSpPr/>
          <p:nvPr/>
        </p:nvSpPr>
        <p:spPr>
          <a:xfrm>
            <a:off x="2410692" y="4846963"/>
            <a:ext cx="8908472" cy="461665"/>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在设计视图中插入一个</a:t>
            </a:r>
            <a:r>
              <a:rPr lang="en-US" altLang="zh-CN" sz="1600" dirty="0">
                <a:latin typeface="微软雅黑" panose="020B0503020204020204" pitchFamily="34" charset="-122"/>
                <a:ea typeface="微软雅黑" panose="020B0503020204020204" pitchFamily="34" charset="-122"/>
              </a:rPr>
              <a:t>div</a:t>
            </a:r>
            <a:r>
              <a:rPr lang="zh-CN" altLang="zh-CN" sz="1600" dirty="0">
                <a:latin typeface="微软雅黑" panose="020B0503020204020204" pitchFamily="34" charset="-122"/>
                <a:ea typeface="微软雅黑" panose="020B0503020204020204" pitchFamily="34" charset="-122"/>
              </a:rPr>
              <a:t>盒子，用行内样式定义盒子的</a:t>
            </a:r>
            <a:r>
              <a:rPr lang="en-US" altLang="zh-CN" sz="1600" dirty="0">
                <a:latin typeface="微软雅黑" panose="020B0503020204020204" pitchFamily="34" charset="-122"/>
                <a:ea typeface="微软雅黑" panose="020B0503020204020204" pitchFamily="34" charset="-122"/>
              </a:rPr>
              <a:t>CSS</a:t>
            </a:r>
            <a:r>
              <a:rPr lang="zh-CN" altLang="zh-CN" sz="1600" dirty="0">
                <a:latin typeface="微软雅黑" panose="020B0503020204020204" pitchFamily="34" charset="-122"/>
                <a:ea typeface="微软雅黑" panose="020B0503020204020204" pitchFamily="34" charset="-122"/>
              </a:rPr>
              <a:t>样式</a:t>
            </a:r>
            <a:r>
              <a:rPr lang="zh-CN" altLang="en-US" sz="1600" dirty="0">
                <a:latin typeface="微软雅黑" panose="020B0503020204020204" pitchFamily="34" charset="-122"/>
                <a:ea typeface="微软雅黑" panose="020B0503020204020204" pitchFamily="34" charset="-122"/>
              </a:rPr>
              <a:t>。</a:t>
            </a:r>
          </a:p>
        </p:txBody>
      </p:sp>
      <p:sp>
        <p:nvSpPr>
          <p:cNvPr id="7" name="文本框 2"/>
          <p:cNvSpPr txBox="1">
            <a:spLocks noChangeArrowheads="1"/>
          </p:cNvSpPr>
          <p:nvPr/>
        </p:nvSpPr>
        <p:spPr bwMode="auto">
          <a:xfrm>
            <a:off x="2410692" y="5447176"/>
            <a:ext cx="8908472" cy="1175297"/>
          </a:xfrm>
          <a:prstGeom prst="rect">
            <a:avLst/>
          </a:prstGeom>
          <a:solidFill>
            <a:sysClr val="window" lastClr="FFFFFF">
              <a:lumMod val="85000"/>
            </a:sysClr>
          </a:solidFill>
          <a:ln w="9525">
            <a:noFill/>
            <a:miter lim="800000"/>
            <a:headEnd/>
            <a:tailEnd/>
          </a:ln>
        </p:spPr>
        <p:txBody>
          <a:bodyPr rot="0" vert="horz" wrap="square" lIns="91440" tIns="45720" rIns="91440" bIns="45720" anchor="t" anchorCtr="0">
            <a:no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sz="1400" b="0" i="0" u="none" strike="noStrike" kern="1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&lt;div </a:t>
            </a:r>
            <a:r>
              <a:rPr kumimoji="0" lang="en-US" sz="1400" b="1" i="0" u="none" strike="noStrike" kern="1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style="width:800px; height:40px; font-size:14px; color:#069; </a:t>
            </a:r>
            <a:r>
              <a:rPr kumimoji="0" lang="en-US" sz="1400" b="1" i="0" u="none" strike="noStrike" kern="100" cap="none" spc="0" normalizeH="0" baseline="0" noProof="0" dirty="0" err="1">
                <a:ln>
                  <a:noFill/>
                </a:ln>
                <a:solidFill>
                  <a:sysClr val="windowText" lastClr="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font-weight:bold</a:t>
            </a:r>
            <a:r>
              <a:rPr kumimoji="0" lang="en-US" sz="1400" b="1" i="0" u="none" strike="noStrike" kern="1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en-US" sz="1400" b="0" i="0" u="none" strike="noStrike" kern="1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&gt;</a:t>
            </a:r>
            <a:endParaRPr kumimoji="0" lang="zh-CN" altLang="en-US" sz="1400" b="0" i="0" u="none" strike="noStrike" kern="1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1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产品展示</a:t>
            </a:r>
          </a:p>
          <a:p>
            <a:pPr marL="0" marR="0" lvl="0" indent="0" algn="just" defTabSz="914400" eaLnBrk="1" fontAlgn="auto" latinLnBrk="0" hangingPunct="1">
              <a:lnSpc>
                <a:spcPct val="150000"/>
              </a:lnSpc>
              <a:spcBef>
                <a:spcPts val="0"/>
              </a:spcBef>
              <a:spcAft>
                <a:spcPts val="0"/>
              </a:spcAft>
              <a:buClrTx/>
              <a:buSzTx/>
              <a:buFontTx/>
              <a:buNone/>
              <a:tabLst/>
              <a:defRPr/>
            </a:pPr>
            <a:r>
              <a:rPr kumimoji="0" lang="en-US" sz="1400" b="0" i="0" u="none" strike="noStrike" kern="1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&lt;/div&gt;</a:t>
            </a:r>
            <a:endParaRPr kumimoji="0" lang="zh-CN" altLang="en-US" sz="1400" b="0" i="0" u="none" strike="noStrike" kern="1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692694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457200" y="734291"/>
            <a:ext cx="1759527" cy="443345"/>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步骤</a:t>
            </a:r>
            <a:r>
              <a:rPr lang="en-US" altLang="zh-CN" b="1" dirty="0">
                <a:latin typeface="微软雅黑" panose="020B0503020204020204" pitchFamily="34" charset="-122"/>
                <a:ea typeface="微软雅黑" panose="020B0503020204020204" pitchFamily="34" charset="-122"/>
              </a:rPr>
              <a:t>3</a:t>
            </a:r>
            <a:endParaRPr lang="zh-CN" altLang="en-US" b="1" dirty="0">
              <a:latin typeface="微软雅黑" panose="020B0503020204020204" pitchFamily="34" charset="-122"/>
              <a:ea typeface="微软雅黑" panose="020B0503020204020204" pitchFamily="34" charset="-122"/>
            </a:endParaRPr>
          </a:p>
        </p:txBody>
      </p:sp>
      <p:sp>
        <p:nvSpPr>
          <p:cNvPr id="3" name="矩形 2"/>
          <p:cNvSpPr/>
          <p:nvPr/>
        </p:nvSpPr>
        <p:spPr>
          <a:xfrm>
            <a:off x="2410692" y="734291"/>
            <a:ext cx="8908472" cy="787523"/>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在盒子的结束标签之后，插入一个</a:t>
            </a:r>
            <a:r>
              <a:rPr lang="en-US" altLang="zh-CN" sz="1600" dirty="0">
                <a:latin typeface="微软雅黑" panose="020B0503020204020204" pitchFamily="34" charset="-122"/>
                <a:ea typeface="微软雅黑" panose="020B0503020204020204" pitchFamily="34" charset="-122"/>
              </a:rPr>
              <a:t>2</a:t>
            </a:r>
            <a:r>
              <a:rPr lang="zh-CN" altLang="zh-CN" sz="1600" dirty="0">
                <a:latin typeface="微软雅黑" panose="020B0503020204020204" pitchFamily="34" charset="-122"/>
                <a:ea typeface="微软雅黑" panose="020B0503020204020204" pitchFamily="34" charset="-122"/>
              </a:rPr>
              <a:t>行</a:t>
            </a:r>
            <a:r>
              <a:rPr lang="en-US" altLang="zh-CN" sz="1600" dirty="0">
                <a:latin typeface="微软雅黑" panose="020B0503020204020204" pitchFamily="34" charset="-122"/>
                <a:ea typeface="微软雅黑" panose="020B0503020204020204" pitchFamily="34" charset="-122"/>
              </a:rPr>
              <a:t>4</a:t>
            </a:r>
            <a:r>
              <a:rPr lang="zh-CN" altLang="zh-CN" sz="1600" dirty="0">
                <a:latin typeface="微软雅黑" panose="020B0503020204020204" pitchFamily="34" charset="-122"/>
                <a:ea typeface="微软雅黑" panose="020B0503020204020204" pitchFamily="34" charset="-122"/>
              </a:rPr>
              <a:t>列宽度为</a:t>
            </a:r>
            <a:r>
              <a:rPr lang="en-US" altLang="zh-CN" sz="1600" dirty="0">
                <a:latin typeface="微软雅黑" panose="020B0503020204020204" pitchFamily="34" charset="-122"/>
                <a:ea typeface="微软雅黑" panose="020B0503020204020204" pitchFamily="34" charset="-122"/>
              </a:rPr>
              <a:t>800</a:t>
            </a:r>
            <a:r>
              <a:rPr lang="zh-CN" altLang="zh-CN" sz="1600" dirty="0">
                <a:latin typeface="微软雅黑" panose="020B0503020204020204" pitchFamily="34" charset="-122"/>
                <a:ea typeface="微软雅黑" panose="020B0503020204020204" pitchFamily="34" charset="-122"/>
              </a:rPr>
              <a:t>像素的表格，在表格的第一行的单元格中，分别插入图像</a:t>
            </a:r>
            <a:r>
              <a:rPr lang="en-US" altLang="zh-CN" sz="1600" dirty="0">
                <a:latin typeface="微软雅黑" panose="020B0503020204020204" pitchFamily="34" charset="-122"/>
                <a:ea typeface="微软雅黑" panose="020B0503020204020204" pitchFamily="34" charset="-122"/>
              </a:rPr>
              <a:t>1.jpg</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2.jpg</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3.jpg</a:t>
            </a:r>
            <a:r>
              <a:rPr lang="zh-CN" altLang="zh-CN"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4.jpg</a:t>
            </a:r>
            <a:r>
              <a:rPr lang="zh-CN" altLang="zh-CN" sz="1600" dirty="0">
                <a:latin typeface="微软雅黑" panose="020B0503020204020204" pitchFamily="34" charset="-122"/>
                <a:ea typeface="微软雅黑" panose="020B0503020204020204" pitchFamily="34" charset="-122"/>
              </a:rPr>
              <a:t>，第二行输入文字信息</a:t>
            </a:r>
            <a:r>
              <a:rPr lang="zh-CN" altLang="en-US" sz="1600" dirty="0">
                <a:latin typeface="微软雅黑" panose="020B0503020204020204" pitchFamily="34" charset="-122"/>
                <a:ea typeface="微软雅黑" panose="020B0503020204020204" pitchFamily="34" charset="-122"/>
              </a:rPr>
              <a:t>。</a:t>
            </a:r>
          </a:p>
        </p:txBody>
      </p:sp>
      <p:pic>
        <p:nvPicPr>
          <p:cNvPr id="8" name="图片 7"/>
          <p:cNvPicPr/>
          <p:nvPr/>
        </p:nvPicPr>
        <p:blipFill>
          <a:blip r:embed="rId2">
            <a:extLst>
              <a:ext uri="{28A0092B-C50C-407E-A947-70E740481C1C}">
                <a14:useLocalDpi xmlns:a14="http://schemas.microsoft.com/office/drawing/2010/main" val="0"/>
              </a:ext>
            </a:extLst>
          </a:blip>
          <a:stretch>
            <a:fillRect/>
          </a:stretch>
        </p:blipFill>
        <p:spPr>
          <a:xfrm>
            <a:off x="2410692" y="1660361"/>
            <a:ext cx="8905254" cy="3992294"/>
          </a:xfrm>
          <a:prstGeom prst="rect">
            <a:avLst/>
          </a:prstGeom>
          <a:ln w="12700">
            <a:solidFill>
              <a:schemeClr val="tx1"/>
            </a:solidFill>
          </a:ln>
        </p:spPr>
      </p:pic>
    </p:spTree>
    <p:extLst>
      <p:ext uri="{BB962C8B-B14F-4D97-AF65-F5344CB8AC3E}">
        <p14:creationId xmlns:p14="http://schemas.microsoft.com/office/powerpoint/2010/main" val="3274568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354DD8B-89BF-496F-B408-38F6DD2CE0ED}"/>
              </a:ext>
            </a:extLst>
          </p:cNvPr>
          <p:cNvSpPr>
            <a:spLocks noGrp="1"/>
          </p:cNvSpPr>
          <p:nvPr>
            <p:ph idx="1"/>
          </p:nvPr>
        </p:nvSpPr>
        <p:spPr/>
        <p:txBody>
          <a:bodyPr/>
          <a:lstStyle/>
          <a:p>
            <a:endParaRPr lang="zh-CN" altLang="en-US" dirty="0"/>
          </a:p>
        </p:txBody>
      </p:sp>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准备知识：快速完成企业二级网页的制作</a:t>
            </a:r>
            <a:endParaRPr lang="zh-CN" altLang="en-US" b="1" dirty="0">
              <a:effectLst>
                <a:outerShdw blurRad="38100" dist="38100" dir="2700000" algn="tl">
                  <a:srgbClr val="000000">
                    <a:alpha val="43137"/>
                  </a:srgbClr>
                </a:outerShdw>
              </a:effectLst>
            </a:endParaRPr>
          </a:p>
        </p:txBody>
      </p:sp>
      <p:sp>
        <p:nvSpPr>
          <p:cNvPr id="6" name="AutoShape 132">
            <a:extLst>
              <a:ext uri="{FF2B5EF4-FFF2-40B4-BE49-F238E27FC236}">
                <a16:creationId xmlns:a16="http://schemas.microsoft.com/office/drawing/2014/main" id="{65F657D3-D0F0-43D9-8DCD-87ECFB35C98D}"/>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5.2</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20" name="组合 19">
            <a:extLst>
              <a:ext uri="{FF2B5EF4-FFF2-40B4-BE49-F238E27FC236}">
                <a16:creationId xmlns:a16="http://schemas.microsoft.com/office/drawing/2014/main" id="{70517041-C870-4BE5-A878-39D370AEB4A8}"/>
              </a:ext>
            </a:extLst>
          </p:cNvPr>
          <p:cNvGrpSpPr/>
          <p:nvPr/>
        </p:nvGrpSpPr>
        <p:grpSpPr>
          <a:xfrm>
            <a:off x="1822815" y="1767390"/>
            <a:ext cx="6815986" cy="622922"/>
            <a:chOff x="1786476" y="1206533"/>
            <a:chExt cx="6815986" cy="622922"/>
          </a:xfrm>
        </p:grpSpPr>
        <p:sp>
          <p:nvSpPr>
            <p:cNvPr id="21" name="平行四边形 20">
              <a:extLst>
                <a:ext uri="{FF2B5EF4-FFF2-40B4-BE49-F238E27FC236}">
                  <a16:creationId xmlns:a16="http://schemas.microsoft.com/office/drawing/2014/main" id="{C69B2CBF-6B62-4E58-AED7-3F799088F3D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创建模板和保存</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22" name="直接箭头连接符 21">
              <a:extLst>
                <a:ext uri="{FF2B5EF4-FFF2-40B4-BE49-F238E27FC236}">
                  <a16:creationId xmlns:a16="http://schemas.microsoft.com/office/drawing/2014/main" id="{EDCD7741-B684-4593-8F71-D0ABFBB617E5}"/>
                </a:ext>
              </a:extLst>
            </p:cNvPr>
            <p:cNvCxnSpPr>
              <a:cxnSpLocks/>
              <a:stCxn id="2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EC9D82A9-0E18-480F-B511-813DCD4241D4}"/>
                </a:ext>
              </a:extLst>
            </p:cNvPr>
            <p:cNvGrpSpPr/>
            <p:nvPr/>
          </p:nvGrpSpPr>
          <p:grpSpPr>
            <a:xfrm>
              <a:off x="1786476" y="1206533"/>
              <a:ext cx="880872" cy="622922"/>
              <a:chOff x="1786476" y="1206533"/>
              <a:chExt cx="880872" cy="622922"/>
            </a:xfrm>
          </p:grpSpPr>
          <p:sp>
            <p:nvSpPr>
              <p:cNvPr id="24" name="椭圆 23">
                <a:extLst>
                  <a:ext uri="{FF2B5EF4-FFF2-40B4-BE49-F238E27FC236}">
                    <a16:creationId xmlns:a16="http://schemas.microsoft.com/office/drawing/2014/main" id="{A70E3E50-435F-4A5B-9158-F4CF142B88C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731E88FC-3110-4768-AC7E-B8E184CE48F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5.2.1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4" name="组合 33">
            <a:extLst>
              <a:ext uri="{FF2B5EF4-FFF2-40B4-BE49-F238E27FC236}">
                <a16:creationId xmlns:a16="http://schemas.microsoft.com/office/drawing/2014/main" id="{2A6F1101-C266-461E-BDC1-0481DE6AA1A4}"/>
              </a:ext>
            </a:extLst>
          </p:cNvPr>
          <p:cNvGrpSpPr/>
          <p:nvPr/>
        </p:nvGrpSpPr>
        <p:grpSpPr>
          <a:xfrm>
            <a:off x="1822815" y="2801187"/>
            <a:ext cx="6815986" cy="622922"/>
            <a:chOff x="1786476" y="1206533"/>
            <a:chExt cx="6815986" cy="622922"/>
          </a:xfrm>
        </p:grpSpPr>
        <p:sp>
          <p:nvSpPr>
            <p:cNvPr id="35" name="平行四边形 34">
              <a:extLst>
                <a:ext uri="{FF2B5EF4-FFF2-40B4-BE49-F238E27FC236}">
                  <a16:creationId xmlns:a16="http://schemas.microsoft.com/office/drawing/2014/main" id="{3C9B652F-3F49-4D03-AF77-5D010B1B4F0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创建可编辑区域</a:t>
              </a:r>
            </a:p>
          </p:txBody>
        </p:sp>
        <p:cxnSp>
          <p:nvCxnSpPr>
            <p:cNvPr id="36" name="直接箭头连接符 35">
              <a:extLst>
                <a:ext uri="{FF2B5EF4-FFF2-40B4-BE49-F238E27FC236}">
                  <a16:creationId xmlns:a16="http://schemas.microsoft.com/office/drawing/2014/main" id="{0C669EE1-9203-4930-B1BD-324634E22B07}"/>
                </a:ext>
              </a:extLst>
            </p:cNvPr>
            <p:cNvCxnSpPr>
              <a:cxnSpLocks/>
              <a:stCxn id="3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AA077079-F9DA-4755-8649-8DE984EF6B2F}"/>
                </a:ext>
              </a:extLst>
            </p:cNvPr>
            <p:cNvGrpSpPr/>
            <p:nvPr/>
          </p:nvGrpSpPr>
          <p:grpSpPr>
            <a:xfrm>
              <a:off x="1786476" y="1206533"/>
              <a:ext cx="880872" cy="622922"/>
              <a:chOff x="1786476" y="1206533"/>
              <a:chExt cx="880872" cy="622922"/>
            </a:xfrm>
          </p:grpSpPr>
          <p:sp>
            <p:nvSpPr>
              <p:cNvPr id="38" name="椭圆 37">
                <a:extLst>
                  <a:ext uri="{FF2B5EF4-FFF2-40B4-BE49-F238E27FC236}">
                    <a16:creationId xmlns:a16="http://schemas.microsoft.com/office/drawing/2014/main" id="{26CCDC15-2798-4C44-BDCB-59B83492939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id="{84C794BC-C608-4BA9-9B9D-54EB5EA60A4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5.2.2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0" name="组合 39">
            <a:extLst>
              <a:ext uri="{FF2B5EF4-FFF2-40B4-BE49-F238E27FC236}">
                <a16:creationId xmlns:a16="http://schemas.microsoft.com/office/drawing/2014/main" id="{A034F632-F7DA-40DC-A6BF-1FA9C1672283}"/>
              </a:ext>
            </a:extLst>
          </p:cNvPr>
          <p:cNvGrpSpPr/>
          <p:nvPr/>
        </p:nvGrpSpPr>
        <p:grpSpPr>
          <a:xfrm>
            <a:off x="1822815" y="3834984"/>
            <a:ext cx="6815986" cy="622922"/>
            <a:chOff x="1786476" y="1206533"/>
            <a:chExt cx="6815986" cy="622922"/>
          </a:xfrm>
        </p:grpSpPr>
        <p:sp>
          <p:nvSpPr>
            <p:cNvPr id="41" name="平行四边形 40">
              <a:extLst>
                <a:ext uri="{FF2B5EF4-FFF2-40B4-BE49-F238E27FC236}">
                  <a16:creationId xmlns:a16="http://schemas.microsoft.com/office/drawing/2014/main" id="{F064E946-B5DD-40EB-A9B1-56782692E83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defRPr/>
              </a:pPr>
              <a:r>
                <a:rPr kumimoji="0" lang="zh-CN" altLang="en-US" b="0" i="0" u="none" strike="noStrike" kern="1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Times New Roman" panose="02020603050405020304" pitchFamily="18" charset="0"/>
                </a:rPr>
                <a:t>修改或删除可编辑区域</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42" name="直接箭头连接符 41">
              <a:extLst>
                <a:ext uri="{FF2B5EF4-FFF2-40B4-BE49-F238E27FC236}">
                  <a16:creationId xmlns:a16="http://schemas.microsoft.com/office/drawing/2014/main" id="{AAD40E52-0B2F-4D42-9C2E-581961BE6064}"/>
                </a:ext>
              </a:extLst>
            </p:cNvPr>
            <p:cNvCxnSpPr>
              <a:cxnSpLocks/>
              <a:stCxn id="4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C4862EA3-1533-46AB-A699-8BCD822734E9}"/>
                </a:ext>
              </a:extLst>
            </p:cNvPr>
            <p:cNvGrpSpPr/>
            <p:nvPr/>
          </p:nvGrpSpPr>
          <p:grpSpPr>
            <a:xfrm>
              <a:off x="1786476" y="1206533"/>
              <a:ext cx="880872" cy="622922"/>
              <a:chOff x="1786476" y="1206533"/>
              <a:chExt cx="880872" cy="622922"/>
            </a:xfrm>
          </p:grpSpPr>
          <p:sp>
            <p:nvSpPr>
              <p:cNvPr id="44" name="椭圆 43">
                <a:extLst>
                  <a:ext uri="{FF2B5EF4-FFF2-40B4-BE49-F238E27FC236}">
                    <a16:creationId xmlns:a16="http://schemas.microsoft.com/office/drawing/2014/main" id="{520CCF06-96C6-44B3-BF27-FE29A2BA72B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a:extLst>
                  <a:ext uri="{FF2B5EF4-FFF2-40B4-BE49-F238E27FC236}">
                    <a16:creationId xmlns:a16="http://schemas.microsoft.com/office/drawing/2014/main" id="{5529F287-DCD0-41C2-A00B-06D4FD280A6B}"/>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5.2.3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54" name="组合 53">
            <a:extLst>
              <a:ext uri="{FF2B5EF4-FFF2-40B4-BE49-F238E27FC236}">
                <a16:creationId xmlns:a16="http://schemas.microsoft.com/office/drawing/2014/main" id="{AC1C99CB-1F1B-4E45-BCA2-6DB6C2D53001}"/>
              </a:ext>
            </a:extLst>
          </p:cNvPr>
          <p:cNvGrpSpPr/>
          <p:nvPr/>
        </p:nvGrpSpPr>
        <p:grpSpPr>
          <a:xfrm>
            <a:off x="1822815" y="4868780"/>
            <a:ext cx="6815986" cy="622922"/>
            <a:chOff x="1786476" y="1206533"/>
            <a:chExt cx="6815986" cy="622922"/>
          </a:xfrm>
        </p:grpSpPr>
        <p:sp>
          <p:nvSpPr>
            <p:cNvPr id="55" name="平行四边形 54">
              <a:extLst>
                <a:ext uri="{FF2B5EF4-FFF2-40B4-BE49-F238E27FC236}">
                  <a16:creationId xmlns:a16="http://schemas.microsoft.com/office/drawing/2014/main" id="{EE31043C-312A-4B76-BAFE-BF89E9DCD5A0}"/>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应用模板文件新建网页</a:t>
              </a:r>
            </a:p>
          </p:txBody>
        </p:sp>
        <p:cxnSp>
          <p:nvCxnSpPr>
            <p:cNvPr id="56" name="直接箭头连接符 55">
              <a:extLst>
                <a:ext uri="{FF2B5EF4-FFF2-40B4-BE49-F238E27FC236}">
                  <a16:creationId xmlns:a16="http://schemas.microsoft.com/office/drawing/2014/main" id="{17D4870F-5FBA-41A9-86CF-2973E002F8FD}"/>
                </a:ext>
              </a:extLst>
            </p:cNvPr>
            <p:cNvCxnSpPr>
              <a:cxnSpLocks/>
              <a:stCxn id="5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a16="http://schemas.microsoft.com/office/drawing/2014/main" id="{536EA55D-42F3-4538-9197-8AF931BC5F4D}"/>
                </a:ext>
              </a:extLst>
            </p:cNvPr>
            <p:cNvGrpSpPr/>
            <p:nvPr/>
          </p:nvGrpSpPr>
          <p:grpSpPr>
            <a:xfrm>
              <a:off x="1786476" y="1206533"/>
              <a:ext cx="880872" cy="622922"/>
              <a:chOff x="1786476" y="1206533"/>
              <a:chExt cx="880872" cy="622922"/>
            </a:xfrm>
          </p:grpSpPr>
          <p:sp>
            <p:nvSpPr>
              <p:cNvPr id="58" name="椭圆 57">
                <a:extLst>
                  <a:ext uri="{FF2B5EF4-FFF2-40B4-BE49-F238E27FC236}">
                    <a16:creationId xmlns:a16="http://schemas.microsoft.com/office/drawing/2014/main" id="{9FBD2C55-EDBE-4D79-8157-EF57DE44518C}"/>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59" name="文本框 58">
                <a:extLst>
                  <a:ext uri="{FF2B5EF4-FFF2-40B4-BE49-F238E27FC236}">
                    <a16:creationId xmlns:a16="http://schemas.microsoft.com/office/drawing/2014/main" id="{44681091-AC85-4E4F-8EA4-F9EE6D6FCCA7}"/>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5.2.4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40700184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457200" y="734291"/>
            <a:ext cx="1759527" cy="443345"/>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步骤</a:t>
            </a:r>
            <a:r>
              <a:rPr lang="en-US" altLang="zh-CN" b="1" dirty="0">
                <a:latin typeface="微软雅黑" panose="020B0503020204020204" pitchFamily="34" charset="-122"/>
                <a:ea typeface="微软雅黑" panose="020B0503020204020204" pitchFamily="34" charset="-122"/>
              </a:rPr>
              <a:t>4</a:t>
            </a:r>
            <a:endParaRPr lang="zh-CN" altLang="en-US" b="1" dirty="0">
              <a:latin typeface="微软雅黑" panose="020B0503020204020204" pitchFamily="34" charset="-122"/>
              <a:ea typeface="微软雅黑" panose="020B0503020204020204" pitchFamily="34" charset="-122"/>
            </a:endParaRPr>
          </a:p>
        </p:txBody>
      </p:sp>
      <p:sp>
        <p:nvSpPr>
          <p:cNvPr id="3" name="矩形 2"/>
          <p:cNvSpPr/>
          <p:nvPr/>
        </p:nvSpPr>
        <p:spPr>
          <a:xfrm>
            <a:off x="2410692" y="734291"/>
            <a:ext cx="8908472" cy="1569660"/>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用鼠标选择</a:t>
            </a:r>
            <a:r>
              <a:rPr lang="en-US" altLang="zh-CN" sz="1600" dirty="0">
                <a:latin typeface="微软雅黑" panose="020B0503020204020204" pitchFamily="34" charset="-122"/>
                <a:ea typeface="微软雅黑" panose="020B0503020204020204" pitchFamily="34" charset="-122"/>
              </a:rPr>
              <a:t>div</a:t>
            </a:r>
            <a:r>
              <a:rPr lang="zh-CN" altLang="zh-CN" sz="1600" dirty="0">
                <a:latin typeface="微软雅黑" panose="020B0503020204020204" pitchFamily="34" charset="-122"/>
                <a:ea typeface="微软雅黑" panose="020B0503020204020204" pitchFamily="34" charset="-122"/>
              </a:rPr>
              <a:t>标签，单击【插入】工具栏中的【常用】</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【模板】</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【可选区域】，弹出【新建可选区域】</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在名称中输入名称，【默认显示】的复选框默认为选中状态，</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【确定】按钮；用鼠标选择表格，单击【插入】工具栏中的【常用】</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【模板】</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【重复区域】，弹出【新建重复区域】面板，命名后</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【确定按钮】。</a:t>
            </a:r>
            <a:endParaRPr lang="zh-CN" altLang="en-US" sz="1600" dirty="0">
              <a:latin typeface="微软雅黑" panose="020B0503020204020204" pitchFamily="34" charset="-122"/>
              <a:ea typeface="微软雅黑" panose="020B0503020204020204" pitchFamily="34" charset="-122"/>
            </a:endParaRPr>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2410692" y="2461461"/>
            <a:ext cx="2867890" cy="1711418"/>
          </a:xfrm>
          <a:prstGeom prst="rect">
            <a:avLst/>
          </a:prstGeom>
          <a:ln w="12700">
            <a:solidFill>
              <a:schemeClr val="tx1"/>
            </a:solidFill>
          </a:ln>
        </p:spPr>
      </p:pic>
      <p:pic>
        <p:nvPicPr>
          <p:cNvPr id="6" name="图片 5"/>
          <p:cNvPicPr/>
          <p:nvPr/>
        </p:nvPicPr>
        <p:blipFill>
          <a:blip r:embed="rId3"/>
          <a:stretch>
            <a:fillRect/>
          </a:stretch>
        </p:blipFill>
        <p:spPr>
          <a:xfrm>
            <a:off x="5463165" y="2461461"/>
            <a:ext cx="3545711" cy="1711418"/>
          </a:xfrm>
          <a:prstGeom prst="rect">
            <a:avLst/>
          </a:prstGeom>
          <a:ln w="12700">
            <a:solidFill>
              <a:schemeClr val="tx1"/>
            </a:solidFill>
          </a:ln>
        </p:spPr>
      </p:pic>
      <p:pic>
        <p:nvPicPr>
          <p:cNvPr id="7" name="图片 6"/>
          <p:cNvPicPr/>
          <p:nvPr/>
        </p:nvPicPr>
        <p:blipFill>
          <a:blip r:embed="rId4">
            <a:extLst>
              <a:ext uri="{28A0092B-C50C-407E-A947-70E740481C1C}">
                <a14:useLocalDpi xmlns:a14="http://schemas.microsoft.com/office/drawing/2010/main" val="0"/>
              </a:ext>
            </a:extLst>
          </a:blip>
          <a:stretch>
            <a:fillRect/>
          </a:stretch>
        </p:blipFill>
        <p:spPr>
          <a:xfrm>
            <a:off x="2410692" y="4330389"/>
            <a:ext cx="6065262" cy="2430629"/>
          </a:xfrm>
          <a:prstGeom prst="rect">
            <a:avLst/>
          </a:prstGeom>
          <a:ln w="12700">
            <a:solidFill>
              <a:schemeClr val="tx1"/>
            </a:solidFill>
          </a:ln>
        </p:spPr>
      </p:pic>
    </p:spTree>
    <p:extLst>
      <p:ext uri="{BB962C8B-B14F-4D97-AF65-F5344CB8AC3E}">
        <p14:creationId xmlns:p14="http://schemas.microsoft.com/office/powerpoint/2010/main" val="4618685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457200" y="734291"/>
            <a:ext cx="1759527" cy="443345"/>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步骤</a:t>
            </a:r>
            <a:r>
              <a:rPr lang="en-US" altLang="zh-CN" b="1" dirty="0">
                <a:latin typeface="微软雅黑" panose="020B0503020204020204" pitchFamily="34" charset="-122"/>
                <a:ea typeface="微软雅黑" panose="020B0503020204020204" pitchFamily="34" charset="-122"/>
              </a:rPr>
              <a:t>5</a:t>
            </a:r>
            <a:endParaRPr lang="zh-CN" altLang="en-US" b="1" dirty="0">
              <a:latin typeface="微软雅黑" panose="020B0503020204020204" pitchFamily="34" charset="-122"/>
              <a:ea typeface="微软雅黑" panose="020B0503020204020204" pitchFamily="34" charset="-122"/>
            </a:endParaRPr>
          </a:p>
        </p:txBody>
      </p:sp>
      <p:sp>
        <p:nvSpPr>
          <p:cNvPr id="3" name="矩形 2"/>
          <p:cNvSpPr/>
          <p:nvPr/>
        </p:nvSpPr>
        <p:spPr>
          <a:xfrm>
            <a:off x="2410692" y="734291"/>
            <a:ext cx="8908472" cy="1200329"/>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保存模板文件</a:t>
            </a:r>
            <a:r>
              <a:rPr lang="en-US" altLang="zh-CN" sz="1600" dirty="0" err="1">
                <a:latin typeface="微软雅黑" panose="020B0503020204020204" pitchFamily="34" charset="-122"/>
                <a:ea typeface="微软雅黑" panose="020B0503020204020204" pitchFamily="34" charset="-122"/>
              </a:rPr>
              <a:t>eg.dwt</a:t>
            </a:r>
            <a:r>
              <a:rPr lang="zh-CN" altLang="zh-CN" sz="1600" dirty="0">
                <a:latin typeface="微软雅黑" panose="020B0503020204020204" pitchFamily="34" charset="-122"/>
                <a:ea typeface="微软雅黑" panose="020B0503020204020204" pitchFamily="34" charset="-122"/>
              </a:rPr>
              <a:t>，并基于模板</a:t>
            </a:r>
            <a:r>
              <a:rPr lang="en-US" altLang="zh-CN" sz="1600" dirty="0" err="1">
                <a:latin typeface="微软雅黑" panose="020B0503020204020204" pitchFamily="34" charset="-122"/>
                <a:ea typeface="微软雅黑" panose="020B0503020204020204" pitchFamily="34" charset="-122"/>
              </a:rPr>
              <a:t>eg.dwt</a:t>
            </a:r>
            <a:r>
              <a:rPr lang="zh-CN" altLang="zh-CN" sz="1600" dirty="0">
                <a:latin typeface="微软雅黑" panose="020B0503020204020204" pitchFamily="34" charset="-122"/>
                <a:ea typeface="微软雅黑" panose="020B0503020204020204" pitchFamily="34" charset="-122"/>
              </a:rPr>
              <a:t>创建一个新的网页，保存为</a:t>
            </a:r>
            <a:r>
              <a:rPr lang="en-US" altLang="zh-CN" sz="1600" dirty="0">
                <a:latin typeface="微软雅黑" panose="020B0503020204020204" pitchFamily="34" charset="-122"/>
                <a:ea typeface="微软雅黑" panose="020B0503020204020204" pitchFamily="34" charset="-122"/>
              </a:rPr>
              <a:t>1.html</a:t>
            </a:r>
            <a:r>
              <a:rPr lang="zh-CN" altLang="zh-CN" sz="1600" dirty="0">
                <a:latin typeface="微软雅黑" panose="020B0503020204020204" pitchFamily="34" charset="-122"/>
                <a:ea typeface="微软雅黑" panose="020B0503020204020204" pitchFamily="34" charset="-122"/>
              </a:rPr>
              <a:t>。单击菜单栏的【修改】</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【模板属性】，若将“显示</a:t>
            </a:r>
            <a:r>
              <a:rPr lang="en-US" altLang="zh-CN" sz="1600" dirty="0" err="1">
                <a:latin typeface="微软雅黑" panose="020B0503020204020204" pitchFamily="34" charset="-122"/>
                <a:ea typeface="微软雅黑" panose="020B0503020204020204" pitchFamily="34" charset="-122"/>
              </a:rPr>
              <a:t>kexuan</a:t>
            </a:r>
            <a:r>
              <a:rPr lang="zh-CN" altLang="zh-CN" sz="1600" dirty="0">
                <a:latin typeface="微软雅黑" panose="020B0503020204020204" pitchFamily="34" charset="-122"/>
                <a:ea typeface="微软雅黑" panose="020B0503020204020204" pitchFamily="34" charset="-122"/>
              </a:rPr>
              <a:t>”的复选框取消，</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【确定】后，</a:t>
            </a:r>
            <a:r>
              <a:rPr lang="en-US" altLang="zh-CN" sz="1600" dirty="0">
                <a:latin typeface="微软雅黑" panose="020B0503020204020204" pitchFamily="34" charset="-122"/>
                <a:ea typeface="微软雅黑" panose="020B0503020204020204" pitchFamily="34" charset="-122"/>
              </a:rPr>
              <a:t>1.html</a:t>
            </a:r>
            <a:r>
              <a:rPr lang="zh-CN" altLang="zh-CN" sz="1600" dirty="0">
                <a:latin typeface="微软雅黑" panose="020B0503020204020204" pitchFamily="34" charset="-122"/>
                <a:ea typeface="微软雅黑" panose="020B0503020204020204" pitchFamily="34" charset="-122"/>
              </a:rPr>
              <a:t>中的</a:t>
            </a:r>
            <a:r>
              <a:rPr lang="en-US" altLang="zh-CN" sz="1600" dirty="0">
                <a:latin typeface="微软雅黑" panose="020B0503020204020204" pitchFamily="34" charset="-122"/>
                <a:ea typeface="微软雅黑" panose="020B0503020204020204" pitchFamily="34" charset="-122"/>
              </a:rPr>
              <a:t>div</a:t>
            </a:r>
            <a:r>
              <a:rPr lang="zh-CN" altLang="zh-CN" sz="1600" dirty="0">
                <a:latin typeface="微软雅黑" panose="020B0503020204020204" pitchFamily="34" charset="-122"/>
                <a:ea typeface="微软雅黑" panose="020B0503020204020204" pitchFamily="34" charset="-122"/>
              </a:rPr>
              <a:t>区域将被隐藏，可通过修改【模板属性】重现显示该区域。</a:t>
            </a:r>
            <a:endParaRPr lang="zh-CN" altLang="en-US" sz="1600" dirty="0">
              <a:latin typeface="微软雅黑" panose="020B0503020204020204" pitchFamily="34" charset="-122"/>
              <a:ea typeface="微软雅黑" panose="020B0503020204020204" pitchFamily="34" charset="-122"/>
            </a:endParaRPr>
          </a:p>
        </p:txBody>
      </p:sp>
      <p:pic>
        <p:nvPicPr>
          <p:cNvPr id="8" name="图片 7"/>
          <p:cNvPicPr/>
          <p:nvPr/>
        </p:nvPicPr>
        <p:blipFill>
          <a:blip r:embed="rId2" cstate="print">
            <a:extLst>
              <a:ext uri="{28A0092B-C50C-407E-A947-70E740481C1C}">
                <a14:useLocalDpi xmlns:a14="http://schemas.microsoft.com/office/drawing/2010/main" val="0"/>
              </a:ext>
            </a:extLst>
          </a:blip>
          <a:stretch>
            <a:fillRect/>
          </a:stretch>
        </p:blipFill>
        <p:spPr>
          <a:xfrm>
            <a:off x="2410692" y="2058063"/>
            <a:ext cx="3525700" cy="2500082"/>
          </a:xfrm>
          <a:prstGeom prst="rect">
            <a:avLst/>
          </a:prstGeom>
          <a:ln w="12700">
            <a:solidFill>
              <a:schemeClr val="tx1"/>
            </a:solidFill>
          </a:ln>
        </p:spPr>
      </p:pic>
      <p:pic>
        <p:nvPicPr>
          <p:cNvPr id="9" name="图片 8"/>
          <p:cNvPicPr/>
          <p:nvPr/>
        </p:nvPicPr>
        <p:blipFill>
          <a:blip r:embed="rId3" cstate="print">
            <a:extLst>
              <a:ext uri="{28A0092B-C50C-407E-A947-70E740481C1C}">
                <a14:useLocalDpi xmlns:a14="http://schemas.microsoft.com/office/drawing/2010/main" val="0"/>
              </a:ext>
            </a:extLst>
          </a:blip>
          <a:stretch>
            <a:fillRect/>
          </a:stretch>
        </p:blipFill>
        <p:spPr>
          <a:xfrm>
            <a:off x="6355570" y="2058063"/>
            <a:ext cx="3525700" cy="2500082"/>
          </a:xfrm>
          <a:prstGeom prst="rect">
            <a:avLst/>
          </a:prstGeom>
          <a:ln w="12700">
            <a:solidFill>
              <a:schemeClr val="tx1"/>
            </a:solidFill>
          </a:ln>
        </p:spPr>
      </p:pic>
      <p:sp>
        <p:nvSpPr>
          <p:cNvPr id="10" name="右箭头 9"/>
          <p:cNvSpPr/>
          <p:nvPr/>
        </p:nvSpPr>
        <p:spPr>
          <a:xfrm>
            <a:off x="5816455" y="3133479"/>
            <a:ext cx="539115" cy="174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Tree>
    <p:extLst>
      <p:ext uri="{BB962C8B-B14F-4D97-AF65-F5344CB8AC3E}">
        <p14:creationId xmlns:p14="http://schemas.microsoft.com/office/powerpoint/2010/main" val="14242223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457200" y="734291"/>
            <a:ext cx="1759527" cy="443345"/>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步骤</a:t>
            </a:r>
            <a:r>
              <a:rPr lang="en-US" altLang="zh-CN" b="1" dirty="0">
                <a:latin typeface="微软雅黑" panose="020B0503020204020204" pitchFamily="34" charset="-122"/>
                <a:ea typeface="微软雅黑" panose="020B0503020204020204" pitchFamily="34" charset="-122"/>
              </a:rPr>
              <a:t>6</a:t>
            </a:r>
            <a:endParaRPr lang="zh-CN" altLang="en-US" b="1" dirty="0">
              <a:latin typeface="微软雅黑" panose="020B0503020204020204" pitchFamily="34" charset="-122"/>
              <a:ea typeface="微软雅黑" panose="020B0503020204020204" pitchFamily="34" charset="-122"/>
            </a:endParaRPr>
          </a:p>
        </p:txBody>
      </p:sp>
      <p:sp>
        <p:nvSpPr>
          <p:cNvPr id="3" name="矩形 2"/>
          <p:cNvSpPr/>
          <p:nvPr/>
        </p:nvSpPr>
        <p:spPr>
          <a:xfrm>
            <a:off x="2410692" y="734291"/>
            <a:ext cx="8908472" cy="923330"/>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nSpc>
                <a:spcPct val="150000"/>
              </a:lnSpc>
            </a:pPr>
            <a:r>
              <a:rPr lang="zh-CN" altLang="zh-CN" dirty="0"/>
              <a:t>单击重复区域中的</a:t>
            </a:r>
            <a:r>
              <a:rPr lang="en-US" altLang="zh-CN" dirty="0"/>
              <a:t>                   </a:t>
            </a:r>
            <a:r>
              <a:rPr lang="zh-CN" altLang="zh-CN" dirty="0"/>
              <a:t>按钮增加或减少重复区域，单击</a:t>
            </a:r>
            <a:r>
              <a:rPr lang="en-US" altLang="zh-CN" dirty="0"/>
              <a:t>      </a:t>
            </a:r>
            <a:r>
              <a:rPr lang="zh-CN" altLang="zh-CN" dirty="0"/>
              <a:t>增加一个重复区域，使用</a:t>
            </a:r>
            <a:r>
              <a:rPr lang="en-US" altLang="zh-CN" dirty="0"/>
              <a:t>       </a:t>
            </a:r>
            <a:r>
              <a:rPr lang="zh-CN" altLang="zh-CN" dirty="0"/>
              <a:t>可以删除重复区域</a:t>
            </a:r>
            <a:r>
              <a:rPr lang="zh-CN" altLang="en-US" dirty="0"/>
              <a:t>，单击</a:t>
            </a:r>
            <a:r>
              <a:rPr lang="en-US" altLang="zh-CN" dirty="0"/>
              <a:t>         </a:t>
            </a:r>
            <a:r>
              <a:rPr lang="zh-CN" altLang="zh-CN" dirty="0"/>
              <a:t>可以修改由重复区域创建的表格的顺序</a:t>
            </a:r>
            <a:r>
              <a:rPr lang="zh-CN" altLang="zh-CN"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pic>
        <p:nvPicPr>
          <p:cNvPr id="7" name="图片 6"/>
          <p:cNvPicPr/>
          <p:nvPr/>
        </p:nvPicPr>
        <p:blipFill>
          <a:blip r:embed="rId2"/>
          <a:stretch>
            <a:fillRect/>
          </a:stretch>
        </p:blipFill>
        <p:spPr>
          <a:xfrm>
            <a:off x="4337771" y="875433"/>
            <a:ext cx="1132796" cy="288348"/>
          </a:xfrm>
          <a:prstGeom prst="rect">
            <a:avLst/>
          </a:prstGeom>
        </p:spPr>
      </p:pic>
      <p:pic>
        <p:nvPicPr>
          <p:cNvPr id="11" name="图片 10"/>
          <p:cNvPicPr/>
          <p:nvPr/>
        </p:nvPicPr>
        <p:blipFill>
          <a:blip r:embed="rId3"/>
          <a:stretch>
            <a:fillRect/>
          </a:stretch>
        </p:blipFill>
        <p:spPr>
          <a:xfrm>
            <a:off x="8735724" y="875433"/>
            <a:ext cx="321483" cy="247295"/>
          </a:xfrm>
          <a:prstGeom prst="rect">
            <a:avLst/>
          </a:prstGeom>
        </p:spPr>
      </p:pic>
      <p:pic>
        <p:nvPicPr>
          <p:cNvPr id="12" name="图片 11"/>
          <p:cNvPicPr/>
          <p:nvPr/>
        </p:nvPicPr>
        <p:blipFill>
          <a:blip r:embed="rId4"/>
          <a:stretch>
            <a:fillRect/>
          </a:stretch>
        </p:blipFill>
        <p:spPr>
          <a:xfrm>
            <a:off x="3023324" y="1304748"/>
            <a:ext cx="311958" cy="283598"/>
          </a:xfrm>
          <a:prstGeom prst="rect">
            <a:avLst/>
          </a:prstGeom>
        </p:spPr>
      </p:pic>
      <p:pic>
        <p:nvPicPr>
          <p:cNvPr id="13" name="图片 12"/>
          <p:cNvPicPr/>
          <p:nvPr/>
        </p:nvPicPr>
        <p:blipFill>
          <a:blip r:embed="rId5"/>
          <a:stretch>
            <a:fillRect/>
          </a:stretch>
        </p:blipFill>
        <p:spPr>
          <a:xfrm>
            <a:off x="5936392" y="1304748"/>
            <a:ext cx="517380" cy="206952"/>
          </a:xfrm>
          <a:prstGeom prst="rect">
            <a:avLst/>
          </a:prstGeom>
        </p:spPr>
      </p:pic>
      <p:pic>
        <p:nvPicPr>
          <p:cNvPr id="14" name="图片 13"/>
          <p:cNvPicPr/>
          <p:nvPr/>
        </p:nvPicPr>
        <p:blipFill>
          <a:blip r:embed="rId6">
            <a:extLst>
              <a:ext uri="{28A0092B-C50C-407E-A947-70E740481C1C}">
                <a14:useLocalDpi xmlns:a14="http://schemas.microsoft.com/office/drawing/2010/main" val="0"/>
              </a:ext>
            </a:extLst>
          </a:blip>
          <a:stretch>
            <a:fillRect/>
          </a:stretch>
        </p:blipFill>
        <p:spPr>
          <a:xfrm>
            <a:off x="2410692" y="1798763"/>
            <a:ext cx="7619999" cy="1905000"/>
          </a:xfrm>
          <a:prstGeom prst="rect">
            <a:avLst/>
          </a:prstGeom>
          <a:ln w="12700">
            <a:solidFill>
              <a:schemeClr val="tx1"/>
            </a:solidFill>
          </a:ln>
        </p:spPr>
      </p:pic>
      <p:pic>
        <p:nvPicPr>
          <p:cNvPr id="15" name="图片 14"/>
          <p:cNvPicPr/>
          <p:nvPr/>
        </p:nvPicPr>
        <p:blipFill>
          <a:blip r:embed="rId7">
            <a:extLst>
              <a:ext uri="{28A0092B-C50C-407E-A947-70E740481C1C}">
                <a14:useLocalDpi xmlns:a14="http://schemas.microsoft.com/office/drawing/2010/main" val="0"/>
              </a:ext>
            </a:extLst>
          </a:blip>
          <a:stretch>
            <a:fillRect/>
          </a:stretch>
        </p:blipFill>
        <p:spPr>
          <a:xfrm>
            <a:off x="2410692" y="3844905"/>
            <a:ext cx="7458032" cy="2497974"/>
          </a:xfrm>
          <a:prstGeom prst="rect">
            <a:avLst/>
          </a:prstGeom>
          <a:ln w="12700">
            <a:solidFill>
              <a:schemeClr val="tx1"/>
            </a:solidFill>
          </a:ln>
        </p:spPr>
      </p:pic>
    </p:spTree>
    <p:extLst>
      <p:ext uri="{BB962C8B-B14F-4D97-AF65-F5344CB8AC3E}">
        <p14:creationId xmlns:p14="http://schemas.microsoft.com/office/powerpoint/2010/main" val="3005415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脱离模板和应用模板</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5.4.2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734291" y="1304928"/>
            <a:ext cx="10487891" cy="1200329"/>
          </a:xfrm>
          <a:prstGeom prst="rect">
            <a:avLst/>
          </a:prstGeom>
          <a:solidFill>
            <a:schemeClr val="bg1">
              <a:lumMod val="95000"/>
            </a:schemeClr>
          </a:solidFill>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应用了模板的网页若要独立编辑，不再使用模板的布局，可以将网页脱离模板，脱离模板的网页将不再有可编辑区域等模板特有的区域，模板修改后更新网页时，也不会有更新的效果。实现脱离模板的操作，只需要单击菜单栏中的【修改】</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【模板】</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【从模板中分离】</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当前网页即可脱离模板</a:t>
            </a:r>
            <a:endParaRPr lang="zh-CN" altLang="en-US" sz="1600" dirty="0">
              <a:latin typeface="微软雅黑" panose="020B0503020204020204" pitchFamily="34" charset="-122"/>
              <a:ea typeface="微软雅黑" panose="020B0503020204020204" pitchFamily="34"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tretch>
            <a:fillRect/>
          </a:stretch>
        </p:blipFill>
        <p:spPr>
          <a:xfrm>
            <a:off x="1815494" y="2634397"/>
            <a:ext cx="3781742" cy="3919618"/>
          </a:xfrm>
          <a:prstGeom prst="rect">
            <a:avLst/>
          </a:prstGeom>
          <a:ln w="12700">
            <a:solidFill>
              <a:schemeClr val="tx1"/>
            </a:solidFill>
          </a:ln>
        </p:spPr>
      </p:pic>
    </p:spTree>
    <p:extLst>
      <p:ext uri="{BB962C8B-B14F-4D97-AF65-F5344CB8AC3E}">
        <p14:creationId xmlns:p14="http://schemas.microsoft.com/office/powerpoint/2010/main" val="7232801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脱离模板和应用模板</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5.4.2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720436" y="1304928"/>
            <a:ext cx="10501746" cy="1200329"/>
          </a:xfrm>
          <a:prstGeom prst="rect">
            <a:avLst/>
          </a:prstGeom>
          <a:solidFill>
            <a:schemeClr val="bg1">
              <a:lumMod val="95000"/>
            </a:schemeClr>
          </a:solidFill>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如果网页想应用站点中的某个模板，可以单击菜单栏中的【修改】</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【模板】</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【应用模板到页】，弹出【选择模板】对话框</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选定应用的模板的名称，</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【选定】，将弹出【不一致的区域名称】对话框</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【未解析】的区域，在【内容移动新区域】选项中，选择对应的区域，再单击【确定】完成</a:t>
            </a:r>
            <a:r>
              <a:rPr lang="zh-CN" altLang="en-US" sz="1600" dirty="0">
                <a:latin typeface="微软雅黑" panose="020B0503020204020204" pitchFamily="34" charset="-122"/>
                <a:ea typeface="微软雅黑" panose="020B0503020204020204" pitchFamily="34" charset="-122"/>
              </a:rPr>
              <a:t>。</a:t>
            </a:r>
          </a:p>
        </p:txBody>
      </p:sp>
      <p:pic>
        <p:nvPicPr>
          <p:cNvPr id="6" name="图片 5"/>
          <p:cNvPicPr/>
          <p:nvPr/>
        </p:nvPicPr>
        <p:blipFill>
          <a:blip r:embed="rId2">
            <a:extLst>
              <a:ext uri="{28A0092B-C50C-407E-A947-70E740481C1C}">
                <a14:useLocalDpi xmlns:a14="http://schemas.microsoft.com/office/drawing/2010/main" val="0"/>
              </a:ext>
            </a:extLst>
          </a:blip>
          <a:stretch>
            <a:fillRect/>
          </a:stretch>
        </p:blipFill>
        <p:spPr>
          <a:xfrm>
            <a:off x="1815494" y="2623646"/>
            <a:ext cx="4094575" cy="1936665"/>
          </a:xfrm>
          <a:prstGeom prst="rect">
            <a:avLst/>
          </a:prstGeom>
          <a:ln w="12700">
            <a:solidFill>
              <a:schemeClr val="tx1"/>
            </a:solidFill>
          </a:ln>
        </p:spPr>
      </p:pic>
      <p:pic>
        <p:nvPicPr>
          <p:cNvPr id="7" name="图片 6"/>
          <p:cNvPicPr/>
          <p:nvPr/>
        </p:nvPicPr>
        <p:blipFill>
          <a:blip r:embed="rId3" cstate="print">
            <a:extLst>
              <a:ext uri="{28A0092B-C50C-407E-A947-70E740481C1C}">
                <a14:useLocalDpi xmlns:a14="http://schemas.microsoft.com/office/drawing/2010/main" val="0"/>
              </a:ext>
            </a:extLst>
          </a:blip>
          <a:stretch>
            <a:fillRect/>
          </a:stretch>
        </p:blipFill>
        <p:spPr>
          <a:xfrm>
            <a:off x="6209202" y="2623646"/>
            <a:ext cx="3807633" cy="2887479"/>
          </a:xfrm>
          <a:prstGeom prst="rect">
            <a:avLst/>
          </a:prstGeom>
          <a:ln w="12700">
            <a:solidFill>
              <a:schemeClr val="tx1"/>
            </a:solidFill>
          </a:ln>
        </p:spPr>
      </p:pic>
    </p:spTree>
    <p:extLst>
      <p:ext uri="{BB962C8B-B14F-4D97-AF65-F5344CB8AC3E}">
        <p14:creationId xmlns:p14="http://schemas.microsoft.com/office/powerpoint/2010/main" val="18282074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库文件</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5.4.3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942109" y="1330037"/>
            <a:ext cx="10224655" cy="1569660"/>
          </a:xfrm>
          <a:prstGeom prst="rect">
            <a:avLst/>
          </a:prstGeom>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库文件是</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中的一种自定义网页元素。使用库文件可以将站点中大量重复的元素打包存放，用户在使用时可以直接调用库文件，</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允许用户创建、编辑库文件，并在网页中使用库文件。当修改了库文件，保存库文件时会提示是否更新网页，使用了库文件的网页可以选择更新或不更新，不需要用户逐页修改，可以提高网页编辑的效率。库文件可以是任意的标签、脚本、图像等网页元素</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42460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221673" y="748146"/>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4"/>
          <p:cNvSpPr/>
          <p:nvPr/>
        </p:nvSpPr>
        <p:spPr>
          <a:xfrm>
            <a:off x="1399309" y="748146"/>
            <a:ext cx="9878291" cy="1938992"/>
          </a:xfrm>
          <a:prstGeom prst="rect">
            <a:avLst/>
          </a:prstGeom>
          <a:solidFill>
            <a:schemeClr val="bg1">
              <a:lumMod val="95000"/>
            </a:schemeClr>
          </a:solidFill>
          <a:ln>
            <a:noFill/>
          </a:ln>
          <a:effectLst>
            <a:glow rad="63500">
              <a:schemeClr val="accent1">
                <a:satMod val="175000"/>
                <a:alpha val="40000"/>
              </a:schemeClr>
            </a:glow>
          </a:effectLst>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中打开网页文件，</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菜单栏的【窗口】</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【资源】，在打开的资源面板中，</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左侧的导航栏中的【库】按钮，右侧的面板显示为【库】面板，面板的上方时库文件的内容，下方为库文件的名称，若当前没有库文件，则均为空白，在面板的下方，选中网页中的</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#bottom_2</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，在库文件面板的下方</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鼠标右键，在弹出的菜单中，选择，弹出提示对话框，</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【确定】，输入库文件的名称为</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bottom</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#bottom</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的文字显示泛白效果，当前站点中多了库文件文件夹</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Library</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，库文件的文件名为</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bottom.lbi</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7" name="图片 6"/>
          <p:cNvPicPr/>
          <p:nvPr/>
        </p:nvPicPr>
        <p:blipFill rotWithShape="1">
          <a:blip r:embed="rId2"/>
          <a:srcRect b="51904"/>
          <a:stretch/>
        </p:blipFill>
        <p:spPr bwMode="auto">
          <a:xfrm>
            <a:off x="1399310" y="2901401"/>
            <a:ext cx="2549236" cy="2614932"/>
          </a:xfrm>
          <a:prstGeom prst="rect">
            <a:avLst/>
          </a:prstGeom>
          <a:ln>
            <a:solidFill>
              <a:schemeClr val="tx1"/>
            </a:solidFill>
          </a:ln>
          <a:extLst>
            <a:ext uri="{53640926-AAD7-44D8-BBD7-CCE9431645EC}">
              <a14:shadowObscured xmlns:a14="http://schemas.microsoft.com/office/drawing/2010/main"/>
            </a:ext>
          </a:extLst>
        </p:spPr>
      </p:pic>
      <p:pic>
        <p:nvPicPr>
          <p:cNvPr id="8" name="图片 7"/>
          <p:cNvPicPr/>
          <p:nvPr/>
        </p:nvPicPr>
        <p:blipFill>
          <a:blip r:embed="rId3"/>
          <a:stretch>
            <a:fillRect/>
          </a:stretch>
        </p:blipFill>
        <p:spPr>
          <a:xfrm>
            <a:off x="4275158" y="2901401"/>
            <a:ext cx="2985240" cy="2614932"/>
          </a:xfrm>
          <a:prstGeom prst="rect">
            <a:avLst/>
          </a:prstGeom>
          <a:ln>
            <a:solidFill>
              <a:schemeClr val="tx1"/>
            </a:solidFill>
          </a:ln>
        </p:spPr>
      </p:pic>
      <p:pic>
        <p:nvPicPr>
          <p:cNvPr id="9" name="图片 8"/>
          <p:cNvPicPr/>
          <p:nvPr/>
        </p:nvPicPr>
        <p:blipFill>
          <a:blip r:embed="rId4"/>
          <a:stretch>
            <a:fillRect/>
          </a:stretch>
        </p:blipFill>
        <p:spPr>
          <a:xfrm>
            <a:off x="7585824" y="4510826"/>
            <a:ext cx="3691776" cy="725852"/>
          </a:xfrm>
          <a:prstGeom prst="rect">
            <a:avLst/>
          </a:prstGeom>
          <a:ln w="12700">
            <a:solidFill>
              <a:schemeClr val="tx2"/>
            </a:solidFill>
          </a:ln>
        </p:spPr>
      </p:pic>
      <p:sp>
        <p:nvSpPr>
          <p:cNvPr id="10" name="右箭头 9"/>
          <p:cNvSpPr/>
          <p:nvPr/>
        </p:nvSpPr>
        <p:spPr>
          <a:xfrm>
            <a:off x="3609360" y="4703964"/>
            <a:ext cx="665798" cy="223347"/>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1" name="文本框 2"/>
          <p:cNvSpPr txBox="1">
            <a:spLocks noChangeArrowheads="1"/>
          </p:cNvSpPr>
          <p:nvPr/>
        </p:nvSpPr>
        <p:spPr bwMode="auto">
          <a:xfrm>
            <a:off x="1399309" y="5668045"/>
            <a:ext cx="6766589" cy="1061829"/>
          </a:xfrm>
          <a:prstGeom prst="rect">
            <a:avLst/>
          </a:prstGeom>
          <a:solidFill>
            <a:schemeClr val="bg1">
              <a:lumMod val="85000"/>
            </a:schemeClr>
          </a:solidFill>
          <a:ln w="9525">
            <a:noFill/>
            <a:miter lim="800000"/>
            <a:headEnd/>
            <a:tailEnd/>
          </a:ln>
        </p:spPr>
        <p:txBody>
          <a:bodyPr rot="0" vert="horz" wrap="square" lIns="91440" tIns="45720" rIns="91440" bIns="45720" anchor="t" anchorCtr="0">
            <a:spAutoFit/>
          </a:bodyPr>
          <a:lstStyle/>
          <a:p>
            <a:pPr algn="just">
              <a:lnSpc>
                <a:spcPct val="150000"/>
              </a:lnSpc>
              <a:spcAft>
                <a:spcPts val="0"/>
              </a:spcAft>
            </a:pP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 #BeginLibraryItem "/Library/bottom.lbi" --&gt;</a:t>
            </a:r>
          </a:p>
          <a:p>
            <a:pPr algn="just">
              <a:lnSpc>
                <a:spcPct val="150000"/>
              </a:lnSpc>
              <a:spcAft>
                <a:spcPts val="0"/>
              </a:spcAft>
            </a:pP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&lt;div id="bottom_2"&gt;版权所有@2015 大尚鞋业有限公司&lt;/div&gt;</a:t>
            </a:r>
          </a:p>
          <a:p>
            <a:pPr algn="just">
              <a:lnSpc>
                <a:spcPct val="150000"/>
              </a:lnSpc>
              <a:spcAft>
                <a:spcPts val="0"/>
              </a:spcAft>
            </a:pP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 #EndLibraryItem --&gt;</a:t>
            </a:r>
          </a:p>
        </p:txBody>
      </p:sp>
    </p:spTree>
    <p:extLst>
      <p:ext uri="{BB962C8B-B14F-4D97-AF65-F5344CB8AC3E}">
        <p14:creationId xmlns:p14="http://schemas.microsoft.com/office/powerpoint/2010/main" val="14713701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221673" y="748146"/>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4"/>
          <p:cNvSpPr/>
          <p:nvPr/>
        </p:nvSpPr>
        <p:spPr>
          <a:xfrm>
            <a:off x="1399309" y="748146"/>
            <a:ext cx="9878291" cy="787523"/>
          </a:xfrm>
          <a:prstGeom prst="rect">
            <a:avLst/>
          </a:prstGeom>
          <a:solidFill>
            <a:schemeClr val="bg1">
              <a:lumMod val="95000"/>
            </a:schemeClr>
          </a:solidFill>
          <a:ln>
            <a:noFill/>
          </a:ln>
          <a:effectLst>
            <a:glow rad="63500">
              <a:schemeClr val="accent1">
                <a:satMod val="175000"/>
                <a:alpha val="40000"/>
              </a:schemeClr>
            </a:glow>
          </a:effectLst>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使用鼠标双击库文件面板中的文件名，打开库文件，修改库文件后选择保存，弹出【更新库项目】对话框，选择【更新】可以更新站点中使用了库文件的网页</a:t>
            </a:r>
            <a:endParaRPr lang="zh-CN" altLang="en-US" sz="1600" dirty="0">
              <a:latin typeface="微软雅黑" panose="020B0503020204020204" pitchFamily="34" charset="-122"/>
              <a:ea typeface="微软雅黑" panose="020B0503020204020204" pitchFamily="34" charset="-122"/>
            </a:endParaRPr>
          </a:p>
        </p:txBody>
      </p:sp>
      <p:pic>
        <p:nvPicPr>
          <p:cNvPr id="11" name="图片 10"/>
          <p:cNvPicPr/>
          <p:nvPr/>
        </p:nvPicPr>
        <p:blipFill rotWithShape="1">
          <a:blip r:embed="rId3"/>
          <a:srcRect t="10832" b="25741"/>
          <a:stretch/>
        </p:blipFill>
        <p:spPr bwMode="auto">
          <a:xfrm>
            <a:off x="1399309" y="1866235"/>
            <a:ext cx="5623712" cy="2303983"/>
          </a:xfrm>
          <a:prstGeom prst="rect">
            <a:avLst/>
          </a:prstGeom>
          <a:ln w="12700">
            <a:solidFill>
              <a:schemeClr val="tx1"/>
            </a:solidFill>
          </a:ln>
          <a:extLst>
            <a:ext uri="{53640926-AAD7-44D8-BBD7-CCE9431645EC}">
              <a14:shadowObscured xmlns:a14="http://schemas.microsoft.com/office/drawing/2010/main"/>
            </a:ext>
          </a:extLst>
        </p:spPr>
      </p:pic>
      <p:pic>
        <p:nvPicPr>
          <p:cNvPr id="12" name="图片 11"/>
          <p:cNvPicPr/>
          <p:nvPr/>
        </p:nvPicPr>
        <p:blipFill>
          <a:blip r:embed="rId4"/>
          <a:stretch>
            <a:fillRect/>
          </a:stretch>
        </p:blipFill>
        <p:spPr>
          <a:xfrm>
            <a:off x="7156998" y="1866234"/>
            <a:ext cx="2513475" cy="2298897"/>
          </a:xfrm>
          <a:prstGeom prst="rect">
            <a:avLst/>
          </a:prstGeom>
          <a:ln w="12700">
            <a:solidFill>
              <a:schemeClr val="tx1"/>
            </a:solidFill>
          </a:ln>
        </p:spPr>
      </p:pic>
      <p:sp>
        <p:nvSpPr>
          <p:cNvPr id="13" name="五边形 12"/>
          <p:cNvSpPr/>
          <p:nvPr/>
        </p:nvSpPr>
        <p:spPr>
          <a:xfrm>
            <a:off x="221673" y="4495696"/>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矩形 13"/>
          <p:cNvSpPr/>
          <p:nvPr/>
        </p:nvSpPr>
        <p:spPr>
          <a:xfrm>
            <a:off x="1399309" y="4495696"/>
            <a:ext cx="9878291" cy="461665"/>
          </a:xfrm>
          <a:prstGeom prst="rect">
            <a:avLst/>
          </a:prstGeom>
          <a:solidFill>
            <a:schemeClr val="bg1">
              <a:lumMod val="95000"/>
            </a:schemeClr>
          </a:solidFill>
          <a:ln>
            <a:noFill/>
          </a:ln>
          <a:effectLst>
            <a:glow rad="63500">
              <a:schemeClr val="accent1">
                <a:satMod val="175000"/>
                <a:alpha val="40000"/>
              </a:schemeClr>
            </a:glow>
          </a:effectLst>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使用库文件的方式是，在库文件面板中，</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需要使用的库文件，用鼠标左键拖拽到放置库文件的位置即可</a:t>
            </a:r>
            <a:r>
              <a:rPr lang="zh-CN" altLang="en-US" sz="1600" dirty="0">
                <a:latin typeface="微软雅黑" panose="020B0503020204020204" pitchFamily="34" charset="-122"/>
                <a:ea typeface="微软雅黑" panose="020B0503020204020204" pitchFamily="34" charset="-122"/>
              </a:rPr>
              <a:t>。</a:t>
            </a:r>
          </a:p>
        </p:txBody>
      </p:sp>
      <p:sp>
        <p:nvSpPr>
          <p:cNvPr id="15" name="五边形 14"/>
          <p:cNvSpPr/>
          <p:nvPr/>
        </p:nvSpPr>
        <p:spPr>
          <a:xfrm>
            <a:off x="221673" y="5282839"/>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1399309" y="5282839"/>
            <a:ext cx="9878291" cy="830997"/>
          </a:xfrm>
          <a:prstGeom prst="rect">
            <a:avLst/>
          </a:prstGeom>
          <a:solidFill>
            <a:schemeClr val="bg1">
              <a:lumMod val="95000"/>
            </a:schemeClr>
          </a:solidFill>
          <a:ln>
            <a:noFill/>
          </a:ln>
          <a:effectLst>
            <a:glow rad="63500">
              <a:schemeClr val="accent1">
                <a:satMod val="175000"/>
                <a:alpha val="40000"/>
              </a:schemeClr>
            </a:glow>
          </a:effectLst>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当要脱离库文件时，只需</a:t>
            </a:r>
            <a:r>
              <a:rPr lang="zh-CN" altLang="en-US" sz="1600" dirty="0">
                <a:latin typeface="微软雅黑" panose="020B0503020204020204" pitchFamily="34" charset="-122"/>
                <a:ea typeface="微软雅黑" panose="020B0503020204020204" pitchFamily="34" charset="-122"/>
              </a:rPr>
              <a:t>单击</a:t>
            </a:r>
            <a:r>
              <a:rPr lang="zh-CN" altLang="zh-CN" sz="1600" dirty="0">
                <a:latin typeface="微软雅黑" panose="020B0503020204020204" pitchFamily="34" charset="-122"/>
                <a:ea typeface="微软雅黑" panose="020B0503020204020204" pitchFamily="34" charset="-122"/>
              </a:rPr>
              <a:t>网页中的库文件，在库文件的属性面板中，</a:t>
            </a:r>
            <a:r>
              <a:rPr lang="zh-CN" altLang="en-US" sz="1600" dirty="0">
                <a:latin typeface="微软雅黑" panose="020B0503020204020204" pitchFamily="34" charset="-122"/>
                <a:ea typeface="微软雅黑" panose="020B0503020204020204" pitchFamily="34" charset="-122"/>
              </a:rPr>
              <a:t>单击</a:t>
            </a:r>
            <a:r>
              <a:rPr lang="en-US" altLang="zh-CN" sz="1600"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就可以脱离库文件</a:t>
            </a:r>
            <a:r>
              <a:rPr lang="zh-CN" altLang="en-US" sz="1600" dirty="0">
                <a:latin typeface="微软雅黑" panose="020B0503020204020204" pitchFamily="34" charset="-122"/>
                <a:ea typeface="微软雅黑" panose="020B0503020204020204" pitchFamily="34" charset="-122"/>
              </a:rPr>
              <a:t>。</a:t>
            </a:r>
          </a:p>
        </p:txBody>
      </p:sp>
      <p:pic>
        <p:nvPicPr>
          <p:cNvPr id="18" name="图片 17"/>
          <p:cNvPicPr/>
          <p:nvPr/>
        </p:nvPicPr>
        <p:blipFill>
          <a:blip r:embed="rId5"/>
          <a:stretch>
            <a:fillRect/>
          </a:stretch>
        </p:blipFill>
        <p:spPr>
          <a:xfrm>
            <a:off x="8413735" y="5314666"/>
            <a:ext cx="1554625" cy="374074"/>
          </a:xfrm>
          <a:prstGeom prst="rect">
            <a:avLst/>
          </a:prstGeom>
        </p:spPr>
      </p:pic>
    </p:spTree>
    <p:extLst>
      <p:ext uri="{BB962C8B-B14F-4D97-AF65-F5344CB8AC3E}">
        <p14:creationId xmlns:p14="http://schemas.microsoft.com/office/powerpoint/2010/main" val="28568940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课堂练习：环保主题网站</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5.4.4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403684" y="1392478"/>
            <a:ext cx="6096000" cy="2169825"/>
          </a:xfrm>
          <a:prstGeom prst="rect">
            <a:avLst/>
          </a:prstGeom>
        </p:spPr>
        <p:txBody>
          <a:bodyPr>
            <a:spAutoFit/>
          </a:bodyPr>
          <a:lstStyle/>
          <a:p>
            <a:pPr lvl="0" algn="just">
              <a:lnSpc>
                <a:spcPct val="150000"/>
              </a:lnSpc>
              <a:spcAft>
                <a:spcPts val="0"/>
              </a:spcAft>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目标</a:t>
            </a:r>
          </a:p>
          <a:p>
            <a:pPr marL="342900" lvl="0" indent="-342900" algn="just">
              <a:lnSpc>
                <a:spcPct val="150000"/>
              </a:lnSpc>
              <a:spcAft>
                <a:spcPts val="0"/>
              </a:spcAft>
              <a:buFont typeface="Wingdings" panose="05000000000000000000" pitchFamily="2" charset="2"/>
              <a:buChar char=""/>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熟悉使用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的布局模式；</a:t>
            </a:r>
          </a:p>
          <a:p>
            <a:pPr marL="342900" lvl="0" indent="-342900" algn="just">
              <a:lnSpc>
                <a:spcPct val="150000"/>
              </a:lnSpc>
              <a:spcAft>
                <a:spcPts val="0"/>
              </a:spcAft>
              <a:buFont typeface="Wingdings" panose="05000000000000000000" pitchFamily="2" charset="2"/>
              <a:buChar char=""/>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熟悉创建模板的方式；</a:t>
            </a:r>
          </a:p>
          <a:p>
            <a:pPr marL="342900" lvl="0" indent="-342900" algn="just">
              <a:lnSpc>
                <a:spcPct val="150000"/>
              </a:lnSpc>
              <a:spcAft>
                <a:spcPts val="0"/>
              </a:spcAft>
              <a:buFont typeface="Wingdings" panose="05000000000000000000" pitchFamily="2" charset="2"/>
              <a:buChar char=""/>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熟悉使用模板创建网页；</a:t>
            </a:r>
          </a:p>
          <a:p>
            <a:pPr marL="342900" lvl="0" indent="-342900" algn="just">
              <a:lnSpc>
                <a:spcPct val="150000"/>
              </a:lnSpc>
              <a:spcAft>
                <a:spcPts val="0"/>
              </a:spcAft>
              <a:buFont typeface="Wingdings" panose="05000000000000000000" pitchFamily="2" charset="2"/>
              <a:buChar char=""/>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熟悉修改模板的操作。</a:t>
            </a:r>
          </a:p>
        </p:txBody>
      </p:sp>
      <p:pic>
        <p:nvPicPr>
          <p:cNvPr id="5" name="图片 4"/>
          <p:cNvPicPr/>
          <p:nvPr/>
        </p:nvPicPr>
        <p:blipFill>
          <a:blip r:embed="rId2" cstate="print">
            <a:extLst>
              <a:ext uri="{28A0092B-C50C-407E-A947-70E740481C1C}">
                <a14:useLocalDpi xmlns:a14="http://schemas.microsoft.com/office/drawing/2010/main" val="0"/>
              </a:ext>
            </a:extLst>
          </a:blip>
          <a:stretch>
            <a:fillRect/>
          </a:stretch>
        </p:blipFill>
        <p:spPr>
          <a:xfrm>
            <a:off x="4116136" y="1321656"/>
            <a:ext cx="4921061" cy="2967955"/>
          </a:xfrm>
          <a:prstGeom prst="rect">
            <a:avLst/>
          </a:prstGeom>
          <a:noFill/>
          <a:ln w="12700">
            <a:solidFill>
              <a:schemeClr val="tx1"/>
            </a:solidFill>
          </a:ln>
        </p:spPr>
      </p:pic>
      <p:pic>
        <p:nvPicPr>
          <p:cNvPr id="6" name="图片 5"/>
          <p:cNvPicPr/>
          <p:nvPr/>
        </p:nvPicPr>
        <p:blipFill>
          <a:blip r:embed="rId3" cstate="print">
            <a:extLst>
              <a:ext uri="{28A0092B-C50C-407E-A947-70E740481C1C}">
                <a14:useLocalDpi xmlns:a14="http://schemas.microsoft.com/office/drawing/2010/main" val="0"/>
              </a:ext>
            </a:extLst>
          </a:blip>
          <a:stretch>
            <a:fillRect/>
          </a:stretch>
        </p:blipFill>
        <p:spPr>
          <a:xfrm>
            <a:off x="7649762" y="2055183"/>
            <a:ext cx="4170757" cy="2939945"/>
          </a:xfrm>
          <a:prstGeom prst="rect">
            <a:avLst/>
          </a:prstGeom>
          <a:ln w="12700">
            <a:solidFill>
              <a:schemeClr val="tx1"/>
            </a:solidFill>
          </a:ln>
        </p:spPr>
      </p:pic>
      <p:pic>
        <p:nvPicPr>
          <p:cNvPr id="7" name="图片 6"/>
          <p:cNvPicPr/>
          <p:nvPr/>
        </p:nvPicPr>
        <p:blipFill>
          <a:blip r:embed="rId4" cstate="print">
            <a:extLst>
              <a:ext uri="{28A0092B-C50C-407E-A947-70E740481C1C}">
                <a14:useLocalDpi xmlns:a14="http://schemas.microsoft.com/office/drawing/2010/main" val="0"/>
              </a:ext>
            </a:extLst>
          </a:blip>
          <a:stretch>
            <a:fillRect/>
          </a:stretch>
        </p:blipFill>
        <p:spPr>
          <a:xfrm>
            <a:off x="2147711" y="3832862"/>
            <a:ext cx="4428956" cy="2671177"/>
          </a:xfrm>
          <a:prstGeom prst="rect">
            <a:avLst/>
          </a:prstGeom>
          <a:ln w="12700">
            <a:solidFill>
              <a:schemeClr val="tx1"/>
            </a:solidFill>
          </a:ln>
        </p:spPr>
      </p:pic>
      <p:pic>
        <p:nvPicPr>
          <p:cNvPr id="8" name="图片 7"/>
          <p:cNvPicPr/>
          <p:nvPr/>
        </p:nvPicPr>
        <p:blipFill>
          <a:blip r:embed="rId5" cstate="print">
            <a:extLst>
              <a:ext uri="{28A0092B-C50C-407E-A947-70E740481C1C}">
                <a14:useLocalDpi xmlns:a14="http://schemas.microsoft.com/office/drawing/2010/main" val="0"/>
              </a:ext>
            </a:extLst>
          </a:blip>
          <a:stretch>
            <a:fillRect/>
          </a:stretch>
        </p:blipFill>
        <p:spPr>
          <a:xfrm>
            <a:off x="6477685" y="3525155"/>
            <a:ext cx="5119024" cy="3551771"/>
          </a:xfrm>
          <a:prstGeom prst="rect">
            <a:avLst/>
          </a:prstGeom>
          <a:ln w="12700">
            <a:solidFill>
              <a:schemeClr val="tx1"/>
            </a:solidFill>
          </a:ln>
        </p:spPr>
      </p:pic>
    </p:spTree>
    <p:extLst>
      <p:ext uri="{BB962C8B-B14F-4D97-AF65-F5344CB8AC3E}">
        <p14:creationId xmlns:p14="http://schemas.microsoft.com/office/powerpoint/2010/main" val="24801285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324912" y="954624"/>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587909" y="754826"/>
            <a:ext cx="10063315" cy="787523"/>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新建站点文件夹，在</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中创建站点“</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huanbao</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”，在站点文件夹中创建放置图像的文件夹</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pic</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，新建一个文件夹</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style</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用来存放</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样式文件，将素材中图像复制到站点的图像文件夹</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pic</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中。</a:t>
            </a:r>
            <a:endParaRPr lang="zh-CN" altLang="en-US" sz="1600" dirty="0">
              <a:latin typeface="微软雅黑" panose="020B0503020204020204" pitchFamily="34" charset="-122"/>
              <a:ea typeface="微软雅黑" panose="020B0503020204020204" pitchFamily="34" charset="-122"/>
            </a:endParaRPr>
          </a:p>
        </p:txBody>
      </p:sp>
      <p:sp>
        <p:nvSpPr>
          <p:cNvPr id="4" name="五边形 3"/>
          <p:cNvSpPr/>
          <p:nvPr/>
        </p:nvSpPr>
        <p:spPr>
          <a:xfrm>
            <a:off x="324912" y="2168907"/>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4"/>
          <p:cNvSpPr/>
          <p:nvPr/>
        </p:nvSpPr>
        <p:spPr>
          <a:xfrm>
            <a:off x="1587909" y="1969109"/>
            <a:ext cx="10063315" cy="787523"/>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在站点中新建一个</a:t>
            </a:r>
            <a:r>
              <a:rPr lang="en-US" altLang="zh-CN" sz="1600" dirty="0">
                <a:latin typeface="微软雅黑" panose="020B0503020204020204" pitchFamily="34" charset="-122"/>
                <a:ea typeface="微软雅黑" panose="020B0503020204020204" pitchFamily="34" charset="-122"/>
              </a:rPr>
              <a:t>HTML</a:t>
            </a:r>
            <a:r>
              <a:rPr lang="zh-CN" altLang="zh-CN" sz="1600" dirty="0">
                <a:latin typeface="微软雅黑" panose="020B0503020204020204" pitchFamily="34" charset="-122"/>
                <a:ea typeface="微软雅黑" panose="020B0503020204020204" pitchFamily="34" charset="-122"/>
              </a:rPr>
              <a:t>文件，保存文件为</a:t>
            </a:r>
            <a:r>
              <a:rPr lang="en-US" altLang="zh-CN" sz="1600" dirty="0">
                <a:latin typeface="微软雅黑" panose="020B0503020204020204" pitchFamily="34" charset="-122"/>
                <a:ea typeface="微软雅黑" panose="020B0503020204020204" pitchFamily="34" charset="-122"/>
              </a:rPr>
              <a:t>moban.html</a:t>
            </a:r>
            <a:r>
              <a:rPr lang="zh-CN" altLang="zh-CN" sz="1600" dirty="0">
                <a:latin typeface="微软雅黑" panose="020B0503020204020204" pitchFamily="34" charset="-122"/>
                <a:ea typeface="微软雅黑" panose="020B0503020204020204" pitchFamily="34" charset="-122"/>
              </a:rPr>
              <a:t>，新建一个</a:t>
            </a:r>
            <a:r>
              <a:rPr lang="en-US" altLang="zh-CN" sz="1600" dirty="0">
                <a:latin typeface="微软雅黑" panose="020B0503020204020204" pitchFamily="34" charset="-122"/>
                <a:ea typeface="微软雅黑" panose="020B0503020204020204" pitchFamily="34" charset="-122"/>
              </a:rPr>
              <a:t>CSS</a:t>
            </a:r>
            <a:r>
              <a:rPr lang="zh-CN" altLang="zh-CN" sz="1600" dirty="0">
                <a:latin typeface="微软雅黑" panose="020B0503020204020204" pitchFamily="34" charset="-122"/>
                <a:ea typeface="微软雅黑" panose="020B0503020204020204" pitchFamily="34" charset="-122"/>
              </a:rPr>
              <a:t>文件，命名为</a:t>
            </a:r>
            <a:r>
              <a:rPr lang="en-US" altLang="zh-CN" sz="1600" dirty="0">
                <a:latin typeface="微软雅黑" panose="020B0503020204020204" pitchFamily="34" charset="-122"/>
                <a:ea typeface="微软雅黑" panose="020B0503020204020204" pitchFamily="34" charset="-122"/>
              </a:rPr>
              <a:t>style.css</a:t>
            </a:r>
            <a:r>
              <a:rPr lang="zh-CN" altLang="zh-CN" sz="1600" dirty="0">
                <a:latin typeface="微软雅黑" panose="020B0503020204020204" pitchFamily="34" charset="-122"/>
                <a:ea typeface="微软雅黑" panose="020B0503020204020204" pitchFamily="34" charset="-122"/>
              </a:rPr>
              <a:t>，保存在站点中，将</a:t>
            </a:r>
            <a:r>
              <a:rPr lang="en-US" altLang="zh-CN" sz="1600" dirty="0">
                <a:latin typeface="微软雅黑" panose="020B0503020204020204" pitchFamily="34" charset="-122"/>
                <a:ea typeface="微软雅黑" panose="020B0503020204020204" pitchFamily="34" charset="-122"/>
              </a:rPr>
              <a:t>style.css</a:t>
            </a:r>
            <a:r>
              <a:rPr lang="zh-CN" altLang="zh-CN" sz="1600" dirty="0">
                <a:latin typeface="微软雅黑" panose="020B0503020204020204" pitchFamily="34" charset="-122"/>
                <a:ea typeface="微软雅黑" panose="020B0503020204020204" pitchFamily="34" charset="-122"/>
              </a:rPr>
              <a:t>通过</a:t>
            </a:r>
            <a:r>
              <a:rPr lang="en-US" altLang="zh-CN" sz="1600" dirty="0">
                <a:latin typeface="微软雅黑" panose="020B0503020204020204" pitchFamily="34" charset="-122"/>
                <a:ea typeface="微软雅黑" panose="020B0503020204020204" pitchFamily="34" charset="-122"/>
              </a:rPr>
              <a:t>link</a:t>
            </a:r>
            <a:r>
              <a:rPr lang="zh-CN" altLang="zh-CN" sz="1600" dirty="0">
                <a:latin typeface="微软雅黑" panose="020B0503020204020204" pitchFamily="34" charset="-122"/>
                <a:ea typeface="微软雅黑" panose="020B0503020204020204" pitchFamily="34" charset="-122"/>
              </a:rPr>
              <a:t>的方式，链接到</a:t>
            </a:r>
            <a:r>
              <a:rPr lang="en-US" altLang="zh-CN" sz="1600" dirty="0">
                <a:latin typeface="微软雅黑" panose="020B0503020204020204" pitchFamily="34" charset="-122"/>
                <a:ea typeface="微软雅黑" panose="020B0503020204020204" pitchFamily="34" charset="-122"/>
              </a:rPr>
              <a:t>moban.html</a:t>
            </a:r>
            <a:r>
              <a:rPr lang="zh-CN" altLang="zh-CN" sz="1600" dirty="0">
                <a:latin typeface="微软雅黑" panose="020B0503020204020204" pitchFamily="34" charset="-122"/>
                <a:ea typeface="微软雅黑" panose="020B0503020204020204" pitchFamily="34" charset="-122"/>
              </a:rPr>
              <a:t>文件中。</a:t>
            </a:r>
            <a:endParaRPr lang="zh-CN" altLang="en-US" sz="1400" dirty="0">
              <a:latin typeface="微软雅黑" panose="020B0503020204020204" pitchFamily="34" charset="-122"/>
              <a:ea typeface="微软雅黑" panose="020B0503020204020204" pitchFamily="34" charset="-122"/>
            </a:endParaRPr>
          </a:p>
        </p:txBody>
      </p:sp>
      <p:sp>
        <p:nvSpPr>
          <p:cNvPr id="6" name="五边形 5"/>
          <p:cNvSpPr/>
          <p:nvPr/>
        </p:nvSpPr>
        <p:spPr>
          <a:xfrm>
            <a:off x="324912" y="3189226"/>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1587909" y="2989428"/>
            <a:ext cx="10063315" cy="787523"/>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Dreamweaver</a:t>
            </a:r>
            <a:r>
              <a:rPr lang="zh-CN" altLang="zh-CN" sz="1600" dirty="0">
                <a:latin typeface="微软雅黑" panose="020B0503020204020204" pitchFamily="34" charset="-122"/>
                <a:ea typeface="微软雅黑" panose="020B0503020204020204" pitchFamily="34" charset="-122"/>
              </a:rPr>
              <a:t>中编辑</a:t>
            </a:r>
            <a:r>
              <a:rPr lang="en-US" altLang="zh-CN" sz="1600" dirty="0">
                <a:latin typeface="微软雅黑" panose="020B0503020204020204" pitchFamily="34" charset="-122"/>
                <a:ea typeface="微软雅黑" panose="020B0503020204020204" pitchFamily="34" charset="-122"/>
              </a:rPr>
              <a:t>moban.html</a:t>
            </a:r>
            <a:r>
              <a:rPr lang="zh-CN" altLang="zh-CN" sz="1600" dirty="0">
                <a:latin typeface="微软雅黑" panose="020B0503020204020204" pitchFamily="34" charset="-122"/>
                <a:ea typeface="微软雅黑" panose="020B0503020204020204" pitchFamily="34" charset="-122"/>
              </a:rPr>
              <a:t>，切换到代码视图，在</a:t>
            </a:r>
            <a:r>
              <a:rPr lang="en-US" altLang="zh-CN" sz="1600" dirty="0">
                <a:latin typeface="微软雅黑" panose="020B0503020204020204" pitchFamily="34" charset="-122"/>
                <a:ea typeface="微软雅黑" panose="020B0503020204020204" pitchFamily="34" charset="-122"/>
              </a:rPr>
              <a:t>body</a:t>
            </a:r>
            <a:r>
              <a:rPr lang="zh-CN" altLang="zh-CN" sz="1600" dirty="0">
                <a:latin typeface="微软雅黑" panose="020B0503020204020204" pitchFamily="34" charset="-122"/>
                <a:ea typeface="微软雅黑" panose="020B0503020204020204" pitchFamily="34" charset="-122"/>
              </a:rPr>
              <a:t>部分中，创建</a:t>
            </a:r>
            <a:r>
              <a:rPr lang="en-US" altLang="zh-CN" sz="1600" dirty="0">
                <a:latin typeface="微软雅黑" panose="020B0503020204020204" pitchFamily="34" charset="-122"/>
                <a:ea typeface="微软雅黑" panose="020B0503020204020204" pitchFamily="34" charset="-122"/>
              </a:rPr>
              <a:t>#all</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#top</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nav</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#pic</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#main</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#left</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#right</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#bottom</a:t>
            </a:r>
            <a:r>
              <a:rPr lang="zh-CN" altLang="zh-CN" sz="1600" dirty="0">
                <a:latin typeface="微软雅黑" panose="020B0503020204020204" pitchFamily="34" charset="-122"/>
                <a:ea typeface="微软雅黑" panose="020B0503020204020204" pitchFamily="34" charset="-122"/>
              </a:rPr>
              <a:t>共八个</a:t>
            </a:r>
            <a:r>
              <a:rPr lang="en-US" altLang="zh-CN" sz="1600" dirty="0">
                <a:latin typeface="微软雅黑" panose="020B0503020204020204" pitchFamily="34" charset="-122"/>
                <a:ea typeface="微软雅黑" panose="020B0503020204020204" pitchFamily="34" charset="-122"/>
              </a:rPr>
              <a:t>div</a:t>
            </a:r>
            <a:r>
              <a:rPr lang="zh-CN" altLang="zh-CN" sz="1600" dirty="0">
                <a:latin typeface="微软雅黑" panose="020B0503020204020204" pitchFamily="34" charset="-122"/>
                <a:ea typeface="微软雅黑" panose="020B0503020204020204" pitchFamily="34" charset="-122"/>
              </a:rPr>
              <a:t>标签</a:t>
            </a:r>
            <a:r>
              <a:rPr lang="zh-CN" altLang="zh-CN" sz="14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8" name="文本框 2"/>
          <p:cNvSpPr txBox="1">
            <a:spLocks noChangeArrowheads="1"/>
          </p:cNvSpPr>
          <p:nvPr/>
        </p:nvSpPr>
        <p:spPr bwMode="auto">
          <a:xfrm>
            <a:off x="1587909" y="3906511"/>
            <a:ext cx="5653549" cy="2962734"/>
          </a:xfrm>
          <a:prstGeom prst="rect">
            <a:avLst/>
          </a:prstGeom>
          <a:solidFill>
            <a:schemeClr val="bg1">
              <a:lumMod val="85000"/>
            </a:schemeClr>
          </a:solidFill>
          <a:ln w="9525">
            <a:noFill/>
            <a:miter lim="800000"/>
            <a:headEnd/>
            <a:tailEnd/>
          </a:ln>
        </p:spPr>
        <p:txBody>
          <a:bodyPr rot="0" vert="horz" wrap="square" lIns="91440" tIns="45720" rIns="91440" bIns="45720" anchor="t" anchorCtr="0">
            <a:spAutoFit/>
          </a:bodyPr>
          <a:lstStyle/>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&lt;body&gt;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id="all"&gt;           &lt;!--</a:t>
            </a: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整个网页的内容范围</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id="top"&gt;&lt;/div&gt;     &lt;!--</a:t>
            </a: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头部的</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logo</a:t>
            </a: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的盒子</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nav</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"&gt;&lt;/div&gt;     &lt;!--</a:t>
            </a: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导航条的盒子</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id="pic"&gt;&lt;/div&gt;     &lt;!--</a:t>
            </a: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宣传图片的盒子</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id="main"&gt;         &lt;!--</a:t>
            </a: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主要信息区域的盒子</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id="left"&gt;&lt;/div&gt;     &lt;!-- </a:t>
            </a: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左边导航的盒子</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id="right"&gt;&lt;/div&gt;    &lt;!--</a:t>
            </a: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右边的盒子</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文本框 2"/>
          <p:cNvSpPr txBox="1">
            <a:spLocks noChangeArrowheads="1"/>
          </p:cNvSpPr>
          <p:nvPr/>
        </p:nvSpPr>
        <p:spPr bwMode="auto">
          <a:xfrm>
            <a:off x="7254719" y="5484250"/>
            <a:ext cx="4396505" cy="1384995"/>
          </a:xfrm>
          <a:prstGeom prst="rect">
            <a:avLst/>
          </a:prstGeom>
          <a:solidFill>
            <a:schemeClr val="bg1">
              <a:lumMod val="85000"/>
            </a:schemeClr>
          </a:solidFill>
          <a:ln w="12700">
            <a:noFill/>
            <a:miter lim="800000"/>
            <a:headEnd/>
            <a:tailEnd/>
          </a:ln>
        </p:spPr>
        <p:txBody>
          <a:bodyPr rot="0" vert="horz" wrap="square" lIns="91440" tIns="45720" rIns="91440" bIns="45720" anchor="t" anchorCtr="0">
            <a:spAutoFit/>
          </a:bodyPr>
          <a:lstStyle/>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&lt;div id="bottom"&gt;&lt;/div&gt;  &lt;!--</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底部的盒子，用来放置版权等信息</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&lt;/div&gt;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&lt;/body&gt;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69227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创建模板和保存</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572620" y="1159260"/>
            <a:ext cx="10584873" cy="1200329"/>
          </a:xfrm>
          <a:prstGeom prst="rect">
            <a:avLst/>
          </a:prstGeom>
          <a:solidFill>
            <a:schemeClr val="bg1">
              <a:lumMod val="95000"/>
            </a:schemeClr>
          </a:solidFill>
        </p:spPr>
        <p:txBody>
          <a:bodyPr wrap="square">
            <a:spAutoFit/>
          </a:bodyPr>
          <a:lstStyle/>
          <a:p>
            <a:pPr algn="just">
              <a:lnSpc>
                <a:spcPct val="150000"/>
              </a:lnSpc>
              <a:spcAft>
                <a:spcPts val="0"/>
              </a:spcAft>
            </a:pP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当要编辑多个结构、风格基本一致的网页时，往往采用模板的方式。采用模板的方式创建网页，用简单的操作，快速的生成大量网页。模板的优点还在于，当修改了模板后，可以通过更新的方式，将站点中应用了模板的网页全部修改，对网站的后期维护提供了便利的方式。</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625746" y="2467752"/>
            <a:ext cx="10478620" cy="1061829"/>
          </a:xfrm>
          <a:prstGeom prst="rect">
            <a:avLst/>
          </a:prstGeom>
          <a:ln>
            <a:prstDash val="sysDash"/>
          </a:ln>
        </p:spPr>
        <p:style>
          <a:lnRef idx="2">
            <a:schemeClr val="accent5"/>
          </a:lnRef>
          <a:fillRef idx="1">
            <a:schemeClr val="lt1"/>
          </a:fillRef>
          <a:effectRef idx="0">
            <a:schemeClr val="accent5"/>
          </a:effectRef>
          <a:fontRef idx="minor">
            <a:schemeClr val="dk1"/>
          </a:fontRef>
        </p:style>
        <p:txBody>
          <a:bodyPr wrap="square">
            <a:spAutoFit/>
          </a:bodyPr>
          <a:lstStyle/>
          <a:p>
            <a:pPr>
              <a:lnSpc>
                <a:spcPct val="150000"/>
              </a:lnSpc>
            </a:pP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方法一：</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菜单栏的【文件】</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【新建】，打开【新建文档】对话框，</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【空模板】</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模板】</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&lt;</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无</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【创建】</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新建一个模板格式的文件。</a:t>
            </a:r>
          </a:p>
          <a:p>
            <a:pPr>
              <a:lnSpc>
                <a:spcPct val="150000"/>
              </a:lnSpc>
            </a:pP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方法二：打开一个已经制作好的</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页，</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菜单栏的【文件】</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【另存为模板】</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将网页保存成模板文件。</a:t>
            </a:r>
          </a:p>
        </p:txBody>
      </p:sp>
      <p:pic>
        <p:nvPicPr>
          <p:cNvPr id="10" name="图片 9"/>
          <p:cNvPicPr/>
          <p:nvPr/>
        </p:nvPicPr>
        <p:blipFill>
          <a:blip r:embed="rId2"/>
          <a:stretch>
            <a:fillRect/>
          </a:stretch>
        </p:blipFill>
        <p:spPr>
          <a:xfrm>
            <a:off x="625745" y="3819907"/>
            <a:ext cx="4541999" cy="2816419"/>
          </a:xfrm>
          <a:prstGeom prst="rect">
            <a:avLst/>
          </a:prstGeom>
          <a:noFill/>
          <a:ln w="12700">
            <a:solidFill>
              <a:schemeClr val="tx1"/>
            </a:solidFill>
          </a:ln>
        </p:spPr>
      </p:pic>
      <p:pic>
        <p:nvPicPr>
          <p:cNvPr id="11" name="图片 10"/>
          <p:cNvPicPr/>
          <p:nvPr/>
        </p:nvPicPr>
        <p:blipFill>
          <a:blip r:embed="rId3">
            <a:extLst>
              <a:ext uri="{28A0092B-C50C-407E-A947-70E740481C1C}">
                <a14:useLocalDpi xmlns:a14="http://schemas.microsoft.com/office/drawing/2010/main" val="0"/>
              </a:ext>
            </a:extLst>
          </a:blip>
          <a:stretch>
            <a:fillRect/>
          </a:stretch>
        </p:blipFill>
        <p:spPr>
          <a:xfrm>
            <a:off x="5503913" y="3819908"/>
            <a:ext cx="2947360" cy="2816418"/>
          </a:xfrm>
          <a:prstGeom prst="rect">
            <a:avLst/>
          </a:prstGeom>
          <a:ln w="12700">
            <a:solidFill>
              <a:schemeClr val="tx1"/>
            </a:solidFill>
          </a:ln>
        </p:spPr>
      </p:pic>
    </p:spTree>
    <p:extLst>
      <p:ext uri="{BB962C8B-B14F-4D97-AF65-F5344CB8AC3E}">
        <p14:creationId xmlns:p14="http://schemas.microsoft.com/office/powerpoint/2010/main" val="5328902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324912" y="954624"/>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543664" y="894672"/>
            <a:ext cx="10063315" cy="418191"/>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切换到</a:t>
            </a:r>
            <a:r>
              <a:rPr lang="en-US" altLang="zh-CN" sz="1600" dirty="0">
                <a:latin typeface="微软雅黑" panose="020B0503020204020204" pitchFamily="34" charset="-122"/>
                <a:ea typeface="微软雅黑" panose="020B0503020204020204" pitchFamily="34" charset="-122"/>
              </a:rPr>
              <a:t>style.css</a:t>
            </a:r>
            <a:r>
              <a:rPr lang="zh-CN" altLang="zh-CN" sz="1600" dirty="0">
                <a:latin typeface="微软雅黑" panose="020B0503020204020204" pitchFamily="34" charset="-122"/>
                <a:ea typeface="微软雅黑" panose="020B0503020204020204" pitchFamily="34" charset="-122"/>
              </a:rPr>
              <a:t>文件中，定义步骤</a:t>
            </a:r>
            <a:r>
              <a:rPr lang="en-US" altLang="zh-CN" sz="1600" dirty="0">
                <a:latin typeface="微软雅黑" panose="020B0503020204020204" pitchFamily="34" charset="-122"/>
                <a:ea typeface="微软雅黑" panose="020B0503020204020204" pitchFamily="34" charset="-122"/>
              </a:rPr>
              <a:t>3</a:t>
            </a:r>
            <a:r>
              <a:rPr lang="zh-CN" altLang="zh-CN" sz="1600" dirty="0">
                <a:latin typeface="微软雅黑" panose="020B0503020204020204" pitchFamily="34" charset="-122"/>
                <a:ea typeface="微软雅黑" panose="020B0503020204020204" pitchFamily="34" charset="-122"/>
              </a:rPr>
              <a:t>的盒子的</a:t>
            </a:r>
            <a:r>
              <a:rPr lang="en-US" altLang="zh-CN" sz="1600" dirty="0">
                <a:latin typeface="微软雅黑" panose="020B0503020204020204" pitchFamily="34" charset="-122"/>
                <a:ea typeface="微软雅黑" panose="020B0503020204020204" pitchFamily="34" charset="-122"/>
              </a:rPr>
              <a:t>CSS</a:t>
            </a:r>
            <a:r>
              <a:rPr lang="zh-CN" altLang="zh-CN" sz="1600" dirty="0">
                <a:latin typeface="微软雅黑" panose="020B0503020204020204" pitchFamily="34" charset="-122"/>
                <a:ea typeface="微软雅黑" panose="020B0503020204020204" pitchFamily="34" charset="-122"/>
              </a:rPr>
              <a:t>样式</a:t>
            </a:r>
            <a:r>
              <a:rPr lang="zh-CN" altLang="en-US" sz="16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pic>
        <p:nvPicPr>
          <p:cNvPr id="12" name="图片 11"/>
          <p:cNvPicPr/>
          <p:nvPr/>
        </p:nvPicPr>
        <p:blipFill>
          <a:blip r:embed="rId2"/>
          <a:stretch>
            <a:fillRect/>
          </a:stretch>
        </p:blipFill>
        <p:spPr>
          <a:xfrm>
            <a:off x="1543664" y="1539646"/>
            <a:ext cx="6246672" cy="2397023"/>
          </a:xfrm>
          <a:prstGeom prst="rect">
            <a:avLst/>
          </a:prstGeom>
          <a:ln w="12700">
            <a:solidFill>
              <a:schemeClr val="tx1"/>
            </a:solidFill>
          </a:ln>
        </p:spPr>
      </p:pic>
      <p:sp>
        <p:nvSpPr>
          <p:cNvPr id="13" name="五边形 12"/>
          <p:cNvSpPr/>
          <p:nvPr/>
        </p:nvSpPr>
        <p:spPr>
          <a:xfrm>
            <a:off x="324911" y="4223404"/>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矩形 13"/>
          <p:cNvSpPr/>
          <p:nvPr/>
        </p:nvSpPr>
        <p:spPr>
          <a:xfrm>
            <a:off x="1543663" y="4163452"/>
            <a:ext cx="10063315" cy="830997"/>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切换到源代码中，在</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nav</a:t>
            </a:r>
            <a:r>
              <a:rPr lang="zh-CN" altLang="zh-CN" sz="1600" dirty="0">
                <a:latin typeface="微软雅黑" panose="020B0503020204020204" pitchFamily="34" charset="-122"/>
                <a:ea typeface="微软雅黑" panose="020B0503020204020204" pitchFamily="34" charset="-122"/>
              </a:rPr>
              <a:t>中输入导航菜单的信息，并设置为无序列表，加入超链接，由于暂时没有超链接的对象，所以超链接为空链接</a:t>
            </a:r>
            <a:r>
              <a:rPr lang="zh-CN" altLang="en-US" sz="1600" dirty="0">
                <a:latin typeface="微软雅黑" panose="020B0503020204020204" pitchFamily="34" charset="-122"/>
                <a:ea typeface="微软雅黑" panose="020B0503020204020204" pitchFamily="34" charset="-122"/>
              </a:rPr>
              <a:t>。</a:t>
            </a:r>
          </a:p>
        </p:txBody>
      </p:sp>
      <p:pic>
        <p:nvPicPr>
          <p:cNvPr id="15" name="图片 14"/>
          <p:cNvPicPr/>
          <p:nvPr/>
        </p:nvPicPr>
        <p:blipFill rotWithShape="1">
          <a:blip r:embed="rId3"/>
          <a:srcRect t="8105"/>
          <a:stretch/>
        </p:blipFill>
        <p:spPr bwMode="auto">
          <a:xfrm>
            <a:off x="1391710" y="5221232"/>
            <a:ext cx="6144715" cy="1604190"/>
          </a:xfrm>
          <a:prstGeom prst="rect">
            <a:avLst/>
          </a:prstGeom>
          <a:ln w="12700">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919559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324912" y="954624"/>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543664" y="894672"/>
            <a:ext cx="10063315" cy="464166"/>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dirty="0"/>
              <a:t>切换到</a:t>
            </a:r>
            <a:r>
              <a:rPr lang="en-US" altLang="zh-CN" dirty="0"/>
              <a:t>style.css</a:t>
            </a:r>
            <a:r>
              <a:rPr lang="zh-CN" altLang="zh-CN" dirty="0"/>
              <a:t>文档中，定义导航条的</a:t>
            </a:r>
            <a:r>
              <a:rPr lang="en-US" altLang="zh-CN" dirty="0"/>
              <a:t>CSS</a:t>
            </a:r>
            <a:r>
              <a:rPr lang="zh-CN" altLang="zh-CN" dirty="0"/>
              <a:t>样式，</a:t>
            </a:r>
            <a:endParaRPr lang="zh-CN" altLang="en-US" sz="1400" dirty="0">
              <a:latin typeface="微软雅黑" panose="020B0503020204020204" pitchFamily="34" charset="-122"/>
              <a:ea typeface="微软雅黑" panose="020B0503020204020204" pitchFamily="34" charset="-122"/>
            </a:endParaRPr>
          </a:p>
        </p:txBody>
      </p:sp>
      <p:sp>
        <p:nvSpPr>
          <p:cNvPr id="13" name="五边形 12"/>
          <p:cNvSpPr/>
          <p:nvPr/>
        </p:nvSpPr>
        <p:spPr>
          <a:xfrm>
            <a:off x="324909" y="2939335"/>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矩形 13"/>
          <p:cNvSpPr/>
          <p:nvPr/>
        </p:nvSpPr>
        <p:spPr>
          <a:xfrm>
            <a:off x="1543662" y="2879566"/>
            <a:ext cx="10063315" cy="787523"/>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切换到源代码中，在</a:t>
            </a:r>
            <a:r>
              <a:rPr lang="en-US" altLang="zh-CN" sz="1600" dirty="0">
                <a:latin typeface="微软雅黑" panose="020B0503020204020204" pitchFamily="34" charset="-122"/>
                <a:ea typeface="微软雅黑" panose="020B0503020204020204" pitchFamily="34" charset="-122"/>
              </a:rPr>
              <a:t>&lt;div id="bottom"&gt;&lt;/div&gt;</a:t>
            </a:r>
            <a:r>
              <a:rPr lang="zh-CN" altLang="zh-CN" sz="1600" dirty="0">
                <a:latin typeface="微软雅黑" panose="020B0503020204020204" pitchFamily="34" charset="-122"/>
                <a:ea typeface="微软雅黑" panose="020B0503020204020204" pitchFamily="34" charset="-122"/>
              </a:rPr>
              <a:t>前方插入</a:t>
            </a:r>
            <a:r>
              <a:rPr lang="en-US" altLang="zh-CN" sz="1600" dirty="0">
                <a:latin typeface="微软雅黑" panose="020B0503020204020204" pitchFamily="34" charset="-122"/>
                <a:ea typeface="微软雅黑" panose="020B0503020204020204" pitchFamily="34" charset="-122"/>
              </a:rPr>
              <a:t>&lt;div style="</a:t>
            </a:r>
            <a:r>
              <a:rPr lang="en-US" altLang="zh-CN" sz="1600" dirty="0" err="1">
                <a:latin typeface="微软雅黑" panose="020B0503020204020204" pitchFamily="34" charset="-122"/>
                <a:ea typeface="微软雅黑" panose="020B0503020204020204" pitchFamily="34" charset="-122"/>
              </a:rPr>
              <a:t>clear:both</a:t>
            </a:r>
            <a:r>
              <a:rPr lang="en-US" altLang="zh-CN" sz="1600" dirty="0">
                <a:latin typeface="微软雅黑" panose="020B0503020204020204" pitchFamily="34" charset="-122"/>
                <a:ea typeface="微软雅黑" panose="020B0503020204020204" pitchFamily="34" charset="-122"/>
              </a:rPr>
              <a:t>"&gt;&lt;/div&gt;</a:t>
            </a:r>
            <a:r>
              <a:rPr lang="zh-CN" altLang="zh-CN" sz="1600" dirty="0">
                <a:latin typeface="微软雅黑" panose="020B0503020204020204" pitchFamily="34" charset="-122"/>
                <a:ea typeface="微软雅黑" panose="020B0503020204020204" pitchFamily="34" charset="-122"/>
              </a:rPr>
              <a:t>，用来清除浮动的效果</a:t>
            </a:r>
            <a:r>
              <a:rPr lang="zh-CN" altLang="en-US" sz="1600" dirty="0">
                <a:latin typeface="微软雅黑" panose="020B0503020204020204" pitchFamily="34" charset="-122"/>
                <a:ea typeface="微软雅黑" panose="020B0503020204020204" pitchFamily="34" charset="-122"/>
              </a:rPr>
              <a:t>。</a:t>
            </a:r>
          </a:p>
        </p:txBody>
      </p:sp>
      <p:pic>
        <p:nvPicPr>
          <p:cNvPr id="8" name="图片 7"/>
          <p:cNvPicPr/>
          <p:nvPr/>
        </p:nvPicPr>
        <p:blipFill>
          <a:blip r:embed="rId3"/>
          <a:stretch>
            <a:fillRect/>
          </a:stretch>
        </p:blipFill>
        <p:spPr>
          <a:xfrm>
            <a:off x="1543662" y="1486765"/>
            <a:ext cx="8060289" cy="1138448"/>
          </a:xfrm>
          <a:prstGeom prst="rect">
            <a:avLst/>
          </a:prstGeom>
          <a:ln w="12700">
            <a:solidFill>
              <a:schemeClr val="tx1"/>
            </a:solidFill>
          </a:ln>
        </p:spPr>
      </p:pic>
      <p:pic>
        <p:nvPicPr>
          <p:cNvPr id="9" name="图片 8"/>
          <p:cNvPicPr/>
          <p:nvPr/>
        </p:nvPicPr>
        <p:blipFill>
          <a:blip r:embed="rId4"/>
          <a:stretch>
            <a:fillRect/>
          </a:stretch>
        </p:blipFill>
        <p:spPr>
          <a:xfrm>
            <a:off x="1543662" y="3775177"/>
            <a:ext cx="5919022" cy="2762970"/>
          </a:xfrm>
          <a:prstGeom prst="rect">
            <a:avLst/>
          </a:prstGeom>
          <a:ln w="12700">
            <a:solidFill>
              <a:schemeClr val="tx1"/>
            </a:solidFill>
          </a:ln>
        </p:spPr>
      </p:pic>
    </p:spTree>
    <p:extLst>
      <p:ext uri="{BB962C8B-B14F-4D97-AF65-F5344CB8AC3E}">
        <p14:creationId xmlns:p14="http://schemas.microsoft.com/office/powerpoint/2010/main" val="2611463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324912" y="954624"/>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543664" y="894672"/>
            <a:ext cx="10063315" cy="1200329"/>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#left</a:t>
            </a:r>
            <a:r>
              <a:rPr lang="zh-CN" altLang="zh-CN" sz="1600" dirty="0">
                <a:latin typeface="微软雅黑" panose="020B0503020204020204" pitchFamily="34" charset="-122"/>
                <a:ea typeface="微软雅黑" panose="020B0503020204020204" pitchFamily="34" charset="-122"/>
              </a:rPr>
              <a:t>中，输入左边的菜单的文字内容，并设置为项目列表，加入超链接，由于暂时没有超链接的对象，所以超链接为空链接，在</a:t>
            </a:r>
            <a:r>
              <a:rPr lang="en-US" altLang="zh-CN" sz="1600" dirty="0">
                <a:latin typeface="微软雅黑" panose="020B0503020204020204" pitchFamily="34" charset="-122"/>
                <a:ea typeface="微软雅黑" panose="020B0503020204020204" pitchFamily="34" charset="-122"/>
              </a:rPr>
              <a:t>#right</a:t>
            </a:r>
            <a:r>
              <a:rPr lang="zh-CN" altLang="zh-CN" sz="1600" dirty="0">
                <a:latin typeface="微软雅黑" panose="020B0503020204020204" pitchFamily="34" charset="-122"/>
                <a:ea typeface="微软雅黑" panose="020B0503020204020204" pitchFamily="34" charset="-122"/>
              </a:rPr>
              <a:t>中，输入文字信息“当前位置：企业情况”，并设置为标题</a:t>
            </a:r>
            <a:r>
              <a:rPr lang="en-US" altLang="zh-CN" sz="1600" dirty="0">
                <a:latin typeface="微软雅黑" panose="020B0503020204020204" pitchFamily="34" charset="-122"/>
                <a:ea typeface="微软雅黑" panose="020B0503020204020204" pitchFamily="34" charset="-122"/>
              </a:rPr>
              <a:t>1</a:t>
            </a:r>
            <a:r>
              <a:rPr lang="zh-CN" altLang="zh-CN" sz="1600" dirty="0">
                <a:latin typeface="微软雅黑" panose="020B0503020204020204" pitchFamily="34" charset="-122"/>
                <a:ea typeface="微软雅黑" panose="020B0503020204020204" pitchFamily="34" charset="-122"/>
              </a:rPr>
              <a:t>，创建一个</a:t>
            </a:r>
            <a:r>
              <a:rPr lang="en-US" altLang="zh-CN" sz="1600" dirty="0">
                <a:latin typeface="微软雅黑" panose="020B0503020204020204" pitchFamily="34" charset="-122"/>
                <a:ea typeface="微软雅黑" panose="020B0503020204020204" pitchFamily="34" charset="-122"/>
              </a:rPr>
              <a:t>div</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class</a:t>
            </a:r>
            <a:r>
              <a:rPr lang="zh-CN" altLang="zh-CN" sz="1600" dirty="0">
                <a:latin typeface="微软雅黑" panose="020B0503020204020204" pitchFamily="34" charset="-122"/>
                <a:ea typeface="微软雅黑" panose="020B0503020204020204" pitchFamily="34" charset="-122"/>
              </a:rPr>
              <a:t>名为</a:t>
            </a:r>
            <a:r>
              <a:rPr lang="en-US" altLang="zh-CN" sz="1600" dirty="0" err="1">
                <a:latin typeface="微软雅黑" panose="020B0503020204020204" pitchFamily="34" charset="-122"/>
                <a:ea typeface="微软雅黑" panose="020B0503020204020204" pitchFamily="34" charset="-122"/>
              </a:rPr>
              <a:t>neirong</a:t>
            </a:r>
            <a:r>
              <a:rPr lang="zh-CN" altLang="zh-CN" sz="1600" dirty="0">
                <a:latin typeface="微软雅黑" panose="020B0503020204020204" pitchFamily="34" charset="-122"/>
                <a:ea typeface="微软雅黑" panose="020B0503020204020204" pitchFamily="34" charset="-122"/>
              </a:rPr>
              <a:t>，在该</a:t>
            </a:r>
            <a:r>
              <a:rPr lang="en-US" altLang="zh-CN" sz="1600" dirty="0">
                <a:latin typeface="微软雅黑" panose="020B0503020204020204" pitchFamily="34" charset="-122"/>
                <a:ea typeface="微软雅黑" panose="020B0503020204020204" pitchFamily="34" charset="-122"/>
              </a:rPr>
              <a:t>div</a:t>
            </a:r>
            <a:r>
              <a:rPr lang="zh-CN" altLang="zh-CN" sz="1600" dirty="0">
                <a:latin typeface="微软雅黑" panose="020B0503020204020204" pitchFamily="34" charset="-122"/>
                <a:ea typeface="微软雅黑" panose="020B0503020204020204" pitchFamily="34" charset="-122"/>
              </a:rPr>
              <a:t>中输入文字信息“这是内容区”</a:t>
            </a:r>
            <a:r>
              <a:rPr lang="zh-CN" altLang="en-US" sz="1600" dirty="0">
                <a:latin typeface="微软雅黑" panose="020B0503020204020204" pitchFamily="34" charset="-122"/>
                <a:ea typeface="微软雅黑" panose="020B0503020204020204" pitchFamily="34" charset="-122"/>
              </a:rPr>
              <a:t>。</a:t>
            </a:r>
          </a:p>
        </p:txBody>
      </p:sp>
      <p:pic>
        <p:nvPicPr>
          <p:cNvPr id="10" name="图片 9"/>
          <p:cNvPicPr/>
          <p:nvPr/>
        </p:nvPicPr>
        <p:blipFill>
          <a:blip r:embed="rId3"/>
          <a:stretch>
            <a:fillRect/>
          </a:stretch>
        </p:blipFill>
        <p:spPr>
          <a:xfrm>
            <a:off x="1543664" y="2202097"/>
            <a:ext cx="6626942" cy="1747625"/>
          </a:xfrm>
          <a:prstGeom prst="rect">
            <a:avLst/>
          </a:prstGeom>
          <a:ln w="12700">
            <a:solidFill>
              <a:schemeClr val="tx1"/>
            </a:solidFill>
          </a:ln>
        </p:spPr>
      </p:pic>
      <p:sp>
        <p:nvSpPr>
          <p:cNvPr id="11" name="五边形 10"/>
          <p:cNvSpPr/>
          <p:nvPr/>
        </p:nvSpPr>
        <p:spPr>
          <a:xfrm>
            <a:off x="324912" y="4116770"/>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1543664" y="4056818"/>
            <a:ext cx="10063315" cy="461665"/>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切换到</a:t>
            </a:r>
            <a:r>
              <a:rPr lang="en-US" altLang="zh-CN" sz="1600" dirty="0">
                <a:latin typeface="微软雅黑" panose="020B0503020204020204" pitchFamily="34" charset="-122"/>
                <a:ea typeface="微软雅黑" panose="020B0503020204020204" pitchFamily="34" charset="-122"/>
              </a:rPr>
              <a:t>style.css</a:t>
            </a:r>
            <a:r>
              <a:rPr lang="zh-CN" altLang="zh-CN" sz="1600" dirty="0">
                <a:latin typeface="微软雅黑" panose="020B0503020204020204" pitchFamily="34" charset="-122"/>
                <a:ea typeface="微软雅黑" panose="020B0503020204020204" pitchFamily="34" charset="-122"/>
              </a:rPr>
              <a:t>文档中，设置</a:t>
            </a:r>
            <a:r>
              <a:rPr lang="en-US" altLang="zh-CN" sz="1600" dirty="0">
                <a:latin typeface="微软雅黑" panose="020B0503020204020204" pitchFamily="34" charset="-122"/>
                <a:ea typeface="微软雅黑" panose="020B0503020204020204" pitchFamily="34" charset="-122"/>
              </a:rPr>
              <a:t>#left</a:t>
            </a:r>
            <a:r>
              <a:rPr lang="zh-CN" altLang="zh-CN"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#right</a:t>
            </a:r>
            <a:r>
              <a:rPr lang="zh-CN" altLang="zh-CN" sz="1600" dirty="0">
                <a:latin typeface="微软雅黑" panose="020B0503020204020204" pitchFamily="34" charset="-122"/>
                <a:ea typeface="微软雅黑" panose="020B0503020204020204" pitchFamily="34" charset="-122"/>
              </a:rPr>
              <a:t>中文字、项目列表、超链接、标题</a:t>
            </a:r>
            <a:r>
              <a:rPr lang="en-US" altLang="zh-CN" sz="1600" dirty="0">
                <a:latin typeface="微软雅黑" panose="020B0503020204020204" pitchFamily="34" charset="-122"/>
                <a:ea typeface="微软雅黑" panose="020B0503020204020204" pitchFamily="34" charset="-122"/>
              </a:rPr>
              <a:t>1</a:t>
            </a:r>
            <a:r>
              <a:rPr lang="zh-CN" altLang="zh-CN" sz="1600" dirty="0">
                <a:latin typeface="微软雅黑" panose="020B0503020204020204" pitchFamily="34" charset="-122"/>
                <a:ea typeface="微软雅黑" panose="020B0503020204020204" pitchFamily="34" charset="-122"/>
              </a:rPr>
              <a:t>等网页元素的</a:t>
            </a:r>
            <a:r>
              <a:rPr lang="en-US" altLang="zh-CN" sz="1600" dirty="0">
                <a:latin typeface="微软雅黑" panose="020B0503020204020204" pitchFamily="34" charset="-122"/>
                <a:ea typeface="微软雅黑" panose="020B0503020204020204" pitchFamily="34" charset="-122"/>
              </a:rPr>
              <a:t>CSS</a:t>
            </a:r>
            <a:r>
              <a:rPr lang="zh-CN" altLang="zh-CN" sz="1600" dirty="0">
                <a:latin typeface="微软雅黑" panose="020B0503020204020204" pitchFamily="34" charset="-122"/>
                <a:ea typeface="微软雅黑" panose="020B0503020204020204" pitchFamily="34" charset="-122"/>
              </a:rPr>
              <a:t>样式</a:t>
            </a:r>
            <a:r>
              <a:rPr lang="zh-CN" altLang="en-US" sz="1600" dirty="0">
                <a:latin typeface="微软雅黑" panose="020B0503020204020204" pitchFamily="34" charset="-122"/>
                <a:ea typeface="微软雅黑" panose="020B0503020204020204" pitchFamily="34" charset="-122"/>
              </a:rPr>
              <a:t>。</a:t>
            </a:r>
          </a:p>
        </p:txBody>
      </p:sp>
      <p:pic>
        <p:nvPicPr>
          <p:cNvPr id="15" name="图片 14"/>
          <p:cNvPicPr/>
          <p:nvPr/>
        </p:nvPicPr>
        <p:blipFill>
          <a:blip r:embed="rId4"/>
          <a:stretch>
            <a:fillRect/>
          </a:stretch>
        </p:blipFill>
        <p:spPr>
          <a:xfrm>
            <a:off x="1543664" y="4669790"/>
            <a:ext cx="5278120" cy="2188210"/>
          </a:xfrm>
          <a:prstGeom prst="rect">
            <a:avLst/>
          </a:prstGeom>
          <a:ln w="12700">
            <a:solidFill>
              <a:schemeClr val="tx1"/>
            </a:solidFill>
          </a:ln>
        </p:spPr>
      </p:pic>
    </p:spTree>
    <p:extLst>
      <p:ext uri="{BB962C8B-B14F-4D97-AF65-F5344CB8AC3E}">
        <p14:creationId xmlns:p14="http://schemas.microsoft.com/office/powerpoint/2010/main" val="25142585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324912" y="954624"/>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543664" y="894672"/>
            <a:ext cx="10063315" cy="787523"/>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选中</a:t>
            </a:r>
            <a:r>
              <a:rPr lang="en-US" altLang="zh-CN" sz="1600" dirty="0">
                <a:latin typeface="微软雅黑" panose="020B0503020204020204" pitchFamily="34" charset="-122"/>
                <a:ea typeface="微软雅黑" panose="020B0503020204020204" pitchFamily="34" charset="-122"/>
              </a:rPr>
              <a:t>#right</a:t>
            </a:r>
            <a:r>
              <a:rPr lang="zh-CN" altLang="zh-CN" sz="1600" dirty="0">
                <a:latin typeface="微软雅黑" panose="020B0503020204020204" pitchFamily="34" charset="-122"/>
                <a:ea typeface="微软雅黑" panose="020B0503020204020204" pitchFamily="34" charset="-122"/>
              </a:rPr>
              <a:t>区域，点击插入菜单中的【常用】</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【插入】</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【模板】</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【可编辑区域】，弹出</a:t>
            </a:r>
            <a:r>
              <a:rPr lang="en-US" altLang="zh-CN" sz="1600" dirty="0">
                <a:latin typeface="微软雅黑" panose="020B0503020204020204" pitchFamily="34" charset="-122"/>
                <a:ea typeface="微软雅黑" panose="020B0503020204020204" pitchFamily="34" charset="-122"/>
              </a:rPr>
              <a:t>Dreamweaver</a:t>
            </a:r>
            <a:r>
              <a:rPr lang="zh-CN" altLang="zh-CN" sz="1600" dirty="0">
                <a:latin typeface="微软雅黑" panose="020B0503020204020204" pitchFamily="34" charset="-122"/>
                <a:ea typeface="微软雅黑" panose="020B0503020204020204" pitchFamily="34" charset="-122"/>
              </a:rPr>
              <a:t>的警示框</a:t>
            </a:r>
            <a:r>
              <a:rPr lang="zh-CN" altLang="en-US" sz="1600" dirty="0">
                <a:latin typeface="微软雅黑" panose="020B0503020204020204" pitchFamily="34" charset="-122"/>
                <a:ea typeface="微软雅黑" panose="020B0503020204020204" pitchFamily="34" charset="-122"/>
              </a:rPr>
              <a:t>。</a:t>
            </a:r>
          </a:p>
        </p:txBody>
      </p:sp>
      <p:sp>
        <p:nvSpPr>
          <p:cNvPr id="12" name="矩形 11"/>
          <p:cNvSpPr/>
          <p:nvPr/>
        </p:nvSpPr>
        <p:spPr>
          <a:xfrm>
            <a:off x="1543663" y="4867980"/>
            <a:ext cx="10063315" cy="461665"/>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点击【确定】，弹出【新建可选区域】对话框，点击【确定】</a:t>
            </a:r>
            <a:r>
              <a:rPr lang="zh-CN" altLang="en-US" sz="1600" dirty="0">
                <a:latin typeface="微软雅黑" panose="020B0503020204020204" pitchFamily="34" charset="-122"/>
                <a:ea typeface="微软雅黑" panose="020B0503020204020204" pitchFamily="34" charset="-122"/>
              </a:rPr>
              <a:t>。</a:t>
            </a:r>
          </a:p>
        </p:txBody>
      </p:sp>
      <p:pic>
        <p:nvPicPr>
          <p:cNvPr id="8" name="图片 7"/>
          <p:cNvPicPr/>
          <p:nvPr/>
        </p:nvPicPr>
        <p:blipFill rotWithShape="1">
          <a:blip r:embed="rId3">
            <a:extLst>
              <a:ext uri="{28A0092B-C50C-407E-A947-70E740481C1C}">
                <a14:useLocalDpi xmlns:a14="http://schemas.microsoft.com/office/drawing/2010/main" val="0"/>
              </a:ext>
            </a:extLst>
          </a:blip>
          <a:srcRect t="2" r="7003" b="6470"/>
          <a:stretch/>
        </p:blipFill>
        <p:spPr bwMode="auto">
          <a:xfrm>
            <a:off x="1543664" y="1798231"/>
            <a:ext cx="4906010" cy="2795905"/>
          </a:xfrm>
          <a:prstGeom prst="rect">
            <a:avLst/>
          </a:prstGeom>
          <a:noFill/>
          <a:ln>
            <a:noFill/>
          </a:ln>
          <a:extLst>
            <a:ext uri="{53640926-AAD7-44D8-BBD7-CCE9431645EC}">
              <a14:shadowObscured xmlns:a14="http://schemas.microsoft.com/office/drawing/2010/main"/>
            </a:ext>
          </a:extLst>
        </p:spPr>
      </p:pic>
      <p:pic>
        <p:nvPicPr>
          <p:cNvPr id="9" name="图片 8"/>
          <p:cNvPicPr/>
          <p:nvPr/>
        </p:nvPicPr>
        <p:blipFill>
          <a:blip r:embed="rId4"/>
          <a:stretch>
            <a:fillRect/>
          </a:stretch>
        </p:blipFill>
        <p:spPr>
          <a:xfrm>
            <a:off x="1543663" y="5603489"/>
            <a:ext cx="6979456" cy="1018537"/>
          </a:xfrm>
          <a:prstGeom prst="rect">
            <a:avLst/>
          </a:prstGeom>
          <a:ln w="12700">
            <a:solidFill>
              <a:schemeClr val="tx1"/>
            </a:solidFill>
          </a:ln>
        </p:spPr>
      </p:pic>
    </p:spTree>
    <p:extLst>
      <p:ext uri="{BB962C8B-B14F-4D97-AF65-F5344CB8AC3E}">
        <p14:creationId xmlns:p14="http://schemas.microsoft.com/office/powerpoint/2010/main" val="22840800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476864" y="1958521"/>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720644" y="907226"/>
            <a:ext cx="10063315" cy="787523"/>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选择菜单栏的【文件】</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【另存为模板】，弹出【另存模板】对话框，在【另存为】中输入“</a:t>
            </a:r>
            <a:r>
              <a:rPr lang="en-US" altLang="zh-CN" sz="1600" dirty="0" err="1">
                <a:latin typeface="微软雅黑" panose="020B0503020204020204" pitchFamily="34" charset="-122"/>
                <a:ea typeface="微软雅黑" panose="020B0503020204020204" pitchFamily="34" charset="-122"/>
              </a:rPr>
              <a:t>moban</a:t>
            </a:r>
            <a:r>
              <a:rPr lang="zh-CN" altLang="zh-CN" sz="1600" dirty="0">
                <a:latin typeface="微软雅黑" panose="020B0503020204020204" pitchFamily="34" charset="-122"/>
                <a:ea typeface="微软雅黑" panose="020B0503020204020204" pitchFamily="34" charset="-122"/>
              </a:rPr>
              <a:t>”，点击【保存】，完成模板文件的创建。</a:t>
            </a:r>
            <a:endParaRPr lang="zh-CN" altLang="en-US" sz="1400" dirty="0">
              <a:latin typeface="微软雅黑" panose="020B0503020204020204" pitchFamily="34" charset="-122"/>
              <a:ea typeface="微软雅黑" panose="020B0503020204020204" pitchFamily="34" charset="-122"/>
            </a:endParaRPr>
          </a:p>
        </p:txBody>
      </p:sp>
      <p:sp>
        <p:nvSpPr>
          <p:cNvPr id="12" name="矩形 11"/>
          <p:cNvSpPr/>
          <p:nvPr/>
        </p:nvSpPr>
        <p:spPr>
          <a:xfrm>
            <a:off x="1720644" y="1940758"/>
            <a:ext cx="10063315" cy="830997"/>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选择菜单栏的【文件】</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【新建】</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【模板中的页】</a:t>
            </a:r>
            <a:r>
              <a:rPr lang="en-US" altLang="zh-CN" sz="16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rPr>
              <a:t>站点模板中的【</a:t>
            </a:r>
            <a:r>
              <a:rPr lang="en-US" altLang="zh-CN" sz="1600" dirty="0" err="1">
                <a:latin typeface="微软雅黑" panose="020B0503020204020204" pitchFamily="34" charset="-122"/>
                <a:ea typeface="微软雅黑" panose="020B0503020204020204" pitchFamily="34" charset="-122"/>
              </a:rPr>
              <a:t>moban</a:t>
            </a:r>
            <a:r>
              <a:rPr lang="zh-CN" altLang="zh-CN" sz="1600" dirty="0">
                <a:latin typeface="微软雅黑" panose="020B0503020204020204" pitchFamily="34" charset="-122"/>
                <a:ea typeface="微软雅黑" panose="020B0503020204020204" pitchFamily="34" charset="-122"/>
              </a:rPr>
              <a:t>】，点击【创建】，保存网页，名称为“</a:t>
            </a:r>
            <a:r>
              <a:rPr lang="en-US" altLang="zh-CN" sz="1600" dirty="0">
                <a:latin typeface="微软雅黑" panose="020B0503020204020204" pitchFamily="34" charset="-122"/>
                <a:ea typeface="微软雅黑" panose="020B0503020204020204" pitchFamily="34" charset="-122"/>
              </a:rPr>
              <a:t>index.html</a:t>
            </a:r>
            <a:r>
              <a:rPr lang="zh-CN" altLang="zh-CN"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7" name="五边形 6"/>
          <p:cNvSpPr/>
          <p:nvPr/>
        </p:nvSpPr>
        <p:spPr>
          <a:xfrm>
            <a:off x="477312" y="1107024"/>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0" name="图片 9"/>
          <p:cNvPicPr/>
          <p:nvPr/>
        </p:nvPicPr>
        <p:blipFill>
          <a:blip r:embed="rId3"/>
          <a:stretch>
            <a:fillRect/>
          </a:stretch>
        </p:blipFill>
        <p:spPr>
          <a:xfrm>
            <a:off x="1720644" y="3099821"/>
            <a:ext cx="4090221" cy="2741644"/>
          </a:xfrm>
          <a:prstGeom prst="rect">
            <a:avLst/>
          </a:prstGeom>
          <a:ln w="12700">
            <a:solidFill>
              <a:schemeClr val="tx1"/>
            </a:solidFill>
          </a:ln>
        </p:spPr>
      </p:pic>
      <p:pic>
        <p:nvPicPr>
          <p:cNvPr id="11" name="图片 10"/>
          <p:cNvPicPr/>
          <p:nvPr/>
        </p:nvPicPr>
        <p:blipFill>
          <a:blip r:embed="rId4"/>
          <a:stretch>
            <a:fillRect/>
          </a:stretch>
        </p:blipFill>
        <p:spPr>
          <a:xfrm>
            <a:off x="5934668" y="3890537"/>
            <a:ext cx="5721995" cy="2135422"/>
          </a:xfrm>
          <a:prstGeom prst="rect">
            <a:avLst/>
          </a:prstGeom>
          <a:ln w="12700">
            <a:solidFill>
              <a:schemeClr val="tx1"/>
            </a:solidFill>
          </a:ln>
        </p:spPr>
      </p:pic>
      <p:sp>
        <p:nvSpPr>
          <p:cNvPr id="4" name="矩形 3"/>
          <p:cNvSpPr/>
          <p:nvPr/>
        </p:nvSpPr>
        <p:spPr>
          <a:xfrm>
            <a:off x="5934668" y="2942503"/>
            <a:ext cx="6096000" cy="830997"/>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a:lnSpc>
                <a:spcPct val="150000"/>
              </a:lnSpc>
            </a:pP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neirong</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中，输入“企业情况”的文字信息</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保存网页，完成首页的制作</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722917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20644" y="907226"/>
            <a:ext cx="10063315" cy="1569660"/>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使用模板文件新建网页，名称为“</a:t>
            </a:r>
            <a:r>
              <a:rPr lang="en-US" altLang="zh-CN" sz="1600" dirty="0">
                <a:solidFill>
                  <a:srgbClr val="333333"/>
                </a:solidFill>
                <a:latin typeface="微软雅黑" panose="020B0503020204020204" pitchFamily="34" charset="-122"/>
                <a:ea typeface="微软雅黑" panose="020B0503020204020204" pitchFamily="34" charset="-122"/>
              </a:rPr>
              <a:t>product</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neirong</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中，将“企业情况”的文字信息修改为“产品专区”，在</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neirong</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中，插入一个四行三列的表格，【表格宽度】为</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，【边框粗细】和【单元格边距】的值为</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，【单元格间距】的值为</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在第一行和第三行的单元格中，分别插入图像，在第二行和第四行的单元格中，分别输入产品的名称</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保存网页，完成产品专区页的制作</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latin typeface="微软雅黑" panose="020B0503020204020204" pitchFamily="34" charset="-122"/>
              <a:ea typeface="微软雅黑" panose="020B0503020204020204" pitchFamily="34" charset="-122"/>
            </a:endParaRPr>
          </a:p>
        </p:txBody>
      </p:sp>
      <p:sp>
        <p:nvSpPr>
          <p:cNvPr id="7" name="五边形 6"/>
          <p:cNvSpPr/>
          <p:nvPr/>
        </p:nvSpPr>
        <p:spPr>
          <a:xfrm>
            <a:off x="477312" y="1107024"/>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9" name="图片 8"/>
          <p:cNvPicPr/>
          <p:nvPr/>
        </p:nvPicPr>
        <p:blipFill rotWithShape="1">
          <a:blip r:embed="rId3"/>
          <a:srcRect l="339" r="21928" b="57738"/>
          <a:stretch/>
        </p:blipFill>
        <p:spPr bwMode="auto">
          <a:xfrm>
            <a:off x="1720644" y="2650838"/>
            <a:ext cx="3706762" cy="2218412"/>
          </a:xfrm>
          <a:prstGeom prst="rect">
            <a:avLst/>
          </a:prstGeom>
          <a:ln w="12700" cap="flat" cmpd="sng" algn="ctr">
            <a:solidFill>
              <a:schemeClr val="tx1"/>
            </a:solidFill>
            <a:prstDash val="solid"/>
            <a:round/>
            <a:headEnd type="none" w="med" len="med"/>
            <a:tailEnd type="none" w="med" len="med"/>
          </a:ln>
          <a:extLst>
            <a:ext uri="{53640926-AAD7-44D8-BBD7-CCE9431645EC}">
              <a14:shadowObscured xmlns:a14="http://schemas.microsoft.com/office/drawing/2010/main"/>
            </a:ext>
          </a:extLst>
        </p:spPr>
      </p:pic>
      <p:pic>
        <p:nvPicPr>
          <p:cNvPr id="13" name="图片 12"/>
          <p:cNvPicPr/>
          <p:nvPr/>
        </p:nvPicPr>
        <p:blipFill>
          <a:blip r:embed="rId4"/>
          <a:stretch>
            <a:fillRect/>
          </a:stretch>
        </p:blipFill>
        <p:spPr>
          <a:xfrm>
            <a:off x="6101528" y="2650838"/>
            <a:ext cx="3898228" cy="2218412"/>
          </a:xfrm>
          <a:prstGeom prst="rect">
            <a:avLst/>
          </a:prstGeom>
          <a:ln w="12700">
            <a:solidFill>
              <a:schemeClr val="tx1"/>
            </a:solidFill>
          </a:ln>
        </p:spPr>
      </p:pic>
    </p:spTree>
    <p:extLst>
      <p:ext uri="{BB962C8B-B14F-4D97-AF65-F5344CB8AC3E}">
        <p14:creationId xmlns:p14="http://schemas.microsoft.com/office/powerpoint/2010/main" val="18428421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20644" y="907226"/>
            <a:ext cx="10063315" cy="787523"/>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使用模板新建网页</a:t>
            </a:r>
            <a:r>
              <a:rPr lang="en-US" altLang="zh-CN" sz="1600" dirty="0">
                <a:latin typeface="微软雅黑" panose="020B0503020204020204" pitchFamily="34" charset="-122"/>
                <a:ea typeface="微软雅黑" panose="020B0503020204020204" pitchFamily="34" charset="-122"/>
              </a:rPr>
              <a:t>news.html</a:t>
            </a:r>
            <a:r>
              <a:rPr lang="zh-CN" altLang="zh-CN"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neirong</a:t>
            </a:r>
            <a:r>
              <a:rPr lang="zh-CN" altLang="zh-CN" sz="1600" dirty="0">
                <a:latin typeface="微软雅黑" panose="020B0503020204020204" pitchFamily="34" charset="-122"/>
                <a:ea typeface="微软雅黑" panose="020B0503020204020204" pitchFamily="34" charset="-122"/>
              </a:rPr>
              <a:t>中，将“企业情况”的文字信息修改为“新闻动态”，在</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neirong</a:t>
            </a:r>
            <a:r>
              <a:rPr lang="zh-CN" altLang="zh-CN" sz="1600" dirty="0">
                <a:latin typeface="微软雅黑" panose="020B0503020204020204" pitchFamily="34" charset="-122"/>
                <a:ea typeface="微软雅黑" panose="020B0503020204020204" pitchFamily="34" charset="-122"/>
              </a:rPr>
              <a:t>中，输入多条新闻信息，并设置为项目列表，并设置超链接效果</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7" name="五边形 6"/>
          <p:cNvSpPr/>
          <p:nvPr/>
        </p:nvSpPr>
        <p:spPr>
          <a:xfrm>
            <a:off x="477312" y="1107024"/>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6" name="图片 5"/>
          <p:cNvPicPr/>
          <p:nvPr/>
        </p:nvPicPr>
        <p:blipFill>
          <a:blip r:embed="rId3"/>
          <a:stretch>
            <a:fillRect/>
          </a:stretch>
        </p:blipFill>
        <p:spPr>
          <a:xfrm>
            <a:off x="1720643" y="1927808"/>
            <a:ext cx="8152735" cy="1493818"/>
          </a:xfrm>
          <a:prstGeom prst="rect">
            <a:avLst/>
          </a:prstGeom>
          <a:ln w="12700">
            <a:solidFill>
              <a:schemeClr val="tx1"/>
            </a:solidFill>
          </a:ln>
        </p:spPr>
      </p:pic>
      <p:sp>
        <p:nvSpPr>
          <p:cNvPr id="8" name="矩形 7"/>
          <p:cNvSpPr/>
          <p:nvPr/>
        </p:nvSpPr>
        <p:spPr>
          <a:xfrm>
            <a:off x="1720644" y="3744070"/>
            <a:ext cx="10063315" cy="787523"/>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切换到设计面板，在项目列表的后面，插入一个段落，输入本信息“当前页：</a:t>
            </a:r>
            <a:r>
              <a:rPr lang="en-US" altLang="zh-CN" sz="1600" dirty="0">
                <a:latin typeface="微软雅黑" panose="020B0503020204020204" pitchFamily="34" charset="-122"/>
                <a:ea typeface="微软雅黑" panose="020B0503020204020204" pitchFamily="34" charset="-122"/>
              </a:rPr>
              <a:t>1/2</a:t>
            </a:r>
            <a:r>
              <a:rPr lang="zh-CN" altLang="zh-CN" sz="1600" dirty="0">
                <a:latin typeface="微软雅黑" panose="020B0503020204020204" pitchFamily="34" charset="-122"/>
                <a:ea typeface="微软雅黑" panose="020B0503020204020204" pitchFamily="34" charset="-122"/>
              </a:rPr>
              <a:t>页 共</a:t>
            </a:r>
            <a:r>
              <a:rPr lang="en-US" altLang="zh-CN" sz="1600" dirty="0">
                <a:latin typeface="微软雅黑" panose="020B0503020204020204" pitchFamily="34" charset="-122"/>
                <a:ea typeface="微软雅黑" panose="020B0503020204020204" pitchFamily="34" charset="-122"/>
              </a:rPr>
              <a:t>3</a:t>
            </a:r>
            <a:r>
              <a:rPr lang="zh-CN" altLang="zh-CN" sz="1600" dirty="0">
                <a:latin typeface="微软雅黑" panose="020B0503020204020204" pitchFamily="34" charset="-122"/>
                <a:ea typeface="微软雅黑" panose="020B0503020204020204" pitchFamily="34" charset="-122"/>
              </a:rPr>
              <a:t>页 首页</a:t>
            </a:r>
            <a:r>
              <a:rPr lang="en-US" altLang="zh-CN" sz="1600" dirty="0">
                <a:latin typeface="微软雅黑" panose="020B0503020204020204" pitchFamily="34" charset="-122"/>
                <a:ea typeface="微软雅黑" panose="020B0503020204020204" pitchFamily="34" charset="-122"/>
              </a:rPr>
              <a:t> | </a:t>
            </a:r>
            <a:r>
              <a:rPr lang="zh-CN" altLang="zh-CN" sz="1600" dirty="0">
                <a:latin typeface="微软雅黑" panose="020B0503020204020204" pitchFamily="34" charset="-122"/>
                <a:ea typeface="微软雅黑" panose="020B0503020204020204" pitchFamily="34" charset="-122"/>
              </a:rPr>
              <a:t>上一页</a:t>
            </a:r>
            <a:r>
              <a:rPr lang="en-US" altLang="zh-CN" sz="1600" dirty="0">
                <a:latin typeface="微软雅黑" panose="020B0503020204020204" pitchFamily="34" charset="-122"/>
                <a:ea typeface="微软雅黑" panose="020B0503020204020204" pitchFamily="34" charset="-122"/>
              </a:rPr>
              <a:t> | </a:t>
            </a:r>
            <a:r>
              <a:rPr lang="zh-CN" altLang="zh-CN" sz="1600" dirty="0">
                <a:latin typeface="微软雅黑" panose="020B0503020204020204" pitchFamily="34" charset="-122"/>
                <a:ea typeface="微软雅黑" panose="020B0503020204020204" pitchFamily="34" charset="-122"/>
              </a:rPr>
              <a:t>下一页</a:t>
            </a:r>
            <a:r>
              <a:rPr lang="en-US" altLang="zh-CN" sz="1600" dirty="0">
                <a:latin typeface="微软雅黑" panose="020B0503020204020204" pitchFamily="34" charset="-122"/>
                <a:ea typeface="微软雅黑" panose="020B0503020204020204" pitchFamily="34" charset="-122"/>
              </a:rPr>
              <a:t> | </a:t>
            </a:r>
            <a:r>
              <a:rPr lang="zh-CN" altLang="zh-CN" sz="1600" dirty="0">
                <a:latin typeface="微软雅黑" panose="020B0503020204020204" pitchFamily="34" charset="-122"/>
                <a:ea typeface="微软雅黑" panose="020B0503020204020204" pitchFamily="34" charset="-122"/>
              </a:rPr>
              <a:t>末页”，并对“首页”、“上一页”、“下一页”、“末页”设置超链接。</a:t>
            </a:r>
            <a:endParaRPr lang="zh-CN" altLang="en-US" sz="1600" dirty="0">
              <a:latin typeface="微软雅黑" panose="020B0503020204020204" pitchFamily="34" charset="-122"/>
              <a:ea typeface="微软雅黑" panose="020B0503020204020204" pitchFamily="34" charset="-122"/>
            </a:endParaRPr>
          </a:p>
        </p:txBody>
      </p:sp>
      <p:sp>
        <p:nvSpPr>
          <p:cNvPr id="10" name="五边形 9"/>
          <p:cNvSpPr/>
          <p:nvPr/>
        </p:nvSpPr>
        <p:spPr>
          <a:xfrm>
            <a:off x="477312" y="3943868"/>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15</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28465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20643" y="3746763"/>
            <a:ext cx="10063315" cy="1569660"/>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Dreamweaver</a:t>
            </a:r>
            <a:r>
              <a:rPr lang="zh-CN" altLang="zh-CN" sz="1600" dirty="0">
                <a:latin typeface="微软雅黑" panose="020B0503020204020204" pitchFamily="34" charset="-122"/>
                <a:ea typeface="微软雅黑" panose="020B0503020204020204" pitchFamily="34" charset="-122"/>
              </a:rPr>
              <a:t>中打开模板文件</a:t>
            </a:r>
            <a:r>
              <a:rPr lang="en-US" altLang="zh-CN" sz="1600" dirty="0" err="1">
                <a:latin typeface="微软雅黑" panose="020B0503020204020204" pitchFamily="34" charset="-122"/>
                <a:ea typeface="微软雅黑" panose="020B0503020204020204" pitchFamily="34" charset="-122"/>
              </a:rPr>
              <a:t>moban.dwt</a:t>
            </a:r>
            <a:r>
              <a:rPr lang="zh-CN" altLang="zh-CN" sz="1600" dirty="0">
                <a:latin typeface="微软雅黑" panose="020B0503020204020204" pitchFamily="34" charset="-122"/>
                <a:ea typeface="微软雅黑" panose="020B0503020204020204" pitchFamily="34" charset="-122"/>
              </a:rPr>
              <a:t>页，修改模板文件中的链接信息和添加底部的版权信息。将</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nav</a:t>
            </a:r>
            <a:r>
              <a:rPr lang="zh-CN" altLang="zh-CN" sz="1600" dirty="0">
                <a:latin typeface="微软雅黑" panose="020B0503020204020204" pitchFamily="34" charset="-122"/>
                <a:ea typeface="微软雅黑" panose="020B0503020204020204" pitchFamily="34" charset="-122"/>
              </a:rPr>
              <a:t>中的超链接以及</a:t>
            </a:r>
            <a:r>
              <a:rPr lang="en-US" altLang="zh-CN" sz="1600" dirty="0">
                <a:latin typeface="微软雅黑" panose="020B0503020204020204" pitchFamily="34" charset="-122"/>
                <a:ea typeface="微软雅黑" panose="020B0503020204020204" pitchFamily="34" charset="-122"/>
              </a:rPr>
              <a:t>#left</a:t>
            </a:r>
            <a:r>
              <a:rPr lang="zh-CN" altLang="zh-CN" sz="1600" dirty="0">
                <a:latin typeface="微软雅黑" panose="020B0503020204020204" pitchFamily="34" charset="-122"/>
                <a:ea typeface="微软雅黑" panose="020B0503020204020204" pitchFamily="34" charset="-122"/>
              </a:rPr>
              <a:t>中的超链接文字，对应文件</a:t>
            </a:r>
            <a:r>
              <a:rPr lang="en-US" altLang="zh-CN" sz="1600" dirty="0">
                <a:latin typeface="微软雅黑" panose="020B0503020204020204" pitchFamily="34" charset="-122"/>
                <a:ea typeface="微软雅黑" panose="020B0503020204020204" pitchFamily="34" charset="-122"/>
              </a:rPr>
              <a:t>index.html</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product.html</a:t>
            </a:r>
            <a:r>
              <a:rPr lang="zh-CN" altLang="zh-CN"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news.html</a:t>
            </a:r>
            <a:r>
              <a:rPr lang="zh-CN" altLang="zh-CN" sz="1600" dirty="0">
                <a:latin typeface="微软雅黑" panose="020B0503020204020204" pitchFamily="34" charset="-122"/>
                <a:ea typeface="微软雅黑" panose="020B0503020204020204" pitchFamily="34" charset="-122"/>
              </a:rPr>
              <a:t>修改。在</a:t>
            </a:r>
            <a:r>
              <a:rPr lang="en-US" altLang="zh-CN" sz="1600" dirty="0">
                <a:latin typeface="微软雅黑" panose="020B0503020204020204" pitchFamily="34" charset="-122"/>
                <a:ea typeface="微软雅黑" panose="020B0503020204020204" pitchFamily="34" charset="-122"/>
              </a:rPr>
              <a:t>#bottom</a:t>
            </a:r>
            <a:r>
              <a:rPr lang="zh-CN" altLang="zh-CN" sz="1600" dirty="0">
                <a:latin typeface="微软雅黑" panose="020B0503020204020204" pitchFamily="34" charset="-122"/>
                <a:ea typeface="微软雅黑" panose="020B0503020204020204" pitchFamily="34" charset="-122"/>
              </a:rPr>
              <a:t>中，添加文字信息“权所有版权所有</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违者必究”</a:t>
            </a:r>
            <a:r>
              <a:rPr lang="zh-CN" altLang="en-US"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保存模板文件，弹出【更新模板文件】对话框，点击【更新】按钮完成网页的更新。</a:t>
            </a:r>
            <a:endParaRPr lang="zh-CN" altLang="en-US" sz="1600" dirty="0">
              <a:latin typeface="微软雅黑" panose="020B0503020204020204" pitchFamily="34" charset="-122"/>
              <a:ea typeface="微软雅黑" panose="020B0503020204020204" pitchFamily="34" charset="-122"/>
            </a:endParaRPr>
          </a:p>
        </p:txBody>
      </p:sp>
      <p:sp>
        <p:nvSpPr>
          <p:cNvPr id="7" name="五边形 6"/>
          <p:cNvSpPr/>
          <p:nvPr/>
        </p:nvSpPr>
        <p:spPr>
          <a:xfrm>
            <a:off x="477312" y="1107024"/>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16</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1720642" y="907226"/>
            <a:ext cx="10063315" cy="787523"/>
          </a:xfrm>
          <a:prstGeom prst="rect">
            <a:avLst/>
          </a:prstGeom>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切换到</a:t>
            </a:r>
            <a:r>
              <a:rPr lang="en-US" altLang="zh-CN" sz="1600" dirty="0">
                <a:latin typeface="微软雅黑" panose="020B0503020204020204" pitchFamily="34" charset="-122"/>
                <a:ea typeface="微软雅黑" panose="020B0503020204020204" pitchFamily="34" charset="-122"/>
              </a:rPr>
              <a:t>sytle.css </a:t>
            </a:r>
            <a:r>
              <a:rPr lang="zh-CN" altLang="zh-CN" sz="1600" dirty="0">
                <a:latin typeface="微软雅黑" panose="020B0503020204020204" pitchFamily="34" charset="-122"/>
                <a:ea typeface="微软雅黑" panose="020B0503020204020204" pitchFamily="34" charset="-122"/>
              </a:rPr>
              <a:t>中，定义</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neirong</a:t>
            </a:r>
            <a:r>
              <a:rPr lang="zh-CN" altLang="zh-CN" sz="1600" dirty="0">
                <a:latin typeface="微软雅黑" panose="020B0503020204020204" pitchFamily="34" charset="-122"/>
                <a:ea typeface="微软雅黑" panose="020B0503020204020204" pitchFamily="34" charset="-122"/>
              </a:rPr>
              <a:t>中的项目列表和超链接文字的</a:t>
            </a:r>
            <a:r>
              <a:rPr lang="en-US" altLang="zh-CN" sz="1600" dirty="0">
                <a:latin typeface="微软雅黑" panose="020B0503020204020204" pitchFamily="34" charset="-122"/>
                <a:ea typeface="微软雅黑" panose="020B0503020204020204" pitchFamily="34" charset="-122"/>
              </a:rPr>
              <a:t>CSS</a:t>
            </a:r>
            <a:r>
              <a:rPr lang="zh-CN" altLang="zh-CN" sz="1600" dirty="0">
                <a:latin typeface="微软雅黑" panose="020B0503020204020204" pitchFamily="34" charset="-122"/>
                <a:ea typeface="微软雅黑" panose="020B0503020204020204" pitchFamily="34" charset="-122"/>
              </a:rPr>
              <a:t>样式并保存网页文件，</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neirong</a:t>
            </a:r>
            <a:r>
              <a:rPr lang="zh-CN" altLang="zh-CN" sz="1600" dirty="0">
                <a:latin typeface="微软雅黑" panose="020B0503020204020204" pitchFamily="34" charset="-122"/>
                <a:ea typeface="微软雅黑" panose="020B0503020204020204" pitchFamily="34" charset="-122"/>
              </a:rPr>
              <a:t>项目列表、超链接的样式设置与</a:t>
            </a:r>
            <a:r>
              <a:rPr lang="en-US" altLang="zh-CN"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nav</a:t>
            </a:r>
            <a:r>
              <a:rPr lang="zh-CN" altLang="zh-CN"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#left</a:t>
            </a:r>
            <a:r>
              <a:rPr lang="zh-CN" altLang="zh-CN" sz="1600" dirty="0">
                <a:latin typeface="微软雅黑" panose="020B0503020204020204" pitchFamily="34" charset="-122"/>
                <a:ea typeface="微软雅黑" panose="020B0503020204020204" pitchFamily="34" charset="-122"/>
              </a:rPr>
              <a:t>相似。</a:t>
            </a:r>
            <a:endParaRPr lang="zh-CN" altLang="en-US" sz="1600" dirty="0">
              <a:latin typeface="微软雅黑" panose="020B0503020204020204" pitchFamily="34" charset="-122"/>
              <a:ea typeface="微软雅黑" panose="020B0503020204020204" pitchFamily="34" charset="-122"/>
            </a:endParaRPr>
          </a:p>
        </p:txBody>
      </p:sp>
      <p:sp>
        <p:nvSpPr>
          <p:cNvPr id="10" name="五边形 9"/>
          <p:cNvSpPr/>
          <p:nvPr/>
        </p:nvSpPr>
        <p:spPr>
          <a:xfrm>
            <a:off x="477312" y="3943868"/>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17</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9" name="图片 8"/>
          <p:cNvPicPr/>
          <p:nvPr/>
        </p:nvPicPr>
        <p:blipFill>
          <a:blip r:embed="rId3"/>
          <a:stretch>
            <a:fillRect/>
          </a:stretch>
        </p:blipFill>
        <p:spPr>
          <a:xfrm>
            <a:off x="1720642" y="1937166"/>
            <a:ext cx="5278120" cy="1567180"/>
          </a:xfrm>
          <a:prstGeom prst="rect">
            <a:avLst/>
          </a:prstGeom>
          <a:ln w="12700">
            <a:solidFill>
              <a:schemeClr val="tx1"/>
            </a:solidFill>
          </a:ln>
        </p:spPr>
      </p:pic>
      <p:pic>
        <p:nvPicPr>
          <p:cNvPr id="11" name="图片 10"/>
          <p:cNvPicPr/>
          <p:nvPr/>
        </p:nvPicPr>
        <p:blipFill>
          <a:blip r:embed="rId4"/>
          <a:stretch>
            <a:fillRect/>
          </a:stretch>
        </p:blipFill>
        <p:spPr>
          <a:xfrm>
            <a:off x="1720642" y="5556360"/>
            <a:ext cx="5278120" cy="446405"/>
          </a:xfrm>
          <a:prstGeom prst="rect">
            <a:avLst/>
          </a:prstGeom>
          <a:ln w="12700">
            <a:solidFill>
              <a:schemeClr val="tx1"/>
            </a:solidFill>
          </a:ln>
        </p:spPr>
      </p:pic>
      <p:sp>
        <p:nvSpPr>
          <p:cNvPr id="15" name="矩形 14"/>
          <p:cNvSpPr/>
          <p:nvPr/>
        </p:nvSpPr>
        <p:spPr>
          <a:xfrm>
            <a:off x="1720642" y="6195679"/>
            <a:ext cx="10063315" cy="461665"/>
          </a:xfrm>
          <a:prstGeom prst="rect">
            <a:avLst/>
          </a:prstGeom>
          <a:solidFill>
            <a:schemeClr val="bg1">
              <a:lumMod val="95000"/>
            </a:schemeClr>
          </a:solidFill>
          <a:ln>
            <a:solidFill>
              <a:srgbClr val="A2C2FA"/>
            </a:solidFill>
          </a:ln>
          <a:effectLst>
            <a:glow rad="101600">
              <a:schemeClr val="accent1">
                <a:satMod val="175000"/>
                <a:alpha val="40000"/>
              </a:schemeClr>
            </a:glow>
          </a:effectLst>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点击</a:t>
            </a:r>
            <a:r>
              <a:rPr lang="en-US" altLang="zh-CN" sz="1600" dirty="0">
                <a:latin typeface="微软雅黑" panose="020B0503020204020204" pitchFamily="34" charset="-122"/>
                <a:ea typeface="微软雅黑" panose="020B0503020204020204" pitchFamily="34" charset="-122"/>
              </a:rPr>
              <a:t>F12</a:t>
            </a:r>
            <a:r>
              <a:rPr lang="zh-CN" altLang="zh-CN" sz="1600" dirty="0">
                <a:latin typeface="微软雅黑" panose="020B0503020204020204" pitchFamily="34" charset="-122"/>
                <a:ea typeface="微软雅黑" panose="020B0503020204020204" pitchFamily="34" charset="-122"/>
              </a:rPr>
              <a:t>按钮，在浏览器中预览，测试网页的超链接是否正确网页</a:t>
            </a:r>
            <a:r>
              <a:rPr lang="zh-CN" altLang="en-US" sz="1600" dirty="0">
                <a:latin typeface="微软雅黑" panose="020B0503020204020204" pitchFamily="34" charset="-122"/>
                <a:ea typeface="微软雅黑" panose="020B0503020204020204" pitchFamily="34" charset="-122"/>
              </a:rPr>
              <a:t>。</a:t>
            </a:r>
          </a:p>
        </p:txBody>
      </p:sp>
      <p:sp>
        <p:nvSpPr>
          <p:cNvPr id="16" name="五边形 15"/>
          <p:cNvSpPr/>
          <p:nvPr/>
        </p:nvSpPr>
        <p:spPr>
          <a:xfrm>
            <a:off x="477312" y="6195679"/>
            <a:ext cx="1066800" cy="38792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18</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91001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430594" y="2168014"/>
            <a:ext cx="9778180" cy="2816942"/>
          </a:xfrm>
          <a:prstGeom prst="roundRect">
            <a:avLst>
              <a:gd name="adj" fmla="val 3509"/>
            </a:avLst>
          </a:prstGeom>
          <a:solidFill>
            <a:schemeClr val="bg1"/>
          </a:solidFill>
          <a:ln>
            <a:solidFill>
              <a:srgbClr val="A2C2FA"/>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本章介绍了</a:t>
            </a:r>
            <a:r>
              <a:rPr lang="en-US" altLang="zh-CN" dirty="0">
                <a:solidFill>
                  <a:schemeClr val="tx1"/>
                </a:solidFill>
                <a:latin typeface="微软雅黑" panose="020B0503020204020204" pitchFamily="34" charset="-122"/>
                <a:ea typeface="微软雅黑" panose="020B0503020204020204" pitchFamily="34" charset="-122"/>
              </a:rPr>
              <a:t>Dreamweaver</a:t>
            </a:r>
            <a:r>
              <a:rPr lang="zh-CN" altLang="zh-CN" dirty="0">
                <a:solidFill>
                  <a:schemeClr val="tx1"/>
                </a:solidFill>
                <a:latin typeface="微软雅黑" panose="020B0503020204020204" pitchFamily="34" charset="-122"/>
                <a:ea typeface="微软雅黑" panose="020B0503020204020204" pitchFamily="34" charset="-122"/>
              </a:rPr>
              <a:t>中模板的作用、模板的创建、使用模板创建网页文件、修改模板、库文件的作用，库文件的创建和使用等内容，采用基于模板创建的方式完成了课堂案例中企业网站的二级页面的创建，并使用模板技术，快速的完成了环保企业网站，通过对本章书的学习和练习，学生要达到熟练的实现模板和库文件的创建、修改和应用的效果，提高网页制作的效率。</a:t>
            </a:r>
          </a:p>
        </p:txBody>
      </p:sp>
    </p:spTree>
    <p:extLst>
      <p:ext uri="{BB962C8B-B14F-4D97-AF65-F5344CB8AC3E}">
        <p14:creationId xmlns:p14="http://schemas.microsoft.com/office/powerpoint/2010/main" val="1508194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创建模板和保存</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矩形 5"/>
          <p:cNvSpPr/>
          <p:nvPr/>
        </p:nvSpPr>
        <p:spPr>
          <a:xfrm>
            <a:off x="572620" y="1161509"/>
            <a:ext cx="10478620" cy="1061829"/>
          </a:xfrm>
          <a:prstGeom prst="rect">
            <a:avLst/>
          </a:prstGeom>
          <a:ln>
            <a:prstDash val="sysDash"/>
          </a:ln>
        </p:spPr>
        <p:style>
          <a:lnRef idx="2">
            <a:schemeClr val="accent5"/>
          </a:lnRef>
          <a:fillRef idx="1">
            <a:schemeClr val="lt1"/>
          </a:fillRef>
          <a:effectRef idx="0">
            <a:schemeClr val="accent5"/>
          </a:effectRef>
          <a:fontRef idx="minor">
            <a:schemeClr val="dk1"/>
          </a:fontRef>
        </p:style>
        <p:txBody>
          <a:bodyPr wrap="square">
            <a:spAutoFit/>
          </a:bodyPr>
          <a:lstStyle/>
          <a:p>
            <a:pPr>
              <a:lnSpc>
                <a:spcPct val="150000"/>
              </a:lnSpc>
            </a:pPr>
            <a:r>
              <a:rPr lang="zh-CN" altLang="zh-CN" sz="1400" dirty="0">
                <a:latin typeface="微软雅黑" panose="020B0503020204020204" pitchFamily="34" charset="-122"/>
                <a:ea typeface="微软雅黑" panose="020B0503020204020204" pitchFamily="34" charset="-122"/>
              </a:rPr>
              <a:t>将网页另存为模板</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单击</a:t>
            </a:r>
            <a:r>
              <a:rPr lang="zh-CN" altLang="zh-CN" sz="1400" dirty="0">
                <a:latin typeface="微软雅黑" panose="020B0503020204020204" pitchFamily="34" charset="-122"/>
                <a:ea typeface="微软雅黑" panose="020B0503020204020204" pitchFamily="34" charset="-122"/>
              </a:rPr>
              <a:t>菜单栏中的【文件】</a:t>
            </a:r>
            <a:r>
              <a:rPr lang="en-US" altLang="zh-CN" sz="14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1400" dirty="0">
                <a:latin typeface="微软雅黑" panose="020B0503020204020204" pitchFamily="34" charset="-122"/>
                <a:ea typeface="微软雅黑" panose="020B0503020204020204" pitchFamily="34" charset="-122"/>
              </a:rPr>
              <a:t>【另存为模板】，弹出</a:t>
            </a:r>
            <a:r>
              <a:rPr lang="en-US" altLang="zh-CN" sz="1400" dirty="0">
                <a:latin typeface="微软雅黑" panose="020B0503020204020204" pitchFamily="34" charset="-122"/>
                <a:ea typeface="微软雅黑" panose="020B0503020204020204" pitchFamily="34" charset="-122"/>
              </a:rPr>
              <a:t>Dreamweaver</a:t>
            </a:r>
            <a:r>
              <a:rPr lang="zh-CN" altLang="zh-CN" sz="1400" dirty="0">
                <a:latin typeface="微软雅黑" panose="020B0503020204020204" pitchFamily="34" charset="-122"/>
                <a:ea typeface="微软雅黑" panose="020B0503020204020204" pitchFamily="34" charset="-122"/>
              </a:rPr>
              <a:t>的提示面板</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单击</a:t>
            </a:r>
            <a:r>
              <a:rPr lang="zh-CN" altLang="zh-CN" sz="1400" dirty="0">
                <a:latin typeface="微软雅黑" panose="020B0503020204020204" pitchFamily="34" charset="-122"/>
                <a:ea typeface="微软雅黑" panose="020B0503020204020204" pitchFamily="34" charset="-122"/>
              </a:rPr>
              <a:t>【确定】按钮，显示【另存为模板】对话框，给模板命名为</a:t>
            </a:r>
            <a:r>
              <a:rPr lang="en-US" altLang="zh-CN" sz="1400" dirty="0">
                <a:latin typeface="微软雅黑" panose="020B0503020204020204" pitchFamily="34" charset="-122"/>
                <a:ea typeface="微软雅黑" panose="020B0503020204020204" pitchFamily="34" charset="-122"/>
              </a:rPr>
              <a:t>”</a:t>
            </a:r>
            <a:r>
              <a:rPr lang="en-US" altLang="zh-CN" sz="1400" dirty="0" err="1">
                <a:latin typeface="微软雅黑" panose="020B0503020204020204" pitchFamily="34" charset="-122"/>
                <a:ea typeface="微软雅黑" panose="020B0503020204020204" pitchFamily="34" charset="-122"/>
              </a:rPr>
              <a:t>moban</a:t>
            </a: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，并</a:t>
            </a:r>
            <a:r>
              <a:rPr lang="zh-CN" altLang="en-US" sz="1400" dirty="0">
                <a:latin typeface="微软雅黑" panose="020B0503020204020204" pitchFamily="34" charset="-122"/>
                <a:ea typeface="微软雅黑" panose="020B0503020204020204" pitchFamily="34" charset="-122"/>
              </a:rPr>
              <a:t>单击</a:t>
            </a:r>
            <a:r>
              <a:rPr lang="zh-CN" altLang="zh-CN" sz="1400" dirty="0">
                <a:latin typeface="微软雅黑" panose="020B0503020204020204" pitchFamily="34" charset="-122"/>
                <a:ea typeface="微软雅黑" panose="020B0503020204020204" pitchFamily="34" charset="-122"/>
              </a:rPr>
              <a:t>【保存】，站点文件中将自动创建一个名称为</a:t>
            </a:r>
            <a:r>
              <a:rPr lang="en-US" altLang="zh-CN" sz="1400" dirty="0">
                <a:latin typeface="微软雅黑" panose="020B0503020204020204" pitchFamily="34" charset="-122"/>
                <a:ea typeface="微软雅黑" panose="020B0503020204020204" pitchFamily="34" charset="-122"/>
              </a:rPr>
              <a:t>“Templates”</a:t>
            </a:r>
            <a:r>
              <a:rPr lang="zh-CN" altLang="zh-CN" sz="1400" dirty="0">
                <a:latin typeface="微软雅黑" panose="020B0503020204020204" pitchFamily="34" charset="-122"/>
                <a:ea typeface="微软雅黑" panose="020B0503020204020204" pitchFamily="34" charset="-122"/>
              </a:rPr>
              <a:t>的文件夹</a:t>
            </a: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这个文件夹是用来保存模板文件的，站点中的模板文件都要保存在该文件夹中，在模板中的网页中才能找到相应的模板文件。</a:t>
            </a:r>
            <a:endParaRPr lang="zh-CN" altLang="zh-CN" sz="14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p:cNvPicPr/>
          <p:nvPr/>
        </p:nvPicPr>
        <p:blipFill>
          <a:blip r:embed="rId2"/>
          <a:stretch>
            <a:fillRect/>
          </a:stretch>
        </p:blipFill>
        <p:spPr>
          <a:xfrm>
            <a:off x="678873" y="2450913"/>
            <a:ext cx="3670860" cy="1555917"/>
          </a:xfrm>
          <a:prstGeom prst="rect">
            <a:avLst/>
          </a:prstGeom>
          <a:ln w="12700">
            <a:solidFill>
              <a:schemeClr val="tx1"/>
            </a:solidFill>
          </a:ln>
        </p:spPr>
      </p:pic>
      <p:pic>
        <p:nvPicPr>
          <p:cNvPr id="13" name="图片 12"/>
          <p:cNvPicPr/>
          <p:nvPr/>
        </p:nvPicPr>
        <p:blipFill>
          <a:blip r:embed="rId3">
            <a:extLst>
              <a:ext uri="{28A0092B-C50C-407E-A947-70E740481C1C}">
                <a14:useLocalDpi xmlns:a14="http://schemas.microsoft.com/office/drawing/2010/main" val="0"/>
              </a:ext>
            </a:extLst>
          </a:blip>
          <a:srcRect/>
          <a:stretch>
            <a:fillRect/>
          </a:stretch>
        </p:blipFill>
        <p:spPr bwMode="auto">
          <a:xfrm>
            <a:off x="4601874" y="2450913"/>
            <a:ext cx="2905125" cy="1695450"/>
          </a:xfrm>
          <a:prstGeom prst="rect">
            <a:avLst/>
          </a:prstGeom>
          <a:noFill/>
          <a:ln w="12700" cmpd="sng">
            <a:solidFill>
              <a:srgbClr val="000000"/>
            </a:solidFill>
            <a:miter lim="800000"/>
            <a:headEnd/>
            <a:tailEnd/>
          </a:ln>
          <a:effectLst/>
        </p:spPr>
      </p:pic>
      <p:pic>
        <p:nvPicPr>
          <p:cNvPr id="14" name="图片 13"/>
          <p:cNvPicPr/>
          <p:nvPr/>
        </p:nvPicPr>
        <p:blipFill>
          <a:blip r:embed="rId4">
            <a:extLst>
              <a:ext uri="{28A0092B-C50C-407E-A947-70E740481C1C}">
                <a14:useLocalDpi xmlns:a14="http://schemas.microsoft.com/office/drawing/2010/main" val="0"/>
              </a:ext>
            </a:extLst>
          </a:blip>
          <a:srcRect/>
          <a:stretch>
            <a:fillRect/>
          </a:stretch>
        </p:blipFill>
        <p:spPr bwMode="auto">
          <a:xfrm>
            <a:off x="7759140" y="2519299"/>
            <a:ext cx="2019300" cy="1695450"/>
          </a:xfrm>
          <a:prstGeom prst="rect">
            <a:avLst/>
          </a:prstGeom>
          <a:noFill/>
          <a:ln w="12700" cmpd="sng">
            <a:solidFill>
              <a:srgbClr val="000000"/>
            </a:solidFill>
            <a:miter lim="800000"/>
            <a:headEnd/>
            <a:tailEnd/>
          </a:ln>
          <a:effectLst/>
        </p:spPr>
      </p:pic>
      <p:sp>
        <p:nvSpPr>
          <p:cNvPr id="7" name="圆角矩形 6"/>
          <p:cNvSpPr/>
          <p:nvPr/>
        </p:nvSpPr>
        <p:spPr>
          <a:xfrm>
            <a:off x="2597433" y="3618903"/>
            <a:ext cx="845127" cy="24938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5073056" y="3785157"/>
            <a:ext cx="1632544" cy="36120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661872" y="2660832"/>
            <a:ext cx="845127" cy="24938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7827036" y="3007198"/>
            <a:ext cx="1455509" cy="39003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箭头连接符 17"/>
          <p:cNvCxnSpPr/>
          <p:nvPr/>
        </p:nvCxnSpPr>
        <p:spPr>
          <a:xfrm>
            <a:off x="3442560" y="3785157"/>
            <a:ext cx="1517367" cy="221673"/>
          </a:xfrm>
          <a:prstGeom prst="straightConnector1">
            <a:avLst/>
          </a:prstGeom>
          <a:ln w="28575"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直接箭头连接符 18"/>
          <p:cNvCxnSpPr/>
          <p:nvPr/>
        </p:nvCxnSpPr>
        <p:spPr>
          <a:xfrm flipV="1">
            <a:off x="6234545" y="3007199"/>
            <a:ext cx="639841" cy="736395"/>
          </a:xfrm>
          <a:prstGeom prst="straightConnector1">
            <a:avLst/>
          </a:prstGeom>
          <a:ln w="28575"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直接箭头连接符 21"/>
          <p:cNvCxnSpPr/>
          <p:nvPr/>
        </p:nvCxnSpPr>
        <p:spPr>
          <a:xfrm>
            <a:off x="7506999" y="2800860"/>
            <a:ext cx="320037" cy="229837"/>
          </a:xfrm>
          <a:prstGeom prst="straightConnector1">
            <a:avLst/>
          </a:prstGeom>
          <a:ln w="28575"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pic>
        <p:nvPicPr>
          <p:cNvPr id="25" name="图片 24"/>
          <p:cNvPicPr/>
          <p:nvPr/>
        </p:nvPicPr>
        <p:blipFill>
          <a:blip r:embed="rId5">
            <a:extLst>
              <a:ext uri="{28A0092B-C50C-407E-A947-70E740481C1C}">
                <a14:useLocalDpi xmlns:a14="http://schemas.microsoft.com/office/drawing/2010/main" val="0"/>
              </a:ext>
            </a:extLst>
          </a:blip>
          <a:srcRect/>
          <a:stretch>
            <a:fillRect/>
          </a:stretch>
        </p:blipFill>
        <p:spPr bwMode="auto">
          <a:xfrm>
            <a:off x="845494" y="4644291"/>
            <a:ext cx="4410075" cy="1571625"/>
          </a:xfrm>
          <a:prstGeom prst="rect">
            <a:avLst/>
          </a:prstGeom>
          <a:noFill/>
          <a:ln w="12700">
            <a:solidFill>
              <a:schemeClr val="tx1"/>
            </a:solidFill>
          </a:ln>
        </p:spPr>
      </p:pic>
      <p:sp>
        <p:nvSpPr>
          <p:cNvPr id="26" name="矩形 25"/>
          <p:cNvSpPr>
            <a:spLocks noChangeArrowheads="1"/>
          </p:cNvSpPr>
          <p:nvPr/>
        </p:nvSpPr>
        <p:spPr bwMode="auto">
          <a:xfrm>
            <a:off x="5078194" y="4531784"/>
            <a:ext cx="177375" cy="1684131"/>
          </a:xfrm>
          <a:prstGeom prst="rect">
            <a:avLst/>
          </a:prstGeom>
          <a:noFill/>
          <a:ln w="28575" algn="ctr">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spAutoFit/>
          </a:bodyPr>
          <a:lstStyle/>
          <a:p>
            <a:endParaRPr lang="zh-CN" altLang="en-US"/>
          </a:p>
        </p:txBody>
      </p:sp>
      <p:sp>
        <p:nvSpPr>
          <p:cNvPr id="27" name="文本框 60"/>
          <p:cNvSpPr txBox="1">
            <a:spLocks noChangeArrowheads="1"/>
          </p:cNvSpPr>
          <p:nvPr/>
        </p:nvSpPr>
        <p:spPr bwMode="auto">
          <a:xfrm>
            <a:off x="5255569" y="4584173"/>
            <a:ext cx="1918520" cy="78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l">
              <a:spcAft>
                <a:spcPts val="0"/>
              </a:spcAft>
            </a:pPr>
            <a:r>
              <a:rPr lang="zh-CN" altLang="en-US" sz="1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单击</a:t>
            </a:r>
            <a:r>
              <a:rPr lang="en-US" sz="1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sz="1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标签的边框，按键盘的【</a:t>
            </a:r>
            <a:r>
              <a:rPr lang="en-US" sz="1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del</a:t>
            </a:r>
            <a:r>
              <a:rPr lang="zh-CN" sz="1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】键删除整个</a:t>
            </a:r>
            <a:r>
              <a:rPr lang="en-US" sz="1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sz="1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元素</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838540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创建可编辑区域</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矩形 5"/>
          <p:cNvSpPr/>
          <p:nvPr/>
        </p:nvSpPr>
        <p:spPr>
          <a:xfrm>
            <a:off x="519323" y="1246481"/>
            <a:ext cx="10478620" cy="834972"/>
          </a:xfrm>
          <a:prstGeom prst="rect">
            <a:avLst/>
          </a:prstGeom>
          <a:ln>
            <a:prstDash val="sysDash"/>
          </a:ln>
        </p:spPr>
        <p:style>
          <a:lnRef idx="2">
            <a:schemeClr val="accent5"/>
          </a:lnRef>
          <a:fillRef idx="1">
            <a:schemeClr val="lt1"/>
          </a:fillRef>
          <a:effectRef idx="0">
            <a:schemeClr val="accent5"/>
          </a:effectRef>
          <a:fontRef idx="minor">
            <a:schemeClr val="dk1"/>
          </a:fontRef>
        </p:style>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模板中最重要的是设置可编辑区域，可编辑区域是模板中可自由编辑的区域，可以将模板中的任何区域设置为可编辑区域，可编辑区域在模板更新时是不更新的</a:t>
            </a:r>
            <a:r>
              <a:rPr lang="zh-CN" altLang="zh-CN" dirty="0"/>
              <a:t>。</a:t>
            </a:r>
          </a:p>
        </p:txBody>
      </p:sp>
      <p:sp>
        <p:nvSpPr>
          <p:cNvPr id="9" name="Rectangle 10"/>
          <p:cNvSpPr>
            <a:spLocks noChangeArrowheads="1"/>
          </p:cNvSpPr>
          <p:nvPr/>
        </p:nvSpPr>
        <p:spPr bwMode="auto">
          <a:xfrm>
            <a:off x="519323" y="193131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图片 11"/>
          <p:cNvPicPr>
            <a:picLocks noChangeAspect="1"/>
          </p:cNvPicPr>
          <p:nvPr/>
        </p:nvPicPr>
        <p:blipFill>
          <a:blip r:embed="rId2"/>
          <a:stretch>
            <a:fillRect/>
          </a:stretch>
        </p:blipFill>
        <p:spPr>
          <a:xfrm>
            <a:off x="2597505" y="2448623"/>
            <a:ext cx="6837042" cy="2379744"/>
          </a:xfrm>
          <a:prstGeom prst="rect">
            <a:avLst/>
          </a:prstGeom>
        </p:spPr>
      </p:pic>
      <p:sp>
        <p:nvSpPr>
          <p:cNvPr id="17" name="五边形 16"/>
          <p:cNvSpPr/>
          <p:nvPr/>
        </p:nvSpPr>
        <p:spPr>
          <a:xfrm>
            <a:off x="519323" y="3323422"/>
            <a:ext cx="1939637" cy="526473"/>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步骤</a:t>
            </a:r>
            <a:r>
              <a:rPr lang="en-US" altLang="zh-CN" b="1" dirty="0">
                <a:latin typeface="微软雅黑" panose="020B0503020204020204" pitchFamily="34" charset="-122"/>
                <a:ea typeface="微软雅黑" panose="020B0503020204020204" pitchFamily="34" charset="-122"/>
              </a:rPr>
              <a:t>1</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8585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创建可编辑区域</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Rectangle 10"/>
          <p:cNvSpPr>
            <a:spLocks noChangeArrowheads="1"/>
          </p:cNvSpPr>
          <p:nvPr/>
        </p:nvSpPr>
        <p:spPr bwMode="auto">
          <a:xfrm>
            <a:off x="678873" y="241622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五边形 16"/>
          <p:cNvSpPr/>
          <p:nvPr/>
        </p:nvSpPr>
        <p:spPr>
          <a:xfrm>
            <a:off x="518674" y="1325899"/>
            <a:ext cx="1939637" cy="526473"/>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步骤</a:t>
            </a:r>
            <a:r>
              <a:rPr lang="en-US" altLang="zh-CN" b="1" dirty="0">
                <a:latin typeface="微软雅黑" panose="020B0503020204020204" pitchFamily="34" charset="-122"/>
                <a:ea typeface="微软雅黑" panose="020B0503020204020204" pitchFamily="34" charset="-122"/>
              </a:rPr>
              <a:t>2</a:t>
            </a:r>
            <a:endParaRPr lang="zh-CN" altLang="en-US"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512257" y="1112060"/>
            <a:ext cx="8087945" cy="2243834"/>
          </a:xfrm>
          <a:prstGeom prst="rect">
            <a:avLst/>
          </a:prstGeom>
        </p:spPr>
      </p:pic>
      <p:sp>
        <p:nvSpPr>
          <p:cNvPr id="10" name="五边形 9"/>
          <p:cNvSpPr/>
          <p:nvPr/>
        </p:nvSpPr>
        <p:spPr>
          <a:xfrm>
            <a:off x="517750" y="3437270"/>
            <a:ext cx="1939637" cy="526473"/>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步骤</a:t>
            </a:r>
            <a:r>
              <a:rPr lang="en-US" altLang="zh-CN" b="1" dirty="0">
                <a:latin typeface="微软雅黑" panose="020B0503020204020204" pitchFamily="34" charset="-122"/>
                <a:ea typeface="微软雅黑" panose="020B0503020204020204" pitchFamily="34" charset="-122"/>
              </a:rPr>
              <a:t>3</a:t>
            </a:r>
            <a:endParaRPr lang="zh-CN" altLang="en-US" b="1" dirty="0">
              <a:latin typeface="微软雅黑" panose="020B0503020204020204" pitchFamily="34" charset="-122"/>
              <a:ea typeface="微软雅黑" panose="020B0503020204020204" pitchFamily="34" charset="-122"/>
            </a:endParaRPr>
          </a:p>
        </p:txBody>
      </p:sp>
      <p:sp>
        <p:nvSpPr>
          <p:cNvPr id="11" name="矩形 10"/>
          <p:cNvSpPr/>
          <p:nvPr/>
        </p:nvSpPr>
        <p:spPr>
          <a:xfrm>
            <a:off x="8506801" y="3594832"/>
            <a:ext cx="3144872" cy="3046988"/>
          </a:xfrm>
          <a:prstGeom prst="rect">
            <a:avLst/>
          </a:prstGeom>
          <a:solidFill>
            <a:schemeClr val="bg1">
              <a:lumMod val="95000"/>
            </a:schemeClr>
          </a:solidFill>
        </p:spPr>
        <p:txBody>
          <a:bodyPr wrap="square">
            <a:spAutoFit/>
          </a:bodyPr>
          <a:lstStyle/>
          <a:p>
            <a:pPr>
              <a:lnSpc>
                <a:spcPct val="150000"/>
              </a:lnSpc>
            </a:pPr>
            <a:r>
              <a:rPr lang="zh-CN" altLang="zh-CN" sz="1600" b="1" dirty="0">
                <a:latin typeface="微软雅黑" panose="020B0503020204020204" pitchFamily="34" charset="-122"/>
                <a:ea typeface="微软雅黑" panose="020B0503020204020204" pitchFamily="34" charset="-122"/>
                <a:cs typeface="Times New Roman" panose="02020603050405020304" pitchFamily="18" charset="0"/>
              </a:rPr>
              <a:t>注意：</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一个模板文件中可以创建多个可编辑区域，可编辑区域是在修改模板后的更新操作中，是不更新的。可编辑区域的作用是，当应用了模板文件来新建网页时，新建的网页中可以编辑的区域，而没有设置可编辑区域的其他位置，则是锁定状态</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3" name="图片 12"/>
          <p:cNvPicPr/>
          <p:nvPr/>
        </p:nvPicPr>
        <p:blipFill rotWithShape="1">
          <a:blip r:embed="rId3"/>
          <a:srcRect t="4336" b="904"/>
          <a:stretch/>
        </p:blipFill>
        <p:spPr bwMode="auto">
          <a:xfrm>
            <a:off x="2512257" y="3378653"/>
            <a:ext cx="5795674" cy="3479347"/>
          </a:xfrm>
          <a:prstGeom prst="rect">
            <a:avLst/>
          </a:prstGeom>
          <a:ln w="12700"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486404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修改或删除可编辑区域</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475637" y="1290982"/>
            <a:ext cx="10829671" cy="830997"/>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nSpc>
                <a:spcPct val="150000"/>
              </a:lnSpc>
            </a:pPr>
            <a:r>
              <a:rPr lang="zh-CN" altLang="zh-CN" sz="1600" b="1" dirty="0">
                <a:latin typeface="微软雅黑" panose="020B0503020204020204" pitchFamily="34" charset="-122"/>
                <a:ea typeface="微软雅黑" panose="020B0503020204020204" pitchFamily="34" charset="-122"/>
                <a:cs typeface="Times New Roman" panose="02020603050405020304" pitchFamily="18" charset="0"/>
              </a:rPr>
              <a:t>修改可编辑区域的名称</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可编辑区域的蓝色的名称，显示可编辑区域的属性面板，在属性面板的【名称】中直接修改名称，如将“</a:t>
            </a:r>
            <a:r>
              <a:rPr lang="en-US" altLang="zh-CN" sz="1600" dirty="0" err="1">
                <a:latin typeface="微软雅黑" panose="020B0503020204020204" pitchFamily="34" charset="-122"/>
                <a:ea typeface="微软雅黑" panose="020B0503020204020204" pitchFamily="34" charset="-122"/>
                <a:cs typeface="Times New Roman" panose="02020603050405020304" pitchFamily="18" charset="0"/>
              </a:rPr>
              <a:t>neironng</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”修改为“</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detail</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1600" dirty="0">
              <a:latin typeface="微软雅黑" panose="020B0503020204020204" pitchFamily="34" charset="-122"/>
              <a:ea typeface="微软雅黑" panose="020B0503020204020204" pitchFamily="34" charset="-122"/>
            </a:endParaRPr>
          </a:p>
        </p:txBody>
      </p:sp>
      <p:pic>
        <p:nvPicPr>
          <p:cNvPr id="5" name="图片 4"/>
          <p:cNvPicPr/>
          <p:nvPr/>
        </p:nvPicPr>
        <p:blipFill>
          <a:blip r:embed="rId2"/>
          <a:stretch>
            <a:fillRect/>
          </a:stretch>
        </p:blipFill>
        <p:spPr>
          <a:xfrm>
            <a:off x="505806" y="2479027"/>
            <a:ext cx="4066194" cy="1247846"/>
          </a:xfrm>
          <a:prstGeom prst="rect">
            <a:avLst/>
          </a:prstGeom>
          <a:ln>
            <a:solidFill>
              <a:schemeClr val="tx1"/>
            </a:solidFill>
          </a:ln>
        </p:spPr>
      </p:pic>
      <p:pic>
        <p:nvPicPr>
          <p:cNvPr id="6" name="图片 5"/>
          <p:cNvPicPr/>
          <p:nvPr/>
        </p:nvPicPr>
        <p:blipFill>
          <a:blip r:embed="rId3"/>
          <a:stretch>
            <a:fillRect/>
          </a:stretch>
        </p:blipFill>
        <p:spPr>
          <a:xfrm>
            <a:off x="4819044" y="2479027"/>
            <a:ext cx="3217607" cy="1247846"/>
          </a:xfrm>
          <a:prstGeom prst="rect">
            <a:avLst/>
          </a:prstGeom>
          <a:ln>
            <a:solidFill>
              <a:schemeClr val="tx1"/>
            </a:solidFill>
          </a:ln>
        </p:spPr>
      </p:pic>
      <p:pic>
        <p:nvPicPr>
          <p:cNvPr id="7" name="图片 6"/>
          <p:cNvPicPr/>
          <p:nvPr/>
        </p:nvPicPr>
        <p:blipFill>
          <a:blip r:embed="rId4"/>
          <a:stretch>
            <a:fillRect/>
          </a:stretch>
        </p:blipFill>
        <p:spPr>
          <a:xfrm>
            <a:off x="3732056" y="4350796"/>
            <a:ext cx="4316831" cy="2095206"/>
          </a:xfrm>
          <a:prstGeom prst="rect">
            <a:avLst/>
          </a:prstGeom>
        </p:spPr>
      </p:pic>
      <p:cxnSp>
        <p:nvCxnSpPr>
          <p:cNvPr id="9" name="直接箭头连接符 8"/>
          <p:cNvCxnSpPr>
            <a:stCxn id="5" idx="3"/>
            <a:endCxn id="6" idx="1"/>
          </p:cNvCxnSpPr>
          <p:nvPr/>
        </p:nvCxnSpPr>
        <p:spPr>
          <a:xfrm>
            <a:off x="4572000" y="3102950"/>
            <a:ext cx="247044" cy="0"/>
          </a:xfrm>
          <a:prstGeom prst="straightConnector1">
            <a:avLst/>
          </a:prstGeom>
          <a:ln w="38100"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1" name="直接箭头连接符 10"/>
          <p:cNvCxnSpPr>
            <a:stCxn id="6" idx="2"/>
          </p:cNvCxnSpPr>
          <p:nvPr/>
        </p:nvCxnSpPr>
        <p:spPr>
          <a:xfrm flipH="1">
            <a:off x="6427847" y="3726873"/>
            <a:ext cx="1" cy="623923"/>
          </a:xfrm>
          <a:prstGeom prst="straightConnector1">
            <a:avLst/>
          </a:prstGeom>
          <a:ln w="381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890471" y="4350796"/>
            <a:ext cx="2008909" cy="369332"/>
          </a:xfrm>
          <a:prstGeom prst="rect">
            <a:avLst/>
          </a:prstGeom>
          <a:noFill/>
        </p:spPr>
        <p:txBody>
          <a:bodyPr wrap="square" rtlCol="0">
            <a:spAutoFit/>
          </a:bodyPr>
          <a:lstStyle/>
          <a:p>
            <a:r>
              <a:rPr lang="zh-CN" altLang="en-US" b="1" dirty="0">
                <a:solidFill>
                  <a:srgbClr val="FF0000"/>
                </a:solidFill>
                <a:latin typeface="微软雅黑" panose="020B0503020204020204" pitchFamily="34" charset="-122"/>
                <a:ea typeface="微软雅黑" panose="020B0503020204020204" pitchFamily="34" charset="-122"/>
              </a:rPr>
              <a:t>保存更新模板</a:t>
            </a:r>
          </a:p>
        </p:txBody>
      </p:sp>
      <p:sp>
        <p:nvSpPr>
          <p:cNvPr id="13" name="圆角矩形 12"/>
          <p:cNvSpPr/>
          <p:nvPr/>
        </p:nvSpPr>
        <p:spPr>
          <a:xfrm>
            <a:off x="6996545" y="4720128"/>
            <a:ext cx="902835" cy="29521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43420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修改或删除可编辑区域</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5.2.3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475637" y="1290982"/>
            <a:ext cx="10829671" cy="120032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nSpc>
                <a:spcPct val="150000"/>
              </a:lnSpc>
            </a:pPr>
            <a:r>
              <a:rPr lang="zh-CN" altLang="zh-CN" sz="1600" b="1" dirty="0">
                <a:latin typeface="微软雅黑" panose="020B0503020204020204" pitchFamily="34" charset="-122"/>
                <a:ea typeface="微软雅黑" panose="020B0503020204020204" pitchFamily="34" charset="-122"/>
                <a:cs typeface="Times New Roman" panose="02020603050405020304" pitchFamily="18" charset="0"/>
              </a:rPr>
              <a:t>删除可编辑区域：</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需删除的可编辑区域的任意位置，</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鼠标右键，在菜单中选择【模板】</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【删除模板标记】。也可以再点需要删除的可编辑区域的任意位置后，</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单击</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菜单栏的【修改】</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【模板】</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【删除模板标记】，删除可编辑区域。</a:t>
            </a:r>
            <a:endParaRPr lang="zh-CN" altLang="en-US" sz="1600" dirty="0">
              <a:latin typeface="微软雅黑" panose="020B0503020204020204" pitchFamily="34" charset="-122"/>
              <a:ea typeface="微软雅黑" panose="020B0503020204020204" pitchFamily="34" charset="-122"/>
            </a:endParaRPr>
          </a:p>
        </p:txBody>
      </p:sp>
      <p:pic>
        <p:nvPicPr>
          <p:cNvPr id="14" name="图片 13"/>
          <p:cNvPicPr/>
          <p:nvPr/>
        </p:nvPicPr>
        <p:blipFill>
          <a:blip r:embed="rId2"/>
          <a:stretch>
            <a:fillRect/>
          </a:stretch>
        </p:blipFill>
        <p:spPr>
          <a:xfrm>
            <a:off x="572620" y="2731196"/>
            <a:ext cx="5495671" cy="3362275"/>
          </a:xfrm>
          <a:prstGeom prst="rect">
            <a:avLst/>
          </a:prstGeom>
          <a:ln>
            <a:solidFill>
              <a:schemeClr val="tx1"/>
            </a:solidFill>
          </a:ln>
        </p:spPr>
      </p:pic>
      <p:pic>
        <p:nvPicPr>
          <p:cNvPr id="15" name="图片 14"/>
          <p:cNvPicPr/>
          <p:nvPr/>
        </p:nvPicPr>
        <p:blipFill>
          <a:blip r:embed="rId3"/>
          <a:stretch>
            <a:fillRect/>
          </a:stretch>
        </p:blipFill>
        <p:spPr>
          <a:xfrm>
            <a:off x="6381951" y="2659399"/>
            <a:ext cx="3316231" cy="3434072"/>
          </a:xfrm>
          <a:prstGeom prst="rect">
            <a:avLst/>
          </a:prstGeom>
          <a:ln>
            <a:solidFill>
              <a:schemeClr val="tx1"/>
            </a:solidFill>
          </a:ln>
        </p:spPr>
      </p:pic>
    </p:spTree>
    <p:extLst>
      <p:ext uri="{BB962C8B-B14F-4D97-AF65-F5344CB8AC3E}">
        <p14:creationId xmlns:p14="http://schemas.microsoft.com/office/powerpoint/2010/main" val="3196540557"/>
      </p:ext>
    </p:extLst>
  </p:cSld>
  <p:clrMapOvr>
    <a:masterClrMapping/>
  </p:clrMapOvr>
</p:sld>
</file>

<file path=ppt/theme/theme1.xml><?xml version="1.0" encoding="utf-8"?>
<a:theme xmlns:a="http://schemas.openxmlformats.org/drawingml/2006/main" name="主题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2" id="{88C32B2F-FC00-4C6E-9E4F-FF688E02CA48}" vid="{27E4A111-2E56-49BA-86A8-E0438571D4B2}"/>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371</TotalTime>
  <Words>4382</Words>
  <Application>Microsoft Office PowerPoint</Application>
  <PresentationFormat>宽屏</PresentationFormat>
  <Paragraphs>246</Paragraphs>
  <Slides>48</Slides>
  <Notes>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48</vt:i4>
      </vt:variant>
    </vt:vector>
  </HeadingPairs>
  <TitlesOfParts>
    <vt:vector size="55" baseType="lpstr">
      <vt:lpstr>Gulim</vt:lpstr>
      <vt:lpstr>等线</vt:lpstr>
      <vt:lpstr>微软雅黑</vt:lpstr>
      <vt:lpstr>字体圈欣意冠黑体</vt:lpstr>
      <vt:lpstr>Arial</vt:lpstr>
      <vt:lpstr>Wingdings</vt:lpstr>
      <vt:lpstr>主题2</vt:lpstr>
      <vt:lpstr>PowerPoint 演示文稿</vt:lpstr>
      <vt:lpstr>课堂案例：快速完成企业二级网页的制作</vt:lpstr>
      <vt:lpstr>准备知识：快速完成企业二级网页的制作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案例实施过程：使用模板创建网页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扩展知识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 hai</dc:creator>
  <cp:lastModifiedBy>wang hai</cp:lastModifiedBy>
  <cp:revision>63</cp:revision>
  <dcterms:created xsi:type="dcterms:W3CDTF">2021-08-05T00:51:54Z</dcterms:created>
  <dcterms:modified xsi:type="dcterms:W3CDTF">2021-09-03T05:23:59Z</dcterms:modified>
</cp:coreProperties>
</file>