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31" r:id="rId4"/>
    <p:sldId id="337" r:id="rId5"/>
    <p:sldId id="350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38" r:id="rId14"/>
    <p:sldId id="359" r:id="rId15"/>
    <p:sldId id="358" r:id="rId16"/>
    <p:sldId id="360" r:id="rId17"/>
    <p:sldId id="361" r:id="rId18"/>
    <p:sldId id="362" r:id="rId19"/>
    <p:sldId id="339" r:id="rId20"/>
    <p:sldId id="363" r:id="rId21"/>
    <p:sldId id="364" r:id="rId22"/>
    <p:sldId id="365" r:id="rId23"/>
    <p:sldId id="340" r:id="rId24"/>
    <p:sldId id="366" r:id="rId25"/>
    <p:sldId id="367" r:id="rId26"/>
    <p:sldId id="368" r:id="rId27"/>
    <p:sldId id="369" r:id="rId28"/>
    <p:sldId id="370" r:id="rId29"/>
    <p:sldId id="334" r:id="rId30"/>
    <p:sldId id="372" r:id="rId31"/>
    <p:sldId id="371" r:id="rId32"/>
    <p:sldId id="373" r:id="rId33"/>
    <p:sldId id="374" r:id="rId34"/>
    <p:sldId id="333" r:id="rId35"/>
    <p:sldId id="341" r:id="rId36"/>
    <p:sldId id="375" r:id="rId37"/>
    <p:sldId id="376" r:id="rId38"/>
    <p:sldId id="342" r:id="rId39"/>
    <p:sldId id="343" r:id="rId40"/>
    <p:sldId id="377" r:id="rId41"/>
    <p:sldId id="378" r:id="rId42"/>
    <p:sldId id="344" r:id="rId43"/>
    <p:sldId id="335" r:id="rId44"/>
    <p:sldId id="379" r:id="rId45"/>
    <p:sldId id="380" r:id="rId46"/>
    <p:sldId id="332" r:id="rId47"/>
    <p:sldId id="345" r:id="rId48"/>
    <p:sldId id="346" r:id="rId49"/>
    <p:sldId id="348" r:id="rId50"/>
    <p:sldId id="381" r:id="rId51"/>
    <p:sldId id="349" r:id="rId52"/>
    <p:sldId id="347" r:id="rId53"/>
    <p:sldId id="382" r:id="rId54"/>
    <p:sldId id="383" r:id="rId55"/>
    <p:sldId id="336" r:id="rId5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4A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038430C3-5E01-4055-99EB-8637FF4E9E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388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A2C3DA-204C-4C23-BA12-FCACFBDDF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19A53D-BDEC-43E6-906C-8C4873096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AFE403-31EF-4ECC-AE6D-7064F4BBA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F199C3D3-6201-4D7A-A702-91D889DA2A1A}"/>
              </a:ext>
            </a:extLst>
          </p:cNvPr>
          <p:cNvSpPr/>
          <p:nvPr/>
        </p:nvSpPr>
        <p:spPr>
          <a:xfrm>
            <a:off x="0" y="-747629"/>
            <a:ext cx="8363712" cy="8171061"/>
          </a:xfrm>
          <a:prstGeom prst="triangle">
            <a:avLst>
              <a:gd name="adj" fmla="val 0"/>
            </a:avLst>
          </a:pr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6DABE92F-B0C8-472B-AD2D-956CFBCFE494}"/>
              </a:ext>
            </a:extLst>
          </p:cNvPr>
          <p:cNvSpPr/>
          <p:nvPr/>
        </p:nvSpPr>
        <p:spPr>
          <a:xfrm rot="8819023">
            <a:off x="-545604" y="768655"/>
            <a:ext cx="11094140" cy="6243716"/>
          </a:xfrm>
          <a:prstGeom prst="triangle">
            <a:avLst>
              <a:gd name="adj" fmla="val 38152"/>
            </a:avLst>
          </a:prstGeom>
          <a:solidFill>
            <a:srgbClr val="0096F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A2DD5C0-C59D-4C97-8C2C-5A003832355E}"/>
              </a:ext>
            </a:extLst>
          </p:cNvPr>
          <p:cNvSpPr/>
          <p:nvPr/>
        </p:nvSpPr>
        <p:spPr bwMode="auto">
          <a:xfrm>
            <a:off x="1376515" y="2741423"/>
            <a:ext cx="9625782" cy="1068403"/>
          </a:xfrm>
          <a:prstGeom prst="roundRect">
            <a:avLst/>
          </a:prstGeom>
          <a:solidFill>
            <a:schemeClr val="bg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 eaLnBrk="1" hangingPunct="1">
              <a:lnSpc>
                <a:spcPct val="150000"/>
              </a:lnSpc>
              <a:spcBef>
                <a:spcPts val="2000"/>
              </a:spcBef>
              <a:buFont typeface="Arial" pitchFamily="34" charset="0"/>
              <a:buNone/>
              <a:defRPr/>
            </a:pP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形 28" descr="铅笔">
            <a:extLst>
              <a:ext uri="{FF2B5EF4-FFF2-40B4-BE49-F238E27FC236}">
                <a16:creationId xmlns:a16="http://schemas.microsoft.com/office/drawing/2014/main" id="{FAF9EC75-3FB3-41D8-912F-2A7D50E19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70917" y="1558436"/>
            <a:ext cx="914400" cy="914400"/>
          </a:xfrm>
          <a:prstGeom prst="rect">
            <a:avLst/>
          </a:prstGeom>
          <a:effectLst/>
        </p:spPr>
      </p:pic>
      <p:pic>
        <p:nvPicPr>
          <p:cNvPr id="31" name="图形 30" descr="监视器">
            <a:extLst>
              <a:ext uri="{FF2B5EF4-FFF2-40B4-BE49-F238E27FC236}">
                <a16:creationId xmlns:a16="http://schemas.microsoft.com/office/drawing/2014/main" id="{83AB8688-8BED-4AEC-8DC6-B90659AA9A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61038" y="190834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16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E2EA29-6849-4042-81ED-3F637DFF3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965B5B-4A7F-4539-95AD-8FD55A290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D0F731-D78C-4903-952E-17D49807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B445AEA-0061-4462-AF9A-75F46F3B453A}"/>
              </a:ext>
            </a:extLst>
          </p:cNvPr>
          <p:cNvSpPr/>
          <p:nvPr/>
        </p:nvSpPr>
        <p:spPr>
          <a:xfrm>
            <a:off x="0" y="0"/>
            <a:ext cx="12192000" cy="609600"/>
          </a:xfrm>
          <a:prstGeom prst="rect">
            <a:avLst/>
          </a:prstGeom>
          <a:solidFill>
            <a:srgbClr val="0096FC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B445EA8-2772-43BD-A69C-0805417C6706}"/>
              </a:ext>
            </a:extLst>
          </p:cNvPr>
          <p:cNvGrpSpPr/>
          <p:nvPr/>
        </p:nvGrpSpPr>
        <p:grpSpPr>
          <a:xfrm>
            <a:off x="157316" y="82609"/>
            <a:ext cx="393290" cy="844242"/>
            <a:chOff x="10960510" y="835742"/>
            <a:chExt cx="393290" cy="844242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0D60E038-4EFC-4874-9D88-FEF45C95206A}"/>
                </a:ext>
              </a:extLst>
            </p:cNvPr>
            <p:cNvSpPr/>
            <p:nvPr/>
          </p:nvSpPr>
          <p:spPr>
            <a:xfrm rot="10800000">
              <a:off x="10960510" y="1366684"/>
              <a:ext cx="393290" cy="313300"/>
            </a:xfrm>
            <a:prstGeom prst="triangle">
              <a:avLst/>
            </a:prstGeom>
            <a:solidFill>
              <a:srgbClr val="0096FC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EF2F4B5-E091-4382-8F3E-FC5D3B953F33}"/>
                </a:ext>
              </a:extLst>
            </p:cNvPr>
            <p:cNvSpPr/>
            <p:nvPr/>
          </p:nvSpPr>
          <p:spPr>
            <a:xfrm flipV="1">
              <a:off x="10960510" y="835742"/>
              <a:ext cx="393290" cy="530942"/>
            </a:xfrm>
            <a:prstGeom prst="rect">
              <a:avLst/>
            </a:prstGeom>
            <a:solidFill>
              <a:srgbClr val="0096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EC710C9-8637-4EA3-9745-8C2D68862E52}"/>
              </a:ext>
            </a:extLst>
          </p:cNvPr>
          <p:cNvSpPr txBox="1"/>
          <p:nvPr/>
        </p:nvSpPr>
        <p:spPr>
          <a:xfrm>
            <a:off x="46702" y="135398"/>
            <a:ext cx="56068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2.3 </a:t>
            </a:r>
            <a:r>
              <a:rPr lang="zh-CN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案例实施过程：人物介绍网页的制作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023168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E2EA29-6849-4042-81ED-3F637DFF3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965B5B-4A7F-4539-95AD-8FD55A290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D0F731-D78C-4903-952E-17D49807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B445AEA-0061-4462-AF9A-75F46F3B453A}"/>
              </a:ext>
            </a:extLst>
          </p:cNvPr>
          <p:cNvSpPr/>
          <p:nvPr/>
        </p:nvSpPr>
        <p:spPr>
          <a:xfrm>
            <a:off x="0" y="0"/>
            <a:ext cx="12192000" cy="609600"/>
          </a:xfrm>
          <a:prstGeom prst="rect">
            <a:avLst/>
          </a:prstGeom>
          <a:solidFill>
            <a:srgbClr val="0096FC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B445EA8-2772-43BD-A69C-0805417C6706}"/>
              </a:ext>
            </a:extLst>
          </p:cNvPr>
          <p:cNvGrpSpPr/>
          <p:nvPr/>
        </p:nvGrpSpPr>
        <p:grpSpPr>
          <a:xfrm>
            <a:off x="157316" y="82609"/>
            <a:ext cx="393290" cy="844242"/>
            <a:chOff x="10960510" y="835742"/>
            <a:chExt cx="393290" cy="844242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0D60E038-4EFC-4874-9D88-FEF45C95206A}"/>
                </a:ext>
              </a:extLst>
            </p:cNvPr>
            <p:cNvSpPr/>
            <p:nvPr/>
          </p:nvSpPr>
          <p:spPr>
            <a:xfrm rot="10800000">
              <a:off x="10960510" y="1366684"/>
              <a:ext cx="393290" cy="313300"/>
            </a:xfrm>
            <a:prstGeom prst="triangle">
              <a:avLst/>
            </a:prstGeom>
            <a:solidFill>
              <a:srgbClr val="0096FC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EF2F4B5-E091-4382-8F3E-FC5D3B953F33}"/>
                </a:ext>
              </a:extLst>
            </p:cNvPr>
            <p:cNvSpPr/>
            <p:nvPr/>
          </p:nvSpPr>
          <p:spPr>
            <a:xfrm flipV="1">
              <a:off x="10960510" y="835742"/>
              <a:ext cx="393290" cy="530942"/>
            </a:xfrm>
            <a:prstGeom prst="rect">
              <a:avLst/>
            </a:prstGeom>
            <a:solidFill>
              <a:srgbClr val="0096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EC710C9-8637-4EA3-9745-8C2D68862E52}"/>
              </a:ext>
            </a:extLst>
          </p:cNvPr>
          <p:cNvSpPr txBox="1"/>
          <p:nvPr/>
        </p:nvSpPr>
        <p:spPr>
          <a:xfrm>
            <a:off x="46702" y="135398"/>
            <a:ext cx="56068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3.6.5 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课堂练习：制作电影播放网页</a:t>
            </a:r>
          </a:p>
          <a:p>
            <a:endParaRPr lang="zh-CN" altLang="en-US" sz="1800" b="1" kern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33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974280-95E5-44B2-9C52-0CAA6851A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D65C13-0BA2-4055-9E3C-7A23C571B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AD4D0DD-4E92-4C99-B650-07ADD8814C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9E2ED9C-1D77-4C61-9FFB-36DA1B2F6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4DF6C8-1E5F-4F1C-A5D7-7BF84C54F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8817195-B85A-40E5-91B7-AF747EC70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329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2051EC-8D7B-4548-BA94-69354B65A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E0013C5-EC7B-4910-B17E-FDE1570645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BAB8C01-A35B-464A-9E83-D0618968D9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715236-FE60-43E0-A017-D2F909FD8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4AB4660-73F4-4B9D-8536-C009D7D6F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97ABA0-E0BC-4E06-A0F9-8C3F5641A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92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505DB-CA57-4787-BB52-C003B52B6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FAD537D-1639-43C8-A35B-751A982F4B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AF765D-93A0-4121-A866-545D2A70F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00C844-52CE-4E0E-8C8F-483FECF1D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A3790F-BA86-4B0C-9060-F67CE63EA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5753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658C17A-C75E-4F82-8097-5BCC003EFA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EE157B-DA0D-4A9D-BE34-57E077850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388568-B52B-488F-A70E-17CBC99EA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F60746-E7F9-4B28-8669-1CCEF97CF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4F6A55-1BF5-4E8B-9DBF-59E16586E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546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A44EE9-FC12-490A-BE72-3F0C2849C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AFF2B2D-677F-4745-A065-57EE48470F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E83117-A3B3-436B-B301-1A82620B0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B4CEA4-77FD-49A4-BA19-A9808CF17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0A6250-6E8B-4844-AB27-75EEEEB95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489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C33EF9-283B-4200-A098-6D05F556A0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1884"/>
            <a:ext cx="10515600" cy="51150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B3F427-9802-45E0-A6E1-527C31261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D6A738-19D0-49D7-8246-36743F1CD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70EEAF-9B0B-439D-8768-E7653623A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圆角矩形 47">
            <a:extLst>
              <a:ext uri="{FF2B5EF4-FFF2-40B4-BE49-F238E27FC236}">
                <a16:creationId xmlns:a16="http://schemas.microsoft.com/office/drawing/2014/main" id="{2564D59E-51FC-4828-A779-D7F8686BAE20}"/>
              </a:ext>
            </a:extLst>
          </p:cNvPr>
          <p:cNvSpPr/>
          <p:nvPr/>
        </p:nvSpPr>
        <p:spPr>
          <a:xfrm>
            <a:off x="838200" y="206637"/>
            <a:ext cx="8294781" cy="71652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3000">
                <a:srgbClr val="0096FC"/>
              </a:gs>
            </a:gsLst>
            <a:lin ang="10800000" scaled="1"/>
          </a:gradFill>
          <a:ln w="38100">
            <a:gradFill flip="none" rotWithShape="1">
              <a:gsLst>
                <a:gs pos="19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A577C8A-1C57-42C3-A4B5-E053DF49E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180" y="373761"/>
            <a:ext cx="10515600" cy="449267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0F5EB082-D04C-4457-AB17-3ECA41995678}"/>
              </a:ext>
            </a:extLst>
          </p:cNvPr>
          <p:cNvSpPr/>
          <p:nvPr/>
        </p:nvSpPr>
        <p:spPr>
          <a:xfrm>
            <a:off x="158408" y="296732"/>
            <a:ext cx="679792" cy="496958"/>
          </a:xfrm>
          <a:prstGeom prst="parallelogram">
            <a:avLst>
              <a:gd name="adj" fmla="val 2514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41223414-30AC-4EC7-A86B-FE48F1397093}"/>
              </a:ext>
            </a:extLst>
          </p:cNvPr>
          <p:cNvSpPr/>
          <p:nvPr/>
        </p:nvSpPr>
        <p:spPr>
          <a:xfrm>
            <a:off x="12428" y="95308"/>
            <a:ext cx="291961" cy="222659"/>
          </a:xfrm>
          <a:prstGeom prst="parallelogram">
            <a:avLst>
              <a:gd name="adj" fmla="val 25141"/>
            </a:avLst>
          </a:prstGeom>
          <a:solidFill>
            <a:srgbClr val="00B0F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五边形 12">
            <a:extLst>
              <a:ext uri="{FF2B5EF4-FFF2-40B4-BE49-F238E27FC236}">
                <a16:creationId xmlns:a16="http://schemas.microsoft.com/office/drawing/2014/main" id="{704D6575-9D88-46F3-815B-F0B74D131A41}"/>
              </a:ext>
            </a:extLst>
          </p:cNvPr>
          <p:cNvSpPr/>
          <p:nvPr/>
        </p:nvSpPr>
        <p:spPr>
          <a:xfrm>
            <a:off x="11353801" y="6011238"/>
            <a:ext cx="468036" cy="445749"/>
          </a:xfrm>
          <a:prstGeom prst="pentagon">
            <a:avLst/>
          </a:prstGeom>
          <a:solidFill>
            <a:srgbClr val="87DA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>
            <a:extLst>
              <a:ext uri="{FF2B5EF4-FFF2-40B4-BE49-F238E27FC236}">
                <a16:creationId xmlns:a16="http://schemas.microsoft.com/office/drawing/2014/main" id="{A1991EC4-1E07-42BA-B639-6C1ABF7BBE3F}"/>
              </a:ext>
            </a:extLst>
          </p:cNvPr>
          <p:cNvSpPr/>
          <p:nvPr/>
        </p:nvSpPr>
        <p:spPr>
          <a:xfrm rot="19299594">
            <a:off x="11636228" y="5642704"/>
            <a:ext cx="468036" cy="445749"/>
          </a:xfrm>
          <a:prstGeom prst="pent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sp>
        <p:nvSpPr>
          <p:cNvPr id="15" name="五边形 14">
            <a:extLst>
              <a:ext uri="{FF2B5EF4-FFF2-40B4-BE49-F238E27FC236}">
                <a16:creationId xmlns:a16="http://schemas.microsoft.com/office/drawing/2014/main" id="{6C8D9DAF-FA13-45C2-9111-78AC67E0DDBD}"/>
              </a:ext>
            </a:extLst>
          </p:cNvPr>
          <p:cNvSpPr/>
          <p:nvPr/>
        </p:nvSpPr>
        <p:spPr>
          <a:xfrm rot="6566174">
            <a:off x="11828561" y="6133475"/>
            <a:ext cx="468036" cy="445749"/>
          </a:xfrm>
          <a:prstGeom prst="pentagon">
            <a:avLst/>
          </a:prstGeom>
          <a:solidFill>
            <a:srgbClr val="D1F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34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2B2EF62-3370-4F35-83FA-FF73CEA60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388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EFDB9268-7235-497D-9F3E-D99802E88223}"/>
              </a:ext>
            </a:extLst>
          </p:cNvPr>
          <p:cNvSpPr/>
          <p:nvPr/>
        </p:nvSpPr>
        <p:spPr bwMode="auto">
          <a:xfrm>
            <a:off x="1445526" y="683231"/>
            <a:ext cx="9625782" cy="1068403"/>
          </a:xfrm>
          <a:prstGeom prst="roundRect">
            <a:avLst/>
          </a:prstGeom>
          <a:solidFill>
            <a:schemeClr val="bg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 eaLnBrk="1" hangingPunct="1">
              <a:lnSpc>
                <a:spcPct val="150000"/>
              </a:lnSpc>
              <a:spcBef>
                <a:spcPts val="2000"/>
              </a:spcBef>
              <a:buFont typeface="Arial" pitchFamily="34" charset="0"/>
              <a:buNone/>
              <a:defRPr/>
            </a:pPr>
            <a:r>
              <a:rPr lang="zh-CN" altLang="en-US" sz="3600" b="1" dirty="0">
                <a:solidFill>
                  <a:srgbClr val="0099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本章小结</a:t>
            </a:r>
          </a:p>
        </p:txBody>
      </p:sp>
    </p:spTree>
    <p:extLst>
      <p:ext uri="{BB962C8B-B14F-4D97-AF65-F5344CB8AC3E}">
        <p14:creationId xmlns:p14="http://schemas.microsoft.com/office/powerpoint/2010/main" val="2061104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A3578A-E744-4102-82EF-E939AFF6F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E1E0DB-446D-41CB-9303-5735E4440D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7D0027D-1D45-44BC-B2B3-2A258DA14C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B9886E-9F4C-44A4-83F6-8C45F5334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99FB6E-D5CA-4047-A020-5A3DA5803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37FEBA-D48C-482D-9EF2-E2C9AA04C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圆角矩形 47">
            <a:extLst>
              <a:ext uri="{FF2B5EF4-FFF2-40B4-BE49-F238E27FC236}">
                <a16:creationId xmlns:a16="http://schemas.microsoft.com/office/drawing/2014/main" id="{65C7C64B-BE6A-41D1-917F-BE28CB6B8631}"/>
              </a:ext>
            </a:extLst>
          </p:cNvPr>
          <p:cNvSpPr/>
          <p:nvPr/>
        </p:nvSpPr>
        <p:spPr>
          <a:xfrm>
            <a:off x="763114" y="145957"/>
            <a:ext cx="8294781" cy="5350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3000">
                <a:srgbClr val="0096FC"/>
              </a:gs>
            </a:gsLst>
            <a:lin ang="10800000" scaled="1"/>
          </a:gradFill>
          <a:ln w="38100">
            <a:gradFill flip="none" rotWithShape="1">
              <a:gsLst>
                <a:gs pos="19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7442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9A9168-311F-4E92-B32C-551254EE5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FBC21F2-1FC8-416B-B586-E34F168A07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B72F935-883F-42D7-BC00-ECF284CEB0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0FE9778-8FDB-470A-8EE1-6C5DBA0443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79829AE-1513-443D-B32E-045DACEAD1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8EE571B-C52E-4DC5-9434-763DD0FD9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FB57460-6208-44D9-AA7E-3006BEFDB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ED9925A-F0D9-4B21-A48B-17A8D5AB6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31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19408C-6638-4DED-B664-F7290753D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8058" y="157905"/>
            <a:ext cx="8996518" cy="695990"/>
          </a:xfr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DCFB888-41AD-492F-AB05-2397CFF8F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1CC389E-0608-42B5-A832-E627E6B22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1CC741-CAAD-404E-A9E7-8A610D37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690FB4D-D905-4E02-AF71-1F776579CE11}"/>
              </a:ext>
            </a:extLst>
          </p:cNvPr>
          <p:cNvSpPr/>
          <p:nvPr/>
        </p:nvSpPr>
        <p:spPr bwMode="auto">
          <a:xfrm>
            <a:off x="9526" y="141288"/>
            <a:ext cx="1868436" cy="849312"/>
          </a:xfrm>
          <a:prstGeom prst="rect">
            <a:avLst/>
          </a:prstGeom>
          <a:solidFill>
            <a:srgbClr val="0096FC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78B89FF-6C82-4A21-81F0-DC198B15F0D7}"/>
              </a:ext>
            </a:extLst>
          </p:cNvPr>
          <p:cNvSpPr/>
          <p:nvPr/>
        </p:nvSpPr>
        <p:spPr bwMode="auto">
          <a:xfrm>
            <a:off x="9526" y="1"/>
            <a:ext cx="1868436" cy="1889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010683C-3EB8-4AFB-9ED6-9B930308C245}"/>
              </a:ext>
            </a:extLst>
          </p:cNvPr>
          <p:cNvCxnSpPr>
            <a:cxnSpLocks/>
          </p:cNvCxnSpPr>
          <p:nvPr/>
        </p:nvCxnSpPr>
        <p:spPr>
          <a:xfrm>
            <a:off x="2028058" y="990600"/>
            <a:ext cx="9200996" cy="0"/>
          </a:xfrm>
          <a:prstGeom prst="line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6" name="图形 15" descr="灯泡">
            <a:extLst>
              <a:ext uri="{FF2B5EF4-FFF2-40B4-BE49-F238E27FC236}">
                <a16:creationId xmlns:a16="http://schemas.microsoft.com/office/drawing/2014/main" id="{F3BEE2FB-04B5-4525-BA1A-858E56571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40570" y="181718"/>
            <a:ext cx="816077" cy="81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631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E2EA29-6849-4042-81ED-3F637DFF3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965B5B-4A7F-4539-95AD-8FD55A290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D0F731-D78C-4903-952E-17D49807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7A6478A-3FE5-4923-9CDA-467D4FDDEFED}"/>
              </a:ext>
            </a:extLst>
          </p:cNvPr>
          <p:cNvGrpSpPr/>
          <p:nvPr/>
        </p:nvGrpSpPr>
        <p:grpSpPr>
          <a:xfrm>
            <a:off x="0" y="0"/>
            <a:ext cx="12192000" cy="913069"/>
            <a:chOff x="0" y="0"/>
            <a:chExt cx="12192000" cy="91306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B445AEA-0061-4462-AF9A-75F46F3B453A}"/>
                </a:ext>
              </a:extLst>
            </p:cNvPr>
            <p:cNvSpPr/>
            <p:nvPr/>
          </p:nvSpPr>
          <p:spPr>
            <a:xfrm>
              <a:off x="0" y="0"/>
              <a:ext cx="12192000" cy="609600"/>
            </a:xfrm>
            <a:prstGeom prst="rect">
              <a:avLst/>
            </a:prstGeom>
            <a:solidFill>
              <a:srgbClr val="0096FC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B445EA8-2772-43BD-A69C-0805417C6706}"/>
                </a:ext>
              </a:extLst>
            </p:cNvPr>
            <p:cNvGrpSpPr/>
            <p:nvPr/>
          </p:nvGrpSpPr>
          <p:grpSpPr>
            <a:xfrm>
              <a:off x="11560277" y="68827"/>
              <a:ext cx="393290" cy="844242"/>
              <a:chOff x="10960510" y="835742"/>
              <a:chExt cx="393290" cy="844242"/>
            </a:xfrm>
          </p:grpSpPr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0D60E038-4EFC-4874-9D88-FEF45C95206A}"/>
                  </a:ext>
                </a:extLst>
              </p:cNvPr>
              <p:cNvSpPr/>
              <p:nvPr/>
            </p:nvSpPr>
            <p:spPr>
              <a:xfrm rot="10800000">
                <a:off x="10960510" y="1366684"/>
                <a:ext cx="393290" cy="313300"/>
              </a:xfrm>
              <a:prstGeom prst="triangle">
                <a:avLst/>
              </a:prstGeom>
              <a:solidFill>
                <a:srgbClr val="0096FC"/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1EF2F4B5-E091-4382-8F3E-FC5D3B953F33}"/>
                  </a:ext>
                </a:extLst>
              </p:cNvPr>
              <p:cNvSpPr/>
              <p:nvPr/>
            </p:nvSpPr>
            <p:spPr>
              <a:xfrm flipV="1">
                <a:off x="10960510" y="835742"/>
                <a:ext cx="393290" cy="530942"/>
              </a:xfrm>
              <a:prstGeom prst="rect">
                <a:avLst/>
              </a:prstGeom>
              <a:solidFill>
                <a:srgbClr val="009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EC710C9-8637-4EA3-9745-8C2D68862E52}"/>
              </a:ext>
            </a:extLst>
          </p:cNvPr>
          <p:cNvSpPr txBox="1"/>
          <p:nvPr/>
        </p:nvSpPr>
        <p:spPr>
          <a:xfrm>
            <a:off x="46702" y="135398"/>
            <a:ext cx="4766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3.3 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案例实施过程：人物主题介绍网站（</a:t>
            </a:r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1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411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E2EA29-6849-4042-81ED-3F637DFF3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965B5B-4A7F-4539-95AD-8FD55A290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D0F731-D78C-4903-952E-17D49807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7A6478A-3FE5-4923-9CDA-467D4FDDEFED}"/>
              </a:ext>
            </a:extLst>
          </p:cNvPr>
          <p:cNvGrpSpPr/>
          <p:nvPr/>
        </p:nvGrpSpPr>
        <p:grpSpPr>
          <a:xfrm>
            <a:off x="0" y="0"/>
            <a:ext cx="12192000" cy="913069"/>
            <a:chOff x="0" y="0"/>
            <a:chExt cx="12192000" cy="91306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B445AEA-0061-4462-AF9A-75F46F3B453A}"/>
                </a:ext>
              </a:extLst>
            </p:cNvPr>
            <p:cNvSpPr/>
            <p:nvPr/>
          </p:nvSpPr>
          <p:spPr>
            <a:xfrm>
              <a:off x="0" y="0"/>
              <a:ext cx="12192000" cy="609600"/>
            </a:xfrm>
            <a:prstGeom prst="rect">
              <a:avLst/>
            </a:prstGeom>
            <a:solidFill>
              <a:srgbClr val="0096FC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B445EA8-2772-43BD-A69C-0805417C6706}"/>
                </a:ext>
              </a:extLst>
            </p:cNvPr>
            <p:cNvGrpSpPr/>
            <p:nvPr/>
          </p:nvGrpSpPr>
          <p:grpSpPr>
            <a:xfrm>
              <a:off x="11560277" y="68827"/>
              <a:ext cx="393290" cy="844242"/>
              <a:chOff x="10960510" y="835742"/>
              <a:chExt cx="393290" cy="844242"/>
            </a:xfrm>
          </p:grpSpPr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0D60E038-4EFC-4874-9D88-FEF45C95206A}"/>
                  </a:ext>
                </a:extLst>
              </p:cNvPr>
              <p:cNvSpPr/>
              <p:nvPr/>
            </p:nvSpPr>
            <p:spPr>
              <a:xfrm rot="10800000">
                <a:off x="10960510" y="1366684"/>
                <a:ext cx="393290" cy="313300"/>
              </a:xfrm>
              <a:prstGeom prst="triangle">
                <a:avLst/>
              </a:prstGeom>
              <a:solidFill>
                <a:srgbClr val="0096FC"/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1EF2F4B5-E091-4382-8F3E-FC5D3B953F33}"/>
                  </a:ext>
                </a:extLst>
              </p:cNvPr>
              <p:cNvSpPr/>
              <p:nvPr/>
            </p:nvSpPr>
            <p:spPr>
              <a:xfrm flipV="1">
                <a:off x="10960510" y="835742"/>
                <a:ext cx="393290" cy="530942"/>
              </a:xfrm>
              <a:prstGeom prst="rect">
                <a:avLst/>
              </a:prstGeom>
              <a:solidFill>
                <a:srgbClr val="009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5B29317C-179B-420D-B639-B1F23D5FD6AA}"/>
              </a:ext>
            </a:extLst>
          </p:cNvPr>
          <p:cNvSpPr txBox="1"/>
          <p:nvPr userDrawn="1"/>
        </p:nvSpPr>
        <p:spPr>
          <a:xfrm>
            <a:off x="46702" y="135398"/>
            <a:ext cx="4766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3.5 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案例实施过程：人物主题介绍网站（</a:t>
            </a:r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683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E2EA29-6849-4042-81ED-3F637DFF3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965B5B-4A7F-4539-95AD-8FD55A290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D0F731-D78C-4903-952E-17D49807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7A6478A-3FE5-4923-9CDA-467D4FDDEFED}"/>
              </a:ext>
            </a:extLst>
          </p:cNvPr>
          <p:cNvGrpSpPr/>
          <p:nvPr/>
        </p:nvGrpSpPr>
        <p:grpSpPr>
          <a:xfrm>
            <a:off x="0" y="0"/>
            <a:ext cx="12192000" cy="913069"/>
            <a:chOff x="0" y="0"/>
            <a:chExt cx="12192000" cy="91306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B445AEA-0061-4462-AF9A-75F46F3B453A}"/>
                </a:ext>
              </a:extLst>
            </p:cNvPr>
            <p:cNvSpPr/>
            <p:nvPr/>
          </p:nvSpPr>
          <p:spPr>
            <a:xfrm>
              <a:off x="0" y="0"/>
              <a:ext cx="12192000" cy="609600"/>
            </a:xfrm>
            <a:prstGeom prst="rect">
              <a:avLst/>
            </a:prstGeom>
            <a:solidFill>
              <a:srgbClr val="0096FC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B445EA8-2772-43BD-A69C-0805417C6706}"/>
                </a:ext>
              </a:extLst>
            </p:cNvPr>
            <p:cNvGrpSpPr/>
            <p:nvPr/>
          </p:nvGrpSpPr>
          <p:grpSpPr>
            <a:xfrm>
              <a:off x="11560277" y="68827"/>
              <a:ext cx="393290" cy="844242"/>
              <a:chOff x="10960510" y="835742"/>
              <a:chExt cx="393290" cy="844242"/>
            </a:xfrm>
          </p:grpSpPr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0D60E038-4EFC-4874-9D88-FEF45C95206A}"/>
                  </a:ext>
                </a:extLst>
              </p:cNvPr>
              <p:cNvSpPr/>
              <p:nvPr/>
            </p:nvSpPr>
            <p:spPr>
              <a:xfrm rot="10800000">
                <a:off x="10960510" y="1366684"/>
                <a:ext cx="393290" cy="313300"/>
              </a:xfrm>
              <a:prstGeom prst="triangle">
                <a:avLst/>
              </a:prstGeom>
              <a:solidFill>
                <a:srgbClr val="0096FC"/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1EF2F4B5-E091-4382-8F3E-FC5D3B953F33}"/>
                  </a:ext>
                </a:extLst>
              </p:cNvPr>
              <p:cNvSpPr/>
              <p:nvPr/>
            </p:nvSpPr>
            <p:spPr>
              <a:xfrm flipV="1">
                <a:off x="10960510" y="835742"/>
                <a:ext cx="393290" cy="530942"/>
              </a:xfrm>
              <a:prstGeom prst="rect">
                <a:avLst/>
              </a:prstGeom>
              <a:solidFill>
                <a:srgbClr val="009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EC710C9-8637-4EA3-9745-8C2D68862E52}"/>
              </a:ext>
            </a:extLst>
          </p:cNvPr>
          <p:cNvSpPr txBox="1"/>
          <p:nvPr/>
        </p:nvSpPr>
        <p:spPr>
          <a:xfrm>
            <a:off x="46703" y="135398"/>
            <a:ext cx="4314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2.4.7 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课堂练习：</a:t>
            </a:r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CSS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制作水平菜单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044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455C39-C6BB-49DE-817B-665A28D22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33659"/>
            <a:ext cx="10515600" cy="4843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2D04B3-9647-439D-82F1-439C89E57F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21F20-91B6-4DF6-83ED-82F6281FD441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CB1CBE-EF49-4C96-B744-2EEA01096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5E1DFE-9105-4AB9-BF6C-DBA17764FF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EC1C20-1CAB-4612-A051-C03CFA2F8DE9}"/>
              </a:ext>
            </a:extLst>
          </p:cNvPr>
          <p:cNvGrpSpPr/>
          <p:nvPr/>
        </p:nvGrpSpPr>
        <p:grpSpPr>
          <a:xfrm flipH="1">
            <a:off x="0" y="5730240"/>
            <a:ext cx="12192000" cy="1127762"/>
            <a:chOff x="0" y="3414951"/>
            <a:chExt cx="12192000" cy="3443051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909A747-3313-4232-9E57-76B61324575F}"/>
                </a:ext>
              </a:extLst>
            </p:cNvPr>
            <p:cNvGrpSpPr/>
            <p:nvPr/>
          </p:nvGrpSpPr>
          <p:grpSpPr>
            <a:xfrm>
              <a:off x="0" y="3414951"/>
              <a:ext cx="12192000" cy="3443051"/>
              <a:chOff x="0" y="3414951"/>
              <a:chExt cx="12192000" cy="3443051"/>
            </a:xfrm>
          </p:grpSpPr>
          <p:sp>
            <p:nvSpPr>
              <p:cNvPr id="15" name="任意多边形 22">
                <a:extLst>
                  <a:ext uri="{FF2B5EF4-FFF2-40B4-BE49-F238E27FC236}">
                    <a16:creationId xmlns:a16="http://schemas.microsoft.com/office/drawing/2014/main" id="{73E521B5-5620-4548-A154-2D9A38123090}"/>
                  </a:ext>
                </a:extLst>
              </p:cNvPr>
              <p:cNvSpPr/>
              <p:nvPr/>
            </p:nvSpPr>
            <p:spPr>
              <a:xfrm rot="10800000">
                <a:off x="0" y="3414951"/>
                <a:ext cx="12192000" cy="3168728"/>
              </a:xfrm>
              <a:custGeom>
                <a:avLst/>
                <a:gdLst>
                  <a:gd name="connsiteX0" fmla="*/ 12192000 w 12192000"/>
                  <a:gd name="connsiteY0" fmla="*/ 3168728 h 3168728"/>
                  <a:gd name="connsiteX1" fmla="*/ 12139251 w 12192000"/>
                  <a:gd name="connsiteY1" fmla="*/ 3104319 h 3168728"/>
                  <a:gd name="connsiteX2" fmla="*/ 4599122 w 12192000"/>
                  <a:gd name="connsiteY2" fmla="*/ 928175 h 3168728"/>
                  <a:gd name="connsiteX3" fmla="*/ 111028 w 12192000"/>
                  <a:gd name="connsiteY3" fmla="*/ 1494573 h 3168728"/>
                  <a:gd name="connsiteX4" fmla="*/ 0 w 12192000"/>
                  <a:gd name="connsiteY4" fmla="*/ 1527193 h 3168728"/>
                  <a:gd name="connsiteX5" fmla="*/ 0 w 12192000"/>
                  <a:gd name="connsiteY5" fmla="*/ 0 h 3168728"/>
                  <a:gd name="connsiteX6" fmla="*/ 12192000 w 12192000"/>
                  <a:gd name="connsiteY6" fmla="*/ 0 h 3168728"/>
                  <a:gd name="connsiteX7" fmla="*/ 12192000 w 12192000"/>
                  <a:gd name="connsiteY7" fmla="*/ 3168728 h 3168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3168728">
                    <a:moveTo>
                      <a:pt x="12192000" y="3168728"/>
                    </a:moveTo>
                    <a:lnTo>
                      <a:pt x="12139251" y="3104319"/>
                    </a:lnTo>
                    <a:cubicBezTo>
                      <a:pt x="11013838" y="1834441"/>
                      <a:pt x="8062646" y="928175"/>
                      <a:pt x="4599122" y="928175"/>
                    </a:cubicBezTo>
                    <a:cubicBezTo>
                      <a:pt x="2936631" y="928175"/>
                      <a:pt x="1392180" y="1136979"/>
                      <a:pt x="111028" y="1494573"/>
                    </a:cubicBezTo>
                    <a:lnTo>
                      <a:pt x="0" y="1527193"/>
                    </a:lnTo>
                    <a:lnTo>
                      <a:pt x="0" y="0"/>
                    </a:lnTo>
                    <a:lnTo>
                      <a:pt x="12192000" y="0"/>
                    </a:lnTo>
                    <a:lnTo>
                      <a:pt x="12192000" y="3168728"/>
                    </a:lnTo>
                    <a:close/>
                  </a:path>
                </a:pathLst>
              </a:custGeom>
              <a:solidFill>
                <a:srgbClr val="CAD9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23">
                <a:extLst>
                  <a:ext uri="{FF2B5EF4-FFF2-40B4-BE49-F238E27FC236}">
                    <a16:creationId xmlns:a16="http://schemas.microsoft.com/office/drawing/2014/main" id="{5A0E041C-3A0A-4E59-905E-FC5B55A1D092}"/>
                  </a:ext>
                </a:extLst>
              </p:cNvPr>
              <p:cNvSpPr/>
              <p:nvPr/>
            </p:nvSpPr>
            <p:spPr>
              <a:xfrm>
                <a:off x="0" y="4453009"/>
                <a:ext cx="12192000" cy="2404993"/>
              </a:xfrm>
              <a:custGeom>
                <a:avLst/>
                <a:gdLst>
                  <a:gd name="connsiteX0" fmla="*/ 0 w 12192000"/>
                  <a:gd name="connsiteY0" fmla="*/ 0 h 2404993"/>
                  <a:gd name="connsiteX1" fmla="*/ 159343 w 12192000"/>
                  <a:gd name="connsiteY1" fmla="*/ 102689 h 2404993"/>
                  <a:gd name="connsiteX2" fmla="*/ 6815638 w 12192000"/>
                  <a:gd name="connsiteY2" fmla="*/ 1564881 h 2404993"/>
                  <a:gd name="connsiteX3" fmla="*/ 11921694 w 12192000"/>
                  <a:gd name="connsiteY3" fmla="*/ 807565 h 2404993"/>
                  <a:gd name="connsiteX4" fmla="*/ 12192000 w 12192000"/>
                  <a:gd name="connsiteY4" fmla="*/ 710828 h 2404993"/>
                  <a:gd name="connsiteX5" fmla="*/ 12192000 w 12192000"/>
                  <a:gd name="connsiteY5" fmla="*/ 2404993 h 2404993"/>
                  <a:gd name="connsiteX6" fmla="*/ 0 w 12192000"/>
                  <a:gd name="connsiteY6" fmla="*/ 2404993 h 2404993"/>
                  <a:gd name="connsiteX7" fmla="*/ 0 w 12192000"/>
                  <a:gd name="connsiteY7" fmla="*/ 0 h 2404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2404993">
                    <a:moveTo>
                      <a:pt x="0" y="0"/>
                    </a:moveTo>
                    <a:lnTo>
                      <a:pt x="159343" y="102689"/>
                    </a:lnTo>
                    <a:cubicBezTo>
                      <a:pt x="1601892" y="984871"/>
                      <a:pt x="4044819" y="1564881"/>
                      <a:pt x="6815638" y="1564881"/>
                    </a:cubicBezTo>
                    <a:cubicBezTo>
                      <a:pt x="8755211" y="1564881"/>
                      <a:pt x="10534117" y="1280676"/>
                      <a:pt x="11921694" y="807565"/>
                    </a:cubicBezTo>
                    <a:lnTo>
                      <a:pt x="12192000" y="710828"/>
                    </a:lnTo>
                    <a:lnTo>
                      <a:pt x="12192000" y="2404993"/>
                    </a:lnTo>
                    <a:lnTo>
                      <a:pt x="0" y="2404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AE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任意多边形 21">
              <a:extLst>
                <a:ext uri="{FF2B5EF4-FFF2-40B4-BE49-F238E27FC236}">
                  <a16:creationId xmlns:a16="http://schemas.microsoft.com/office/drawing/2014/main" id="{FEF7450D-C613-4DF8-9248-884A16D25B79}"/>
                </a:ext>
              </a:extLst>
            </p:cNvPr>
            <p:cNvSpPr/>
            <p:nvPr/>
          </p:nvSpPr>
          <p:spPr>
            <a:xfrm rot="10800000">
              <a:off x="0" y="4968239"/>
              <a:ext cx="12192000" cy="1889760"/>
            </a:xfrm>
            <a:custGeom>
              <a:avLst/>
              <a:gdLst>
                <a:gd name="connsiteX0" fmla="*/ 0 w 12192000"/>
                <a:gd name="connsiteY0" fmla="*/ 0 h 1943717"/>
                <a:gd name="connsiteX1" fmla="*/ 12192000 w 12192000"/>
                <a:gd name="connsiteY1" fmla="*/ 0 h 1943717"/>
                <a:gd name="connsiteX2" fmla="*/ 12192000 w 12192000"/>
                <a:gd name="connsiteY2" fmla="*/ 1943717 h 1943717"/>
                <a:gd name="connsiteX3" fmla="*/ 12111010 w 12192000"/>
                <a:gd name="connsiteY3" fmla="*/ 1889803 h 1943717"/>
                <a:gd name="connsiteX4" fmla="*/ 6096000 w 12192000"/>
                <a:gd name="connsiteY4" fmla="*/ 669216 h 1943717"/>
                <a:gd name="connsiteX5" fmla="*/ 80990 w 12192000"/>
                <a:gd name="connsiteY5" fmla="*/ 1889803 h 1943717"/>
                <a:gd name="connsiteX6" fmla="*/ 0 w 12192000"/>
                <a:gd name="connsiteY6" fmla="*/ 1943717 h 1943717"/>
                <a:gd name="connsiteX7" fmla="*/ 0 w 12192000"/>
                <a:gd name="connsiteY7" fmla="*/ 0 h 194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43717">
                  <a:moveTo>
                    <a:pt x="0" y="0"/>
                  </a:moveTo>
                  <a:lnTo>
                    <a:pt x="12192000" y="0"/>
                  </a:lnTo>
                  <a:lnTo>
                    <a:pt x="12192000" y="1943717"/>
                  </a:lnTo>
                  <a:lnTo>
                    <a:pt x="12111010" y="1889803"/>
                  </a:lnTo>
                  <a:cubicBezTo>
                    <a:pt x="10952621" y="1162767"/>
                    <a:pt x="8693361" y="669216"/>
                    <a:pt x="6096000" y="669216"/>
                  </a:cubicBezTo>
                  <a:cubicBezTo>
                    <a:pt x="3498639" y="669216"/>
                    <a:pt x="1239379" y="1162767"/>
                    <a:pt x="80990" y="1889803"/>
                  </a:cubicBezTo>
                  <a:lnTo>
                    <a:pt x="0" y="19437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6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54A7977-4324-4716-AA7E-67CF49BCF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055"/>
            <a:ext cx="10515600" cy="8862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94980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hyperlink" Target="mailto:sjmj@sjmj.com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B372D20-EF4E-4BD6-A418-6A49F8F5C376}"/>
              </a:ext>
            </a:extLst>
          </p:cNvPr>
          <p:cNvSpPr txBox="1"/>
          <p:nvPr/>
        </p:nvSpPr>
        <p:spPr>
          <a:xfrm>
            <a:off x="3031725" y="2945869"/>
            <a:ext cx="67736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700"/>
              </a:spcBef>
              <a:spcAft>
                <a:spcPts val="1650"/>
              </a:spcAft>
            </a:pPr>
            <a:r>
              <a:rPr lang="zh-CN" altLang="zh-CN" sz="4000" b="1" kern="2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r>
              <a:rPr lang="en-US" altLang="zh-CN" sz="4000" b="1" kern="2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4000" b="1" kern="2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图文混排和超链接</a:t>
            </a:r>
          </a:p>
        </p:txBody>
      </p:sp>
    </p:spTree>
    <p:extLst>
      <p:ext uri="{BB962C8B-B14F-4D97-AF65-F5344CB8AC3E}">
        <p14:creationId xmlns:p14="http://schemas.microsoft.com/office/powerpoint/2010/main" val="3274841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B33E86F7-05AD-45BD-BE8A-4F1852892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1425" y="3530608"/>
            <a:ext cx="6551834" cy="3129996"/>
          </a:xfrm>
          <a:prstGeom prst="rect">
            <a:avLst/>
          </a:prstGeom>
        </p:spPr>
      </p:pic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网页中的文本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9BB78C90-C2AE-4F42-BE8E-C09D73EAD66E}"/>
              </a:ext>
            </a:extLst>
          </p:cNvPr>
          <p:cNvSpPr/>
          <p:nvPr/>
        </p:nvSpPr>
        <p:spPr>
          <a:xfrm>
            <a:off x="559294" y="1136342"/>
            <a:ext cx="2317072" cy="399495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插入时间日期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C596910-38C2-4466-A960-FF1D78335FB8}"/>
              </a:ext>
            </a:extLst>
          </p:cNvPr>
          <p:cNvSpPr/>
          <p:nvPr/>
        </p:nvSpPr>
        <p:spPr>
          <a:xfrm>
            <a:off x="559294" y="1621082"/>
            <a:ext cx="10635447" cy="654730"/>
          </a:xfrm>
          <a:prstGeom prst="roundRect">
            <a:avLst>
              <a:gd name="adj" fmla="val 424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zh-CN" sz="1800" kern="10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Dreamweaver提供在网页中插入本地计算机的当前时间和日期，选择【插入】工具面板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【常用】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【日期】，即可打开【插入日期】对话框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A3517A-8414-4392-95B3-8A1D4EDE80CB}"/>
              </a:ext>
            </a:extLst>
          </p:cNvPr>
          <p:cNvSpPr txBox="1"/>
          <p:nvPr/>
        </p:nvSpPr>
        <p:spPr>
          <a:xfrm>
            <a:off x="563733" y="2361057"/>
            <a:ext cx="842132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/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在【插入日期】对话框中，可以设置的格式如下所示：</a:t>
            </a:r>
          </a:p>
          <a:p>
            <a:pPr indent="266700" algn="l"/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【星期日期】：在选项的下拉列表中可选择中文或英文的星期格式，也可以不要星期；</a:t>
            </a:r>
          </a:p>
          <a:p>
            <a:pPr indent="266700" algn="l"/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【日期格式】：在选项框中可选择要插入的日期格式；</a:t>
            </a:r>
          </a:p>
          <a:p>
            <a:pPr indent="266700" algn="l"/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【时间格式】：在选项的下拉菜单中选择时间格式或选择不要时间；</a:t>
            </a:r>
          </a:p>
          <a:p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【储存时自动更新】：如选中该选项，则每次保存网页文档时都是自动更新为当时的时间日期。</a:t>
            </a:r>
            <a:endParaRPr lang="zh-CN" altLang="zh-CN" sz="1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191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网页中的文本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9BB78C90-C2AE-4F42-BE8E-C09D73EAD66E}"/>
              </a:ext>
            </a:extLst>
          </p:cNvPr>
          <p:cNvSpPr/>
          <p:nvPr/>
        </p:nvSpPr>
        <p:spPr>
          <a:xfrm>
            <a:off x="559294" y="1136342"/>
            <a:ext cx="2317072" cy="399495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</a:t>
            </a:r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插入列表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C596910-38C2-4466-A960-FF1D78335FB8}"/>
              </a:ext>
            </a:extLst>
          </p:cNvPr>
          <p:cNvSpPr/>
          <p:nvPr/>
        </p:nvSpPr>
        <p:spPr>
          <a:xfrm>
            <a:off x="559294" y="1621081"/>
            <a:ext cx="10635447" cy="1202017"/>
          </a:xfrm>
          <a:prstGeom prst="roundRect">
            <a:avLst>
              <a:gd name="adj" fmla="val 424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网页中常用的列表主要是项目列表、编号列表和定义列表三种，其中项目列表又称为无序列表，标签为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&lt;ul&gt;&lt;/ul&gt;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，编号列表称为有序列表，标签为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ol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&gt;&lt;/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ol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，项目列表和编号列表的列表项标签都是采用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&lt;li&gt;&lt;/li&gt;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，定义列表的标签为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&lt;dl&gt;&lt;/dl&gt;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，定义列表的列表项包含定义术语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&lt;dt&gt;&lt;/dt&gt;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和定义说明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&lt;dd&gt;&lt;/dd&gt;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5E63CB-759B-45B4-BDAF-EBADEDD146D0}"/>
              </a:ext>
            </a:extLst>
          </p:cNvPr>
          <p:cNvSpPr txBox="1"/>
          <p:nvPr/>
        </p:nvSpPr>
        <p:spPr>
          <a:xfrm>
            <a:off x="559294" y="2908342"/>
            <a:ext cx="61655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"/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创建列表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453772-AE53-448F-91C2-DAE4F6C914FA}"/>
              </a:ext>
            </a:extLst>
          </p:cNvPr>
          <p:cNvSpPr txBox="1"/>
          <p:nvPr/>
        </p:nvSpPr>
        <p:spPr>
          <a:xfrm>
            <a:off x="559293" y="3429000"/>
            <a:ext cx="10697591" cy="1526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r>
              <a:rPr lang="en-US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：直接在代码视图中输入列表标签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r>
              <a:rPr lang="en-US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：采用工具面板上的列表项创建列表，选择【插入】工具面板中的【文本】中的列表选项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在完成一个列表项后，按回车按键，即可再输入下一个列表项，如果已经完成列表项的创建，连续按两次回车键，结束列表的输入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：将选中文本按段落的方式排列，再选中段落，点击属性面板中的中的列表，即可将段落转换为列表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0764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网页中的文本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9BB78C90-C2AE-4F42-BE8E-C09D73EAD66E}"/>
              </a:ext>
            </a:extLst>
          </p:cNvPr>
          <p:cNvSpPr/>
          <p:nvPr/>
        </p:nvSpPr>
        <p:spPr>
          <a:xfrm>
            <a:off x="559294" y="1136342"/>
            <a:ext cx="2317072" cy="399495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</a:t>
            </a:r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插入列表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C596910-38C2-4466-A960-FF1D78335FB8}"/>
              </a:ext>
            </a:extLst>
          </p:cNvPr>
          <p:cNvSpPr/>
          <p:nvPr/>
        </p:nvSpPr>
        <p:spPr>
          <a:xfrm>
            <a:off x="559294" y="1621081"/>
            <a:ext cx="10635447" cy="1202017"/>
          </a:xfrm>
          <a:prstGeom prst="roundRect">
            <a:avLst>
              <a:gd name="adj" fmla="val 424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网页中常用的列表主要是项目列表、编号列表和定义列表三种，其中项目列表又称为无序列表，标签为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&lt;ul&gt;&lt;/ul&gt;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，编号列表称为有序列表，标签为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ol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&gt;&lt;/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ol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，项目列表和编号列表的列表项标签都是采用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&lt;li&gt;&lt;/li&gt;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，定义列表的标签为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&lt;dl&gt;&lt;/dl&gt;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，定义列表的列表项包含定义术语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&lt;dt&gt;&lt;/dt&gt;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和定义说明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&lt;dd&gt;&lt;/dd&gt;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5E63CB-759B-45B4-BDAF-EBADEDD146D0}"/>
              </a:ext>
            </a:extLst>
          </p:cNvPr>
          <p:cNvSpPr txBox="1"/>
          <p:nvPr/>
        </p:nvSpPr>
        <p:spPr>
          <a:xfrm>
            <a:off x="559294" y="2908342"/>
            <a:ext cx="61655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"/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的属性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2D817F0-C1B1-4C86-9D6F-0AD8D7885AB8}"/>
              </a:ext>
            </a:extLst>
          </p:cNvPr>
          <p:cNvSpPr txBox="1"/>
          <p:nvPr/>
        </p:nvSpPr>
        <p:spPr>
          <a:xfrm>
            <a:off x="559294" y="3270610"/>
            <a:ext cx="10635447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提供列表的属性面板，可以设置列表的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样式、列表的类型，点击属性面板中的【列表项目】，打开【列表属性】面板</a:t>
            </a:r>
            <a:r>
              <a:rPr lang="zh-CN" altLang="en-US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列表的属性设置主要有：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D87AEC9E-1DC8-46F7-BE17-B45B3BC52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40" y="4174571"/>
            <a:ext cx="5826279" cy="9459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E2D4E1FE-F1D7-4174-BBD8-2EFB505C5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836" y="3750476"/>
            <a:ext cx="3182644" cy="148644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图片 1">
            <a:extLst>
              <a:ext uri="{FF2B5EF4-FFF2-40B4-BE49-F238E27FC236}">
                <a16:creationId xmlns:a16="http://schemas.microsoft.com/office/drawing/2014/main" id="{DA61C729-4EBC-49FE-A60F-4BA478608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836" y="5371557"/>
            <a:ext cx="3182643" cy="148644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图片 1">
            <a:extLst>
              <a:ext uri="{FF2B5EF4-FFF2-40B4-BE49-F238E27FC236}">
                <a16:creationId xmlns:a16="http://schemas.microsoft.com/office/drawing/2014/main" id="{C66AB94B-D966-4ED0-A5DD-AA28A5239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36"/>
          <a:stretch>
            <a:fillRect/>
          </a:stretch>
        </p:blipFill>
        <p:spPr bwMode="auto">
          <a:xfrm>
            <a:off x="2763191" y="5243512"/>
            <a:ext cx="2579687" cy="16144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7292A51A-3178-4C70-A48D-956F9EF7A983}"/>
              </a:ext>
            </a:extLst>
          </p:cNvPr>
          <p:cNvSpPr/>
          <p:nvPr/>
        </p:nvSpPr>
        <p:spPr>
          <a:xfrm>
            <a:off x="4927107" y="4731798"/>
            <a:ext cx="923277" cy="3195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1B012ED-DADF-4294-883B-5937493A83F2}"/>
              </a:ext>
            </a:extLst>
          </p:cNvPr>
          <p:cNvSpPr/>
          <p:nvPr/>
        </p:nvSpPr>
        <p:spPr>
          <a:xfrm>
            <a:off x="6960093" y="3956554"/>
            <a:ext cx="1642369" cy="6775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CB6B23B-8F89-4B26-A673-AAEBD1FDBC03}"/>
              </a:ext>
            </a:extLst>
          </p:cNvPr>
          <p:cNvSpPr/>
          <p:nvPr/>
        </p:nvSpPr>
        <p:spPr>
          <a:xfrm>
            <a:off x="7183515" y="5795182"/>
            <a:ext cx="1694155" cy="5079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E6AB689-D4BE-4F8A-9A8E-5CFF901F1697}"/>
              </a:ext>
            </a:extLst>
          </p:cNvPr>
          <p:cNvSpPr/>
          <p:nvPr/>
        </p:nvSpPr>
        <p:spPr>
          <a:xfrm>
            <a:off x="2984377" y="5475585"/>
            <a:ext cx="2164672" cy="6855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95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设置网页的页面属性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3D0729AA-885F-4CF2-A655-DD8B745EE4DC}"/>
              </a:ext>
            </a:extLst>
          </p:cNvPr>
          <p:cNvSpPr/>
          <p:nvPr/>
        </p:nvSpPr>
        <p:spPr>
          <a:xfrm>
            <a:off x="621437" y="1148255"/>
            <a:ext cx="10635447" cy="932978"/>
          </a:xfrm>
          <a:prstGeom prst="roundRect">
            <a:avLst>
              <a:gd name="adj" fmla="val 424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中提供【页面属性】面板，可以对网页进行页面字体、大小、文本颜色、背景颜色、背景图像、边距等的设置，在新建的页面中任一空白位置点击鼠标右键，在菜单中选定【页面属性】，</a:t>
            </a:r>
            <a:r>
              <a:rPr lang="zh-CN" altLang="en-US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打开页面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属性面板</a:t>
            </a:r>
            <a:r>
              <a:rPr lang="zh-CN" altLang="en-US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进行设置。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28718E3D-903C-42D6-A44B-634D1F3C5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37" y="2412716"/>
            <a:ext cx="5330987" cy="320173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6ED8E97-CF5E-4DBB-8EB5-18EFC83E7F76}"/>
              </a:ext>
            </a:extLst>
          </p:cNvPr>
          <p:cNvSpPr txBox="1"/>
          <p:nvPr/>
        </p:nvSpPr>
        <p:spPr>
          <a:xfrm>
            <a:off x="6239578" y="2553267"/>
            <a:ext cx="4903733" cy="26341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【页面属性】面板主要有六个部份内容，分别为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【外观（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）】</a:t>
            </a:r>
            <a:endParaRPr lang="en-US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【外观（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HTML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）】</a:t>
            </a:r>
            <a:endParaRPr lang="en-US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【链接（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）】</a:t>
            </a:r>
            <a:endParaRPr lang="en-US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【标题（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）】</a:t>
            </a:r>
            <a:endParaRPr lang="en-US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【标题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编码】</a:t>
            </a:r>
            <a:endParaRPr lang="en-US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【跟踪图像】</a:t>
            </a:r>
          </a:p>
        </p:txBody>
      </p:sp>
    </p:spTree>
    <p:extLst>
      <p:ext uri="{BB962C8B-B14F-4D97-AF65-F5344CB8AC3E}">
        <p14:creationId xmlns:p14="http://schemas.microsoft.com/office/powerpoint/2010/main" val="4041336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设置网页的页面属性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0AD6E202-DC90-4066-8E27-639F57CB2B6F}"/>
              </a:ext>
            </a:extLst>
          </p:cNvPr>
          <p:cNvSpPr/>
          <p:nvPr/>
        </p:nvSpPr>
        <p:spPr>
          <a:xfrm>
            <a:off x="534837" y="1051097"/>
            <a:ext cx="2018581" cy="320503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外观（</a:t>
            </a:r>
            <a:r>
              <a:rPr lang="en-US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）设置</a:t>
            </a:r>
            <a:endParaRPr lang="zh-CN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158C12-E421-41A5-9371-6D0A887DB181}"/>
              </a:ext>
            </a:extLst>
          </p:cNvPr>
          <p:cNvSpPr txBox="1"/>
          <p:nvPr/>
        </p:nvSpPr>
        <p:spPr>
          <a:xfrm>
            <a:off x="6009737" y="1537372"/>
            <a:ext cx="5330988" cy="45785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【页面字体】：设置页面中的字体，并设置是否具有加精和斜体的效果；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【大小】：设置页面的文字大小，一般设置在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10-14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像素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(px)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之间；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【文本颜色】：设置当前网页中文字的默认颜色；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【背景颜色】：设置当前网页的背景颜色；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【背景图像】：设置当前网页的背景图像，如果即设置了【背景颜色】又设置了【背景图像】，则图像在颜色的上面，即背景颜色会被背景图像遮住；</a:t>
            </a:r>
            <a:endParaRPr lang="en-US" altLang="zh-CN" sz="1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【重复】：设置了【背景图像】选项后，背景的图像可设置为【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no-repeat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】不重复，即图像只出现一次；【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repeat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】图像重复，是默认项；【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repeat-x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】水平重复，背景图像只有水平位置重复一行；【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repeat-y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】垂直重复，背景图像只有垂直位置重复一列。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【左边距】【上边距】【右边距】【下边距】：设置四个方面的边距值，默认的上下边距为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20px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，左右的边距为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10px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1" name="图片 1">
            <a:extLst>
              <a:ext uri="{FF2B5EF4-FFF2-40B4-BE49-F238E27FC236}">
                <a16:creationId xmlns:a16="http://schemas.microsoft.com/office/drawing/2014/main" id="{807743AD-29FC-432A-A22C-03F7F197A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37" y="1692648"/>
            <a:ext cx="5330987" cy="320173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488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设置网页的页面属性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0AD6E202-DC90-4066-8E27-639F57CB2B6F}"/>
              </a:ext>
            </a:extLst>
          </p:cNvPr>
          <p:cNvSpPr/>
          <p:nvPr/>
        </p:nvSpPr>
        <p:spPr>
          <a:xfrm>
            <a:off x="534837" y="1051097"/>
            <a:ext cx="2018581" cy="320503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链接（</a:t>
            </a:r>
            <a:r>
              <a:rPr lang="en-US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en-US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16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158C12-E421-41A5-9371-6D0A887DB181}"/>
              </a:ext>
            </a:extLst>
          </p:cNvPr>
          <p:cNvSpPr txBox="1"/>
          <p:nvPr/>
        </p:nvSpPr>
        <p:spPr>
          <a:xfrm>
            <a:off x="5699185" y="1390723"/>
            <a:ext cx="6216769" cy="48501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【链接字体】：设置超链接的文字的字体；</a:t>
            </a:r>
          </a:p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【大小】：设置超链接的文字的大小；</a:t>
            </a:r>
          </a:p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【链接颜色】：即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a:link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的颜色，当文字设置了超链接后，在浏览时未被点击的时的颜色；</a:t>
            </a:r>
          </a:p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【变换图像链接】：即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a:hover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的颜色，当鼠标指到链接文字上方时的文字颜色；</a:t>
            </a:r>
          </a:p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【已访问链接】：即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a: visited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的颜色，当超链接文字被点击过的文字颜色；</a:t>
            </a:r>
          </a:p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【活动链接】：即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a: active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的颜色，当鼠标点击在超链接的文字时文字的颜色。</a:t>
            </a:r>
          </a:p>
          <a:p>
            <a:pPr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【下划线样式】：可设置超链接的文字下式是否有下划线，【始终有下划线】是默认选项，可以设置【始终无下划线】、【仅在变换图像时显示下划线】和【变换图像时隐藏下划线】。</a:t>
            </a:r>
            <a:endParaRPr lang="zh-CN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81C57FF0-FEA7-4752-94A6-E4C197FD04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692648"/>
            <a:ext cx="4881043" cy="293111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5006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设置网页的页面属性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0AD6E202-DC90-4066-8E27-639F57CB2B6F}"/>
              </a:ext>
            </a:extLst>
          </p:cNvPr>
          <p:cNvSpPr/>
          <p:nvPr/>
        </p:nvSpPr>
        <p:spPr>
          <a:xfrm>
            <a:off x="534837" y="1051097"/>
            <a:ext cx="2018581" cy="320503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en-US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16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158C12-E421-41A5-9371-6D0A887DB181}"/>
              </a:ext>
            </a:extLst>
          </p:cNvPr>
          <p:cNvSpPr txBox="1"/>
          <p:nvPr/>
        </p:nvSpPr>
        <p:spPr>
          <a:xfrm>
            <a:off x="5423140" y="1882428"/>
            <a:ext cx="5825705" cy="7875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设置当前页面中的标题的样式，从标题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1(h1)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到标题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6(h6)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，设置标题的大小和颜色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1" name="图片 1">
            <a:extLst>
              <a:ext uri="{FF2B5EF4-FFF2-40B4-BE49-F238E27FC236}">
                <a16:creationId xmlns:a16="http://schemas.microsoft.com/office/drawing/2014/main" id="{25BBF5A7-8EBC-48DB-8BD7-4900327515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06" y="1747087"/>
            <a:ext cx="4838482" cy="289450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159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设置网页的页面属性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0AD6E202-DC90-4066-8E27-639F57CB2B6F}"/>
              </a:ext>
            </a:extLst>
          </p:cNvPr>
          <p:cNvSpPr/>
          <p:nvPr/>
        </p:nvSpPr>
        <p:spPr>
          <a:xfrm>
            <a:off x="534837" y="1051097"/>
            <a:ext cx="2018581" cy="320503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编码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158C12-E421-41A5-9371-6D0A887DB181}"/>
              </a:ext>
            </a:extLst>
          </p:cNvPr>
          <p:cNvSpPr txBox="1"/>
          <p:nvPr/>
        </p:nvSpPr>
        <p:spPr>
          <a:xfrm>
            <a:off x="5719314" y="2084988"/>
            <a:ext cx="6006860" cy="10237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0" algn="l"/>
              </a:tabLst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【标题】即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&lt;title&gt;&lt;/title&gt;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标签内的值，默认为“无标题文档”；</a:t>
            </a:r>
          </a:p>
          <a:p>
            <a:pPr algn="just">
              <a:lnSpc>
                <a:spcPct val="150000"/>
              </a:lnSpc>
              <a:tabLst>
                <a:tab pos="0" algn="l"/>
              </a:tabLst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【文档类型】：指创建的网页文档中使用的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HTML/XHTML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语言规范。</a:t>
            </a:r>
          </a:p>
          <a:p>
            <a:pPr algn="just">
              <a:lnSpc>
                <a:spcPct val="150000"/>
              </a:lnSpc>
              <a:tabLst>
                <a:tab pos="0" algn="l"/>
              </a:tabLst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【编码】：设置当前文档的字符编码，默认为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UTF-8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493A9246-CA0A-4F76-ACAC-1CC6866D0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37" y="1605925"/>
            <a:ext cx="5005105" cy="300561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551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设置网页的页面属性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0AD6E202-DC90-4066-8E27-639F57CB2B6F}"/>
              </a:ext>
            </a:extLst>
          </p:cNvPr>
          <p:cNvSpPr/>
          <p:nvPr/>
        </p:nvSpPr>
        <p:spPr>
          <a:xfrm>
            <a:off x="534837" y="1051097"/>
            <a:ext cx="2018581" cy="320503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跟踪图像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158C12-E421-41A5-9371-6D0A887DB181}"/>
              </a:ext>
            </a:extLst>
          </p:cNvPr>
          <p:cNvSpPr txBox="1"/>
          <p:nvPr/>
        </p:nvSpPr>
        <p:spPr>
          <a:xfrm>
            <a:off x="5555411" y="1882428"/>
            <a:ext cx="5909096" cy="11568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0" algn="l"/>
              </a:tabLst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将设计好的图像作为网页的整体背景，并设置其透明度，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的跟踪图像支持多种图像格式，例如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GIF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JPG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以及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endParaRPr lang="zh-CN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2D736719-38A4-4F9F-A30F-70F413FBD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37" y="1512762"/>
            <a:ext cx="4861565" cy="288254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717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课堂练习：水果介绍页面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9BA252-7AB8-4479-870C-78515B7C6805}"/>
              </a:ext>
            </a:extLst>
          </p:cNvPr>
          <p:cNvSpPr txBox="1"/>
          <p:nvPr/>
        </p:nvSpPr>
        <p:spPr>
          <a:xfrm>
            <a:off x="338587" y="1250202"/>
            <a:ext cx="4630228" cy="1705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实训目标：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掌握的网页页面属性的基本设置；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掌握网页内文本的基本设置；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掌握水平线的基本设置。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712CB618-E621-4519-B6A9-A6B18F0F5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15" y="1250202"/>
            <a:ext cx="6161190" cy="5252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1522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>
            <a:extLst>
              <a:ext uri="{FF2B5EF4-FFF2-40B4-BE49-F238E27FC236}">
                <a16:creationId xmlns:a16="http://schemas.microsoft.com/office/drawing/2014/main" id="{89B52E53-B3D5-449D-9CD8-FAB7EB860572}"/>
              </a:ext>
            </a:extLst>
          </p:cNvPr>
          <p:cNvSpPr txBox="1">
            <a:spLocks/>
          </p:cNvSpPr>
          <p:nvPr/>
        </p:nvSpPr>
        <p:spPr>
          <a:xfrm>
            <a:off x="966974" y="378276"/>
            <a:ext cx="10515600" cy="4492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课堂案例：人物主题介绍网站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26BDE5-4618-4499-9B45-A67660D9D3AE}"/>
              </a:ext>
            </a:extLst>
          </p:cNvPr>
          <p:cNvSpPr txBox="1"/>
          <p:nvPr/>
        </p:nvSpPr>
        <p:spPr>
          <a:xfrm>
            <a:off x="182276" y="362211"/>
            <a:ext cx="7846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97AA0C6-FA40-4BC9-A7A4-DB5AEA499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"/>
          <a:stretch>
            <a:fillRect/>
          </a:stretch>
        </p:blipFill>
        <p:spPr bwMode="auto">
          <a:xfrm>
            <a:off x="838200" y="1061884"/>
            <a:ext cx="5192713" cy="2811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6F4B02B7-D592-4957-865F-20F445373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5"/>
          <a:stretch>
            <a:fillRect/>
          </a:stretch>
        </p:blipFill>
        <p:spPr bwMode="auto">
          <a:xfrm>
            <a:off x="6149975" y="1061883"/>
            <a:ext cx="5203825" cy="2811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1706F87-37FA-44E0-8B92-685531DD2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5"/>
          <a:stretch>
            <a:fillRect/>
          </a:stretch>
        </p:blipFill>
        <p:spPr bwMode="auto">
          <a:xfrm>
            <a:off x="3634511" y="3953245"/>
            <a:ext cx="5214938" cy="2811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9133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课堂练习：水果介绍页面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单圆角 1">
            <a:extLst>
              <a:ext uri="{FF2B5EF4-FFF2-40B4-BE49-F238E27FC236}">
                <a16:creationId xmlns:a16="http://schemas.microsoft.com/office/drawing/2014/main" id="{B6F1E65C-8C28-4962-8A0C-514BD2145A6E}"/>
              </a:ext>
            </a:extLst>
          </p:cNvPr>
          <p:cNvSpPr/>
          <p:nvPr/>
        </p:nvSpPr>
        <p:spPr>
          <a:xfrm>
            <a:off x="353683" y="1207698"/>
            <a:ext cx="1181819" cy="353683"/>
          </a:xfrm>
          <a:prstGeom prst="round1Rect">
            <a:avLst/>
          </a:prstGeom>
          <a:solidFill>
            <a:srgbClr val="00206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16ECB9-6495-4311-B683-BF4F2D0BD8D4}"/>
              </a:ext>
            </a:extLst>
          </p:cNvPr>
          <p:cNvSpPr txBox="1"/>
          <p:nvPr/>
        </p:nvSpPr>
        <p:spPr>
          <a:xfrm>
            <a:off x="1761945" y="1207698"/>
            <a:ext cx="9392009" cy="7875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站点，打开站点中的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03-2.html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，设置【页面属性】，文字大小设置为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14px,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文字的颜色默认设置为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#666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，设置上下左右边距均为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20px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；修改文档标题为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水果世界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A1FC7687-7D28-4869-9AA8-E90536575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532" y="2232123"/>
            <a:ext cx="4691291" cy="281118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A3668490-163D-4B79-814D-7A1181CD7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803" y="2228007"/>
            <a:ext cx="4713151" cy="281529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885388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课堂练习：水果介绍页面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单圆角 1">
            <a:extLst>
              <a:ext uri="{FF2B5EF4-FFF2-40B4-BE49-F238E27FC236}">
                <a16:creationId xmlns:a16="http://schemas.microsoft.com/office/drawing/2014/main" id="{B6F1E65C-8C28-4962-8A0C-514BD2145A6E}"/>
              </a:ext>
            </a:extLst>
          </p:cNvPr>
          <p:cNvSpPr/>
          <p:nvPr/>
        </p:nvSpPr>
        <p:spPr>
          <a:xfrm>
            <a:off x="353683" y="1207698"/>
            <a:ext cx="1181819" cy="353683"/>
          </a:xfrm>
          <a:prstGeom prst="round1Rect">
            <a:avLst/>
          </a:prstGeom>
          <a:solidFill>
            <a:srgbClr val="00206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16ECB9-6495-4311-B683-BF4F2D0BD8D4}"/>
              </a:ext>
            </a:extLst>
          </p:cNvPr>
          <p:cNvSpPr txBox="1"/>
          <p:nvPr/>
        </p:nvSpPr>
        <p:spPr>
          <a:xfrm>
            <a:off x="1761945" y="1207698"/>
            <a:ext cx="9392009" cy="7875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选中第一行的“水果世界”四个文字，设置属性面板中的【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】的【目标规则】为【内联样式】，再点击【大小】为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24px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，颜色设置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#F00,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文字加粗（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），并设置为居中</a:t>
            </a:r>
            <a:r>
              <a:rPr lang="zh-CN" altLang="en-US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效果。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B9152897-0725-433D-A154-7BE4E506A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945" y="2118609"/>
            <a:ext cx="7051989" cy="113392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: 单圆角 8">
            <a:extLst>
              <a:ext uri="{FF2B5EF4-FFF2-40B4-BE49-F238E27FC236}">
                <a16:creationId xmlns:a16="http://schemas.microsoft.com/office/drawing/2014/main" id="{96F636B4-8BFC-4DFB-8517-77E4201A9FFB}"/>
              </a:ext>
            </a:extLst>
          </p:cNvPr>
          <p:cNvSpPr/>
          <p:nvPr/>
        </p:nvSpPr>
        <p:spPr>
          <a:xfrm>
            <a:off x="353682" y="3835783"/>
            <a:ext cx="1181819" cy="353683"/>
          </a:xfrm>
          <a:prstGeom prst="round1Rect">
            <a:avLst/>
          </a:prstGeom>
          <a:solidFill>
            <a:srgbClr val="00206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2ADD3D3-A931-4158-9E69-C3AF6F992452}"/>
              </a:ext>
            </a:extLst>
          </p:cNvPr>
          <p:cNvSpPr txBox="1"/>
          <p:nvPr/>
        </p:nvSpPr>
        <p:spPr>
          <a:xfrm>
            <a:off x="1761945" y="3605468"/>
            <a:ext cx="9392009" cy="152618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在第二行的“苹果”后面，点击【插入】面板的【常用】中的【水平线】，插入一条水平线，点击水平线，在水平线的属性面板中，设置【高】为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5px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，点击【拆分】视图界面，在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6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hr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标签里，增加属性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color= “#F00”, 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6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hr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size=“5” </a:t>
            </a:r>
            <a:r>
              <a:rPr lang="en-US" altLang="zh-CN" sz="16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noshade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6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noshade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color=“#FF0000” /&gt;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，并将同样在每种水果的后面插入一条水平线，并设置水平线的高度和颜色</a:t>
            </a:r>
            <a:r>
              <a:rPr lang="zh-CN" altLang="en-US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1" name="图片 1">
            <a:extLst>
              <a:ext uri="{FF2B5EF4-FFF2-40B4-BE49-F238E27FC236}">
                <a16:creationId xmlns:a16="http://schemas.microsoft.com/office/drawing/2014/main" id="{9E932EC7-4B6C-40C7-B9EE-5234BD234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945" y="5398009"/>
            <a:ext cx="7686139" cy="118960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72ECC661-EBF7-441B-9A66-F3CD2A7AE757}"/>
              </a:ext>
            </a:extLst>
          </p:cNvPr>
          <p:cNvCxnSpPr/>
          <p:nvPr/>
        </p:nvCxnSpPr>
        <p:spPr>
          <a:xfrm>
            <a:off x="68826" y="3429000"/>
            <a:ext cx="11218606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7339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课堂练习：水果介绍页面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单圆角 1">
            <a:extLst>
              <a:ext uri="{FF2B5EF4-FFF2-40B4-BE49-F238E27FC236}">
                <a16:creationId xmlns:a16="http://schemas.microsoft.com/office/drawing/2014/main" id="{B6F1E65C-8C28-4962-8A0C-514BD2145A6E}"/>
              </a:ext>
            </a:extLst>
          </p:cNvPr>
          <p:cNvSpPr/>
          <p:nvPr/>
        </p:nvSpPr>
        <p:spPr>
          <a:xfrm>
            <a:off x="353683" y="1207698"/>
            <a:ext cx="1181819" cy="353683"/>
          </a:xfrm>
          <a:prstGeom prst="round1Rect">
            <a:avLst/>
          </a:prstGeom>
          <a:solidFill>
            <a:srgbClr val="00206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16ECB9-6495-4311-B683-BF4F2D0BD8D4}"/>
              </a:ext>
            </a:extLst>
          </p:cNvPr>
          <p:cNvSpPr txBox="1"/>
          <p:nvPr/>
        </p:nvSpPr>
        <p:spPr>
          <a:xfrm>
            <a:off x="1761945" y="1207698"/>
            <a:ext cx="9392009" cy="78931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设置不同水果的颜色，选中介绍苹果的文字，先点击属性面板中的【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【目标规则】中的【内联样式】后，设置【大小】为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12px,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颜色为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#F00,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用同样的方法设置其他的水果的文字效果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单圆角 8">
            <a:extLst>
              <a:ext uri="{FF2B5EF4-FFF2-40B4-BE49-F238E27FC236}">
                <a16:creationId xmlns:a16="http://schemas.microsoft.com/office/drawing/2014/main" id="{96F636B4-8BFC-4DFB-8517-77E4201A9FFB}"/>
              </a:ext>
            </a:extLst>
          </p:cNvPr>
          <p:cNvSpPr/>
          <p:nvPr/>
        </p:nvSpPr>
        <p:spPr>
          <a:xfrm>
            <a:off x="353683" y="2248617"/>
            <a:ext cx="1181819" cy="353683"/>
          </a:xfrm>
          <a:prstGeom prst="round1Rect">
            <a:avLst/>
          </a:prstGeom>
          <a:solidFill>
            <a:srgbClr val="00206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2ADD3D3-A931-4158-9E69-C3AF6F992452}"/>
              </a:ext>
            </a:extLst>
          </p:cNvPr>
          <p:cNvSpPr txBox="1"/>
          <p:nvPr/>
        </p:nvSpPr>
        <p:spPr>
          <a:xfrm>
            <a:off x="1761946" y="2248617"/>
            <a:ext cx="9392009" cy="4154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设置底部的版权信息。在新的一个段落中，输入“版权所有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©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网页设计小组”，并设置段落为居中效果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AC5C62BE-09E5-406D-88C5-159A03C80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782" y="2779046"/>
            <a:ext cx="1687173" cy="279276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图片 1">
            <a:extLst>
              <a:ext uri="{FF2B5EF4-FFF2-40B4-BE49-F238E27FC236}">
                <a16:creationId xmlns:a16="http://schemas.microsoft.com/office/drawing/2014/main" id="{DEFE4FD1-5107-46EC-88AC-56FA25AD0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94"/>
          <a:stretch>
            <a:fillRect/>
          </a:stretch>
        </p:blipFill>
        <p:spPr bwMode="auto">
          <a:xfrm>
            <a:off x="3781425" y="2779046"/>
            <a:ext cx="4129661" cy="279276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: 单圆角 12">
            <a:extLst>
              <a:ext uri="{FF2B5EF4-FFF2-40B4-BE49-F238E27FC236}">
                <a16:creationId xmlns:a16="http://schemas.microsoft.com/office/drawing/2014/main" id="{112F02AD-AA0D-4227-9DC0-3DE62B44900C}"/>
              </a:ext>
            </a:extLst>
          </p:cNvPr>
          <p:cNvSpPr/>
          <p:nvPr/>
        </p:nvSpPr>
        <p:spPr>
          <a:xfrm>
            <a:off x="353682" y="5901301"/>
            <a:ext cx="1181819" cy="353683"/>
          </a:xfrm>
          <a:prstGeom prst="round1Rect">
            <a:avLst/>
          </a:prstGeom>
          <a:solidFill>
            <a:srgbClr val="00206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CC1EFFB-497A-4807-B0A4-EDEA1C0D6DF3}"/>
              </a:ext>
            </a:extLst>
          </p:cNvPr>
          <p:cNvSpPr txBox="1"/>
          <p:nvPr/>
        </p:nvSpPr>
        <p:spPr>
          <a:xfrm>
            <a:off x="1761945" y="5901301"/>
            <a:ext cx="9392009" cy="41819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设置完成后，点击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F12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按钮浏览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08024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插入图像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3.2.4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61BD789-3489-49FC-BA7F-B5BD1A1B83E6}"/>
              </a:ext>
            </a:extLst>
          </p:cNvPr>
          <p:cNvGrpSpPr/>
          <p:nvPr/>
        </p:nvGrpSpPr>
        <p:grpSpPr>
          <a:xfrm>
            <a:off x="343839" y="1150374"/>
            <a:ext cx="2513530" cy="461665"/>
            <a:chOff x="353671" y="1179871"/>
            <a:chExt cx="2513530" cy="461665"/>
          </a:xfrm>
        </p:grpSpPr>
        <p:sp>
          <p:nvSpPr>
            <p:cNvPr id="2" name="六边形 1">
              <a:extLst>
                <a:ext uri="{FF2B5EF4-FFF2-40B4-BE49-F238E27FC236}">
                  <a16:creationId xmlns:a16="http://schemas.microsoft.com/office/drawing/2014/main" id="{3B4EFCB0-6665-4B1A-8BD7-4409414A0921}"/>
                </a:ext>
              </a:extLst>
            </p:cNvPr>
            <p:cNvSpPr/>
            <p:nvPr/>
          </p:nvSpPr>
          <p:spPr>
            <a:xfrm>
              <a:off x="353671" y="1179871"/>
              <a:ext cx="535531" cy="461665"/>
            </a:xfrm>
            <a:prstGeom prst="hexagon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箭头: V 形 4">
              <a:extLst>
                <a:ext uri="{FF2B5EF4-FFF2-40B4-BE49-F238E27FC236}">
                  <a16:creationId xmlns:a16="http://schemas.microsoft.com/office/drawing/2014/main" id="{22FE52F5-06CE-443A-83D6-33ECB0999F82}"/>
                </a:ext>
              </a:extLst>
            </p:cNvPr>
            <p:cNvSpPr/>
            <p:nvPr/>
          </p:nvSpPr>
          <p:spPr>
            <a:xfrm>
              <a:off x="861420" y="1179871"/>
              <a:ext cx="2005781" cy="461665"/>
            </a:xfrm>
            <a:prstGeom prst="chevron">
              <a:avLst>
                <a:gd name="adj" fmla="val 26573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插入普通图像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96B8CB0-A973-4B2A-A4B0-FF7B626ED428}"/>
              </a:ext>
            </a:extLst>
          </p:cNvPr>
          <p:cNvSpPr txBox="1"/>
          <p:nvPr/>
        </p:nvSpPr>
        <p:spPr>
          <a:xfrm>
            <a:off x="457200" y="1711316"/>
            <a:ext cx="10751574" cy="15261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图像的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HTML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标签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6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img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是单标签，在网页中插入一张图像的标签的代码如下：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600" kern="10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img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src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=”a.jpg” width=”200”  height=”200” alt=”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图像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”&gt;</a:t>
            </a:r>
            <a:endParaRPr lang="zh-CN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src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是指图像文件的路径，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width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height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是图像的宽度值和高度值，单位为像素，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alt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是当鼠标停留在图像时的显示的提示文本信息。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27EC7F6-D475-4150-B5EF-DAFDED0B0507}"/>
              </a:ext>
            </a:extLst>
          </p:cNvPr>
          <p:cNvSpPr txBox="1"/>
          <p:nvPr/>
        </p:nvSpPr>
        <p:spPr>
          <a:xfrm>
            <a:off x="457199" y="3336780"/>
            <a:ext cx="10112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中提供了插入图像的工具按钮，操作插入普通图像的操作步骤如下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3610F96-7560-4101-98FB-C47EE900B903}"/>
              </a:ext>
            </a:extLst>
          </p:cNvPr>
          <p:cNvSpPr txBox="1"/>
          <p:nvPr/>
        </p:nvSpPr>
        <p:spPr>
          <a:xfrm>
            <a:off x="457198" y="3774610"/>
            <a:ext cx="5009537" cy="19932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：在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的【设计】界面，将光标定在网页中需要插入图像的位置；</a:t>
            </a:r>
            <a:endParaRPr lang="en-US" altLang="zh-CN" sz="1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：点击【插入】工具栏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【常用】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【图像】按钮，打开【选择图像源文件】，通过【查找范围】选择图像，根据【相对于】选择中的【文档】和【站点根目录】，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URL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会显示图像的绝对路径或相对路径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EB158388-431F-4B24-80EC-7A12F0CFD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317" y="3675334"/>
            <a:ext cx="1441980" cy="326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1">
            <a:extLst>
              <a:ext uri="{FF2B5EF4-FFF2-40B4-BE49-F238E27FC236}">
                <a16:creationId xmlns:a16="http://schemas.microsoft.com/office/drawing/2014/main" id="{6FE166AD-8A0C-4DCC-A1DB-F5E7CCEA7D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840" y="3681667"/>
            <a:ext cx="3980508" cy="3185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箭头: V 形 12">
            <a:extLst>
              <a:ext uri="{FF2B5EF4-FFF2-40B4-BE49-F238E27FC236}">
                <a16:creationId xmlns:a16="http://schemas.microsoft.com/office/drawing/2014/main" id="{794F3B53-FC5A-4869-9B50-228D184CB84E}"/>
              </a:ext>
            </a:extLst>
          </p:cNvPr>
          <p:cNvSpPr/>
          <p:nvPr/>
        </p:nvSpPr>
        <p:spPr>
          <a:xfrm>
            <a:off x="7780428" y="5035873"/>
            <a:ext cx="334297" cy="477368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91FCB98-6ACC-4867-95F0-B365F3323538}"/>
              </a:ext>
            </a:extLst>
          </p:cNvPr>
          <p:cNvSpPr/>
          <p:nvPr/>
        </p:nvSpPr>
        <p:spPr>
          <a:xfrm>
            <a:off x="8114725" y="6104105"/>
            <a:ext cx="2130488" cy="39878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E4528FFE-F313-4ABD-B97A-96B818D4D59A}"/>
              </a:ext>
            </a:extLst>
          </p:cNvPr>
          <p:cNvSpPr/>
          <p:nvPr/>
        </p:nvSpPr>
        <p:spPr>
          <a:xfrm>
            <a:off x="8114725" y="4143185"/>
            <a:ext cx="1915734" cy="2460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5551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插入图像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3.2.4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61BD789-3489-49FC-BA7F-B5BD1A1B83E6}"/>
              </a:ext>
            </a:extLst>
          </p:cNvPr>
          <p:cNvGrpSpPr/>
          <p:nvPr/>
        </p:nvGrpSpPr>
        <p:grpSpPr>
          <a:xfrm>
            <a:off x="343839" y="1150374"/>
            <a:ext cx="2513530" cy="461665"/>
            <a:chOff x="353671" y="1179871"/>
            <a:chExt cx="2513530" cy="461665"/>
          </a:xfrm>
        </p:grpSpPr>
        <p:sp>
          <p:nvSpPr>
            <p:cNvPr id="2" name="六边形 1">
              <a:extLst>
                <a:ext uri="{FF2B5EF4-FFF2-40B4-BE49-F238E27FC236}">
                  <a16:creationId xmlns:a16="http://schemas.microsoft.com/office/drawing/2014/main" id="{3B4EFCB0-6665-4B1A-8BD7-4409414A0921}"/>
                </a:ext>
              </a:extLst>
            </p:cNvPr>
            <p:cNvSpPr/>
            <p:nvPr/>
          </p:nvSpPr>
          <p:spPr>
            <a:xfrm>
              <a:off x="353671" y="1179871"/>
              <a:ext cx="535531" cy="461665"/>
            </a:xfrm>
            <a:prstGeom prst="hexagon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箭头: V 形 4">
              <a:extLst>
                <a:ext uri="{FF2B5EF4-FFF2-40B4-BE49-F238E27FC236}">
                  <a16:creationId xmlns:a16="http://schemas.microsoft.com/office/drawing/2014/main" id="{22FE52F5-06CE-443A-83D6-33ECB0999F82}"/>
                </a:ext>
              </a:extLst>
            </p:cNvPr>
            <p:cNvSpPr/>
            <p:nvPr/>
          </p:nvSpPr>
          <p:spPr>
            <a:xfrm>
              <a:off x="861420" y="1179871"/>
              <a:ext cx="2005781" cy="461665"/>
            </a:xfrm>
            <a:prstGeom prst="chevron">
              <a:avLst>
                <a:gd name="adj" fmla="val 26573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插入普通图像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B3610F96-7560-4101-98FB-C47EE900B903}"/>
              </a:ext>
            </a:extLst>
          </p:cNvPr>
          <p:cNvSpPr txBox="1"/>
          <p:nvPr/>
        </p:nvSpPr>
        <p:spPr>
          <a:xfrm>
            <a:off x="499763" y="1711316"/>
            <a:ext cx="10689347" cy="10237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：单击确认图像后，显示【图像标签辅助功能属性】对话框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【替换文本】的值是当图像不能正常显示时显示的字符，是图像标签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4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img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中的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alt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属性的值。单击【编辑】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【首选参数】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【辅助功能】中的图像前的符号√，则可以取消【图像标签辅助功能属性】功能，取消【图像标签辅助功能属性】后，插入图像时不再出现【图像标签辅助功能属性】面板。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21C0E49B-1B25-4AA6-B411-03DFAD6ED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63" y="2889249"/>
            <a:ext cx="3334818" cy="166740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图片 1">
            <a:extLst>
              <a:ext uri="{FF2B5EF4-FFF2-40B4-BE49-F238E27FC236}">
                <a16:creationId xmlns:a16="http://schemas.microsoft.com/office/drawing/2014/main" id="{8889F07A-699D-40FD-B4D7-896C8EEB4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43" b="33702"/>
          <a:stretch>
            <a:fillRect/>
          </a:stretch>
        </p:blipFill>
        <p:spPr bwMode="auto">
          <a:xfrm>
            <a:off x="3988415" y="2889249"/>
            <a:ext cx="3867560" cy="25524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DC875CF8-BE10-4624-871C-42A665A28D03}"/>
              </a:ext>
            </a:extLst>
          </p:cNvPr>
          <p:cNvSpPr txBox="1"/>
          <p:nvPr/>
        </p:nvSpPr>
        <p:spPr>
          <a:xfrm>
            <a:off x="502673" y="5734570"/>
            <a:ext cx="10854252" cy="7005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如果插入的图像不在站点中并且站点没有设置【默认图像文件夹】的情况下，在插入图像时会出现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保存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的对话框，点击“是”按钮，显示【复制文件为】对话框，将图像保存在站点中。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4" name="图片 1">
            <a:extLst>
              <a:ext uri="{FF2B5EF4-FFF2-40B4-BE49-F238E27FC236}">
                <a16:creationId xmlns:a16="http://schemas.microsoft.com/office/drawing/2014/main" id="{C3BE93DC-D90A-4677-81AE-3C3ADECE6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696" y="2911740"/>
            <a:ext cx="2882247" cy="223494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8724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插入图像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3.2.4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61BD789-3489-49FC-BA7F-B5BD1A1B83E6}"/>
              </a:ext>
            </a:extLst>
          </p:cNvPr>
          <p:cNvGrpSpPr/>
          <p:nvPr/>
        </p:nvGrpSpPr>
        <p:grpSpPr>
          <a:xfrm>
            <a:off x="343839" y="1150374"/>
            <a:ext cx="2513530" cy="461665"/>
            <a:chOff x="353671" y="1179871"/>
            <a:chExt cx="2513530" cy="461665"/>
          </a:xfrm>
        </p:grpSpPr>
        <p:sp>
          <p:nvSpPr>
            <p:cNvPr id="2" name="六边形 1">
              <a:extLst>
                <a:ext uri="{FF2B5EF4-FFF2-40B4-BE49-F238E27FC236}">
                  <a16:creationId xmlns:a16="http://schemas.microsoft.com/office/drawing/2014/main" id="{3B4EFCB0-6665-4B1A-8BD7-4409414A0921}"/>
                </a:ext>
              </a:extLst>
            </p:cNvPr>
            <p:cNvSpPr/>
            <p:nvPr/>
          </p:nvSpPr>
          <p:spPr>
            <a:xfrm>
              <a:off x="353671" y="1179871"/>
              <a:ext cx="535531" cy="461665"/>
            </a:xfrm>
            <a:prstGeom prst="hexagon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箭头: V 形 4">
              <a:extLst>
                <a:ext uri="{FF2B5EF4-FFF2-40B4-BE49-F238E27FC236}">
                  <a16:creationId xmlns:a16="http://schemas.microsoft.com/office/drawing/2014/main" id="{22FE52F5-06CE-443A-83D6-33ECB0999F82}"/>
                </a:ext>
              </a:extLst>
            </p:cNvPr>
            <p:cNvSpPr/>
            <p:nvPr/>
          </p:nvSpPr>
          <p:spPr>
            <a:xfrm>
              <a:off x="861420" y="1179871"/>
              <a:ext cx="2005781" cy="461665"/>
            </a:xfrm>
            <a:prstGeom prst="chevron">
              <a:avLst>
                <a:gd name="adj" fmla="val 26573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插入普通图像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B3610F96-7560-4101-98FB-C47EE900B903}"/>
              </a:ext>
            </a:extLst>
          </p:cNvPr>
          <p:cNvSpPr txBox="1"/>
          <p:nvPr/>
        </p:nvSpPr>
        <p:spPr>
          <a:xfrm>
            <a:off x="499763" y="1711316"/>
            <a:ext cx="10689347" cy="7002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：点击【设计】界面上的图像，在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的底部，显示图像的属性面板（如果属性面板被关闭，则点击菜单栏的【窗口】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【属性】，重新打开菜单栏），图像的属性面板主要设置如下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6DF75C9-D70D-4452-8AD8-4533E6116266}"/>
              </a:ext>
            </a:extLst>
          </p:cNvPr>
          <p:cNvSpPr txBox="1"/>
          <p:nvPr/>
        </p:nvSpPr>
        <p:spPr>
          <a:xfrm>
            <a:off x="343838" y="3790767"/>
            <a:ext cx="11150071" cy="25526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tabLst>
                <a:tab pos="0" algn="l"/>
              </a:tabLst>
            </a:pPr>
            <a:r>
              <a:rPr lang="zh-CN" altLang="en-US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图像的定义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值 ；</a:t>
            </a:r>
          </a:p>
          <a:p>
            <a:pPr>
              <a:lnSpc>
                <a:spcPct val="150000"/>
              </a:lnSpc>
              <a:tabLst>
                <a:tab pos="0" algn="l"/>
              </a:tabLst>
            </a:pPr>
            <a:r>
              <a:rPr lang="zh-CN" altLang="en-US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【源文件】：图像的路径和文件名；可以通过源文件旁的文件夹</a:t>
            </a:r>
          </a:p>
          <a:p>
            <a:pPr>
              <a:lnSpc>
                <a:spcPct val="150000"/>
              </a:lnSpc>
              <a:tabLst>
                <a:tab pos="0" algn="l"/>
              </a:tabLst>
            </a:pPr>
            <a:r>
              <a:rPr lang="zh-CN" altLang="en-US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【链接】：设置图像的超链接对象；</a:t>
            </a:r>
          </a:p>
          <a:p>
            <a:pPr>
              <a:lnSpc>
                <a:spcPct val="150000"/>
              </a:lnSpc>
              <a:tabLst>
                <a:tab pos="0" algn="l"/>
              </a:tabLst>
            </a:pPr>
            <a:r>
              <a:rPr lang="zh-CN" altLang="en-US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【替换】：图像的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ALT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属性值 ；</a:t>
            </a:r>
            <a:endParaRPr lang="en-US" altLang="zh-CN" sz="12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tabLst>
                <a:tab pos="0" algn="l"/>
              </a:tabLst>
            </a:pPr>
            <a:r>
              <a:rPr lang="zh-CN" altLang="en-US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【编辑】：采用PHOTOSHOP工具编辑图像；打开图像优化工具；裁剪图像大小；亮度和对比值；可设置锐化的功能，保存将修改原图像。</a:t>
            </a:r>
          </a:p>
          <a:p>
            <a:pPr>
              <a:lnSpc>
                <a:spcPct val="150000"/>
              </a:lnSpc>
              <a:tabLst>
                <a:tab pos="0" algn="l"/>
              </a:tabLst>
            </a:pPr>
            <a:r>
              <a:rPr lang="zh-CN" altLang="en-US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【宽】：图像的宽度值；</a:t>
            </a:r>
            <a:endParaRPr lang="en-US" altLang="zh-CN" sz="12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tabLst>
                <a:tab pos="0" algn="l"/>
              </a:tabLst>
            </a:pP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⑦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【高】：图像的高度值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>
              <a:lnSpc>
                <a:spcPct val="150000"/>
              </a:lnSpc>
              <a:tabLst>
                <a:tab pos="0" algn="l"/>
              </a:tabLst>
            </a:pP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⑧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【地图】：设置图像的热区的名称，选择矩形、圆形或不规则图形设置热区范围。热区的作用是用来设置图像中的局部位置的超链接，可以在一张图像上实现多个超链接。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9D91042-AE5C-4FCE-8F69-41E2E9F20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00" y="2510849"/>
            <a:ext cx="11150071" cy="122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7763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插入图像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3.2.4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61BD789-3489-49FC-BA7F-B5BD1A1B83E6}"/>
              </a:ext>
            </a:extLst>
          </p:cNvPr>
          <p:cNvGrpSpPr/>
          <p:nvPr/>
        </p:nvGrpSpPr>
        <p:grpSpPr>
          <a:xfrm>
            <a:off x="343839" y="1150374"/>
            <a:ext cx="2655000" cy="461665"/>
            <a:chOff x="353671" y="1179871"/>
            <a:chExt cx="2655000" cy="461665"/>
          </a:xfrm>
        </p:grpSpPr>
        <p:sp>
          <p:nvSpPr>
            <p:cNvPr id="2" name="六边形 1">
              <a:extLst>
                <a:ext uri="{FF2B5EF4-FFF2-40B4-BE49-F238E27FC236}">
                  <a16:creationId xmlns:a16="http://schemas.microsoft.com/office/drawing/2014/main" id="{3B4EFCB0-6665-4B1A-8BD7-4409414A0921}"/>
                </a:ext>
              </a:extLst>
            </p:cNvPr>
            <p:cNvSpPr/>
            <p:nvPr/>
          </p:nvSpPr>
          <p:spPr>
            <a:xfrm>
              <a:off x="353671" y="1179871"/>
              <a:ext cx="535531" cy="461665"/>
            </a:xfrm>
            <a:prstGeom prst="hexagon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箭头: V 形 4">
              <a:extLst>
                <a:ext uri="{FF2B5EF4-FFF2-40B4-BE49-F238E27FC236}">
                  <a16:creationId xmlns:a16="http://schemas.microsoft.com/office/drawing/2014/main" id="{22FE52F5-06CE-443A-83D6-33ECB0999F82}"/>
                </a:ext>
              </a:extLst>
            </p:cNvPr>
            <p:cNvSpPr/>
            <p:nvPr/>
          </p:nvSpPr>
          <p:spPr>
            <a:xfrm>
              <a:off x="861420" y="1179871"/>
              <a:ext cx="2147251" cy="461665"/>
            </a:xfrm>
            <a:prstGeom prst="chevron">
              <a:avLst>
                <a:gd name="adj" fmla="val 26573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插入图像占位符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748B78C1-735C-4514-A73C-B9DF121CED77}"/>
              </a:ext>
            </a:extLst>
          </p:cNvPr>
          <p:cNvSpPr txBox="1"/>
          <p:nvPr/>
        </p:nvSpPr>
        <p:spPr>
          <a:xfrm>
            <a:off x="343839" y="1723298"/>
            <a:ext cx="10884600" cy="226485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图像占位符的作用就是在网页中插入一个“空”的图像，该图像没有真正的源文件。查看网页的源代码，会发现图像的源地址是一对空的双引号（“”），通过设置图形的宽度和高度的属性值在网页上占据一个位置，当还没准备好要插入的图像的时候，可以先用图像占位符占一个位置，以作标记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单击【插入】工具栏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【图像】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【图像占位符】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显示【图像占位符】对话框，【名称】输入框中，可以输入名称，也可以不输入，【宽度】和【高度】中输入占位符的大小，单位为像素，【颜色】默认为灰色，可以点击设置，也可以直接在输入框中输入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进制的颜色值，【替换文本】可以不输入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18B15CE-505F-482C-B1A9-AAE3C20C5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437" y="4140989"/>
            <a:ext cx="7391853" cy="232637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82327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插入图像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3.2.4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61BD789-3489-49FC-BA7F-B5BD1A1B83E6}"/>
              </a:ext>
            </a:extLst>
          </p:cNvPr>
          <p:cNvGrpSpPr/>
          <p:nvPr/>
        </p:nvGrpSpPr>
        <p:grpSpPr>
          <a:xfrm>
            <a:off x="343839" y="1150374"/>
            <a:ext cx="2969632" cy="461665"/>
            <a:chOff x="353671" y="1179871"/>
            <a:chExt cx="2969632" cy="461665"/>
          </a:xfrm>
        </p:grpSpPr>
        <p:sp>
          <p:nvSpPr>
            <p:cNvPr id="2" name="六边形 1">
              <a:extLst>
                <a:ext uri="{FF2B5EF4-FFF2-40B4-BE49-F238E27FC236}">
                  <a16:creationId xmlns:a16="http://schemas.microsoft.com/office/drawing/2014/main" id="{3B4EFCB0-6665-4B1A-8BD7-4409414A0921}"/>
                </a:ext>
              </a:extLst>
            </p:cNvPr>
            <p:cNvSpPr/>
            <p:nvPr/>
          </p:nvSpPr>
          <p:spPr>
            <a:xfrm>
              <a:off x="353671" y="1179871"/>
              <a:ext cx="535531" cy="461665"/>
            </a:xfrm>
            <a:prstGeom prst="hexagon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箭头: V 形 4">
              <a:extLst>
                <a:ext uri="{FF2B5EF4-FFF2-40B4-BE49-F238E27FC236}">
                  <a16:creationId xmlns:a16="http://schemas.microsoft.com/office/drawing/2014/main" id="{22FE52F5-06CE-443A-83D6-33ECB0999F82}"/>
                </a:ext>
              </a:extLst>
            </p:cNvPr>
            <p:cNvSpPr/>
            <p:nvPr/>
          </p:nvSpPr>
          <p:spPr>
            <a:xfrm>
              <a:off x="861420" y="1179871"/>
              <a:ext cx="2461883" cy="461665"/>
            </a:xfrm>
            <a:prstGeom prst="chevron">
              <a:avLst>
                <a:gd name="adj" fmla="val 26573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插入鼠标经过图像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748B78C1-735C-4514-A73C-B9DF121CED77}"/>
              </a:ext>
            </a:extLst>
          </p:cNvPr>
          <p:cNvSpPr txBox="1"/>
          <p:nvPr/>
        </p:nvSpPr>
        <p:spPr>
          <a:xfrm>
            <a:off x="343839" y="1723298"/>
            <a:ext cx="10884600" cy="115685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鼠标经过图像就是在图像里增加鼠标经过时的图像轮换效果，需要两张图像，两张图像的宽度和高度相等，显示的效果较佳，是由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JavaScript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的脚本实现，在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 CS6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中通过单击【插入】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【图像】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【鼠标经过图像】命令，即可打开【插入鼠标经过图像】对话框。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1924F36-0E51-4B64-8533-47E86ADEA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39" y="3057602"/>
            <a:ext cx="6275651" cy="2316403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559952A-C577-4D69-8C69-BC08055FCE6B}"/>
              </a:ext>
            </a:extLst>
          </p:cNvPr>
          <p:cNvSpPr txBox="1"/>
          <p:nvPr/>
        </p:nvSpPr>
        <p:spPr>
          <a:xfrm>
            <a:off x="6725265" y="3057603"/>
            <a:ext cx="5027700" cy="23164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【插入鼠标经过图像】对话框主要的设置为：</a:t>
            </a:r>
          </a:p>
          <a:p>
            <a:pPr algn="l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【图像名称】：可自定义，但是不可与同网页的其他对象同名；</a:t>
            </a:r>
          </a:p>
          <a:p>
            <a:pPr algn="l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【原始图像】：页面加载是显示的图像（第一张图像）；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1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【鼠标经过图像】：鼠标经过时显示的图像（第二张图像）；</a:t>
            </a:r>
          </a:p>
          <a:p>
            <a:pPr algn="l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【替换文本】：当图像无法正常显示时显示的文本；</a:t>
            </a:r>
          </a:p>
          <a:p>
            <a:pPr algn="l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【按下时：前往的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URL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鼠标点击该图像时超链接的目标，如果不设置该选项，将默认设为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“#”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（空链接）。</a:t>
            </a:r>
          </a:p>
        </p:txBody>
      </p:sp>
    </p:spTree>
    <p:extLst>
      <p:ext uri="{BB962C8B-B14F-4D97-AF65-F5344CB8AC3E}">
        <p14:creationId xmlns:p14="http://schemas.microsoft.com/office/powerpoint/2010/main" val="28076822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插入图像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3.2.4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61BD789-3489-49FC-BA7F-B5BD1A1B83E6}"/>
              </a:ext>
            </a:extLst>
          </p:cNvPr>
          <p:cNvGrpSpPr/>
          <p:nvPr/>
        </p:nvGrpSpPr>
        <p:grpSpPr>
          <a:xfrm>
            <a:off x="343839" y="1150374"/>
            <a:ext cx="3471077" cy="461665"/>
            <a:chOff x="353671" y="1179871"/>
            <a:chExt cx="3471077" cy="461665"/>
          </a:xfrm>
        </p:grpSpPr>
        <p:sp>
          <p:nvSpPr>
            <p:cNvPr id="2" name="六边形 1">
              <a:extLst>
                <a:ext uri="{FF2B5EF4-FFF2-40B4-BE49-F238E27FC236}">
                  <a16:creationId xmlns:a16="http://schemas.microsoft.com/office/drawing/2014/main" id="{3B4EFCB0-6665-4B1A-8BD7-4409414A0921}"/>
                </a:ext>
              </a:extLst>
            </p:cNvPr>
            <p:cNvSpPr/>
            <p:nvPr/>
          </p:nvSpPr>
          <p:spPr>
            <a:xfrm>
              <a:off x="353671" y="1179871"/>
              <a:ext cx="535531" cy="461665"/>
            </a:xfrm>
            <a:prstGeom prst="hexagon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箭头: V 形 4">
              <a:extLst>
                <a:ext uri="{FF2B5EF4-FFF2-40B4-BE49-F238E27FC236}">
                  <a16:creationId xmlns:a16="http://schemas.microsoft.com/office/drawing/2014/main" id="{22FE52F5-06CE-443A-83D6-33ECB0999F82}"/>
                </a:ext>
              </a:extLst>
            </p:cNvPr>
            <p:cNvSpPr/>
            <p:nvPr/>
          </p:nvSpPr>
          <p:spPr>
            <a:xfrm>
              <a:off x="861420" y="1179871"/>
              <a:ext cx="2963328" cy="461665"/>
            </a:xfrm>
            <a:prstGeom prst="chevron">
              <a:avLst>
                <a:gd name="adj" fmla="val 26573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Fireworks HTML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748B78C1-735C-4514-A73C-B9DF121CED77}"/>
              </a:ext>
            </a:extLst>
          </p:cNvPr>
          <p:cNvSpPr txBox="1"/>
          <p:nvPr/>
        </p:nvSpPr>
        <p:spPr>
          <a:xfrm>
            <a:off x="343839" y="1723298"/>
            <a:ext cx="10884600" cy="152618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Fireworks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是一种图像处理工具，经常用来处理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应用程序中的图像，以及生成各种简单的文本脚本。在实现【插入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Fireworks HTML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】功能前，须从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Fireworks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中将图像内容通过【导出】命令，将内容保存为网页。在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中，执行【插入】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【图像】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【插入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Fireworks HTML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】打开【插入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Fireworks HTML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】对话框，点击【浏览】，选择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Fireworks 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中导出的文件，点【确定】完成操作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图片 1">
            <a:extLst>
              <a:ext uri="{FF2B5EF4-FFF2-40B4-BE49-F238E27FC236}">
                <a16:creationId xmlns:a16="http://schemas.microsoft.com/office/drawing/2014/main" id="{B39CDA0E-04FA-4DFB-8488-878F3B2E3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516" y="3429000"/>
            <a:ext cx="5952335" cy="15681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9130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>
            <a:extLst>
              <a:ext uri="{FF2B5EF4-FFF2-40B4-BE49-F238E27FC236}">
                <a16:creationId xmlns:a16="http://schemas.microsoft.com/office/drawing/2014/main" id="{89B52E53-B3D5-449D-9CD8-FAB7EB860572}"/>
              </a:ext>
            </a:extLst>
          </p:cNvPr>
          <p:cNvSpPr txBox="1">
            <a:spLocks/>
          </p:cNvSpPr>
          <p:nvPr/>
        </p:nvSpPr>
        <p:spPr>
          <a:xfrm>
            <a:off x="966974" y="362211"/>
            <a:ext cx="10515600" cy="4492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案例实施过程：人物主题介绍网站（一）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26BDE5-4618-4499-9B45-A67660D9D3AE}"/>
              </a:ext>
            </a:extLst>
          </p:cNvPr>
          <p:cNvSpPr txBox="1"/>
          <p:nvPr/>
        </p:nvSpPr>
        <p:spPr>
          <a:xfrm>
            <a:off x="182276" y="362211"/>
            <a:ext cx="7846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868821-46E6-46BD-9B3A-ACE8731752C1}"/>
              </a:ext>
            </a:extLst>
          </p:cNvPr>
          <p:cNvSpPr txBox="1"/>
          <p:nvPr/>
        </p:nvSpPr>
        <p:spPr>
          <a:xfrm>
            <a:off x="700644" y="1558004"/>
            <a:ext cx="3258797" cy="874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在网页中插入文本和图像；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熟悉掌握图文混排的方式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D6AF12CD-9307-4D1B-A3A4-EC0B32CEC794}"/>
              </a:ext>
            </a:extLst>
          </p:cNvPr>
          <p:cNvSpPr/>
          <p:nvPr/>
        </p:nvSpPr>
        <p:spPr>
          <a:xfrm>
            <a:off x="870011" y="1059580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实训目标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pic>
        <p:nvPicPr>
          <p:cNvPr id="1026" name="Picture 89">
            <a:extLst>
              <a:ext uri="{FF2B5EF4-FFF2-40B4-BE49-F238E27FC236}">
                <a16:creationId xmlns:a16="http://schemas.microsoft.com/office/drawing/2014/main" id="{3D392CD5-D7FE-405E-85DC-CA5ACFDA3E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210" y="1055099"/>
            <a:ext cx="6609101" cy="529682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2085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354DD8B-89BF-496F-B408-38F6DD2CE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C67E902-BF06-498E-98C9-0C3016720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准备知识：常用的网页元素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utoShape 132">
            <a:extLst>
              <a:ext uri="{FF2B5EF4-FFF2-40B4-BE49-F238E27FC236}">
                <a16:creationId xmlns:a16="http://schemas.microsoft.com/office/drawing/2014/main" id="{65F657D3-D0F0-43D9-8DCD-87ECFB35C98D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463040" y="1127289"/>
            <a:ext cx="1527746" cy="5408158"/>
          </a:xfrm>
          <a:prstGeom prst="upArrow">
            <a:avLst>
              <a:gd name="adj1" fmla="val 66296"/>
              <a:gd name="adj2" fmla="val 58426"/>
            </a:avLst>
          </a:prstGeom>
          <a:gradFill>
            <a:gsLst>
              <a:gs pos="0">
                <a:srgbClr val="0096FC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96F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4713CF1-2DE9-424F-8779-33E210929282}"/>
              </a:ext>
            </a:extLst>
          </p:cNvPr>
          <p:cNvSpPr txBox="1"/>
          <p:nvPr/>
        </p:nvSpPr>
        <p:spPr>
          <a:xfrm>
            <a:off x="182276" y="362211"/>
            <a:ext cx="7846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3.2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0517041-C870-4BE5-A878-39D370AEB4A8}"/>
              </a:ext>
            </a:extLst>
          </p:cNvPr>
          <p:cNvGrpSpPr/>
          <p:nvPr/>
        </p:nvGrpSpPr>
        <p:grpSpPr>
          <a:xfrm>
            <a:off x="1743074" y="1252401"/>
            <a:ext cx="6815986" cy="622922"/>
            <a:chOff x="1786476" y="1206533"/>
            <a:chExt cx="6815986" cy="622922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C69B2CBF-6B62-4E58-AED7-3F799088F3DB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网页中的文本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EDCD7741-B684-4593-8F71-D0ABFBB617E5}"/>
                </a:ext>
              </a:extLst>
            </p:cNvPr>
            <p:cNvCxnSpPr>
              <a:cxnSpLocks/>
              <a:stCxn id="25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C9D82A9-0E18-480F-B511-813DCD4241D4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70E3E50-435F-4A5B-9158-F4CF142B88C8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31E88FC-3110-4768-AC7E-B8E184CE48FE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3.2.1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A6F1101-C266-461E-BDC1-0481DE6AA1A4}"/>
              </a:ext>
            </a:extLst>
          </p:cNvPr>
          <p:cNvGrpSpPr/>
          <p:nvPr/>
        </p:nvGrpSpPr>
        <p:grpSpPr>
          <a:xfrm>
            <a:off x="1743074" y="2425472"/>
            <a:ext cx="6815986" cy="622922"/>
            <a:chOff x="1786476" y="1206533"/>
            <a:chExt cx="6815986" cy="622922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3C9B652F-3F49-4D03-AF77-5D010B1B4F0A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sz="1800" kern="100" dirty="0">
                  <a:effectLst/>
                  <a:latin typeface="微软雅黑" panose="020B0503020204020204" pitchFamily="34" charset="-122"/>
                  <a:cs typeface="Times New Roman" panose="02020603050405020304" pitchFamily="18" charset="0"/>
                </a:rPr>
                <a:t>设置网页的页面属性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0C669EE1-9203-4930-B1BD-324634E22B07}"/>
                </a:ext>
              </a:extLst>
            </p:cNvPr>
            <p:cNvCxnSpPr>
              <a:cxnSpLocks/>
              <a:stCxn id="39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A077079-F9DA-4755-8649-8DE984EF6B2F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26CCDC15-2798-4C44-BDCB-59B834929390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84C794BC-C608-4BA9-9B9D-54EB5EA60A45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3.2.2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034F632-F7DA-40DC-A6BF-1FA9C1672283}"/>
              </a:ext>
            </a:extLst>
          </p:cNvPr>
          <p:cNvGrpSpPr/>
          <p:nvPr/>
        </p:nvGrpSpPr>
        <p:grpSpPr>
          <a:xfrm>
            <a:off x="1743074" y="3598543"/>
            <a:ext cx="6815986" cy="622922"/>
            <a:chOff x="1786476" y="1206533"/>
            <a:chExt cx="6815986" cy="622922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F064E946-B5DD-40EB-A9B1-56782692E83B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课堂练习：水果介绍页面</a:t>
              </a:r>
            </a:p>
          </p:txBody>
        </p:sp>
        <p:cxnSp>
          <p:nvCxnSpPr>
            <p:cNvPr id="42" name="直接箭头连接符 41">
              <a:extLst>
                <a:ext uri="{FF2B5EF4-FFF2-40B4-BE49-F238E27FC236}">
                  <a16:creationId xmlns:a16="http://schemas.microsoft.com/office/drawing/2014/main" id="{AAD40E52-0B2F-4D42-9C2E-581961BE6064}"/>
                </a:ext>
              </a:extLst>
            </p:cNvPr>
            <p:cNvCxnSpPr>
              <a:cxnSpLocks/>
              <a:stCxn id="45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4862EA3-1533-46AB-A699-8BCD822734E9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520CCF06-96C6-44B3-BF27-FE29A2BA72B0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5529F287-DCD0-41C2-A00B-06D4FD280A6B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3.2.3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5DE32CB-DD07-4C1A-BF2F-BFFE9B8B28F8}"/>
              </a:ext>
            </a:extLst>
          </p:cNvPr>
          <p:cNvGrpSpPr/>
          <p:nvPr/>
        </p:nvGrpSpPr>
        <p:grpSpPr>
          <a:xfrm>
            <a:off x="1743074" y="4771613"/>
            <a:ext cx="6815986" cy="622922"/>
            <a:chOff x="1786476" y="1206533"/>
            <a:chExt cx="6815986" cy="622922"/>
          </a:xfrm>
        </p:grpSpPr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1C7A7D98-7CEB-41C6-B59B-1062C6E2B2D6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sz="1800" kern="100" dirty="0">
                  <a:effectLst/>
                  <a:latin typeface="微软雅黑" panose="020B0503020204020204" pitchFamily="34" charset="-122"/>
                  <a:cs typeface="Times New Roman" panose="02020603050405020304" pitchFamily="18" charset="0"/>
                </a:rPr>
                <a:t>插入图像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19F1EA98-FB0F-4332-AB3D-FE7DB34FE09C}"/>
                </a:ext>
              </a:extLst>
            </p:cNvPr>
            <p:cNvCxnSpPr>
              <a:cxnSpLocks/>
              <a:stCxn id="51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2D71F661-44DB-4E1C-9525-8D4F8647B84C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81EB849-C48A-4482-BA08-3B23CEAECC25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FDA29D52-3000-4F95-8E42-C43BF1D41225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3.2.4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00184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五边形 1">
            <a:extLst>
              <a:ext uri="{FF2B5EF4-FFF2-40B4-BE49-F238E27FC236}">
                <a16:creationId xmlns:a16="http://schemas.microsoft.com/office/drawing/2014/main" id="{F023DE4C-2AF2-48AF-A622-11349A419EC7}"/>
              </a:ext>
            </a:extLst>
          </p:cNvPr>
          <p:cNvSpPr/>
          <p:nvPr/>
        </p:nvSpPr>
        <p:spPr>
          <a:xfrm>
            <a:off x="481822" y="766282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5839A9-3B9A-4700-82C7-1F8BF744907F}"/>
              </a:ext>
            </a:extLst>
          </p:cNvPr>
          <p:cNvSpPr txBox="1"/>
          <p:nvPr/>
        </p:nvSpPr>
        <p:spPr>
          <a:xfrm>
            <a:off x="2383048" y="846251"/>
            <a:ext cx="8762279" cy="369332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新建站点，在站点中新建网页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04.html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，在网页中插入图像文件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top1.gif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BD84C9C6-7B3B-47D8-B4C7-1BD3C02D1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98" y="2531771"/>
            <a:ext cx="5343331" cy="286338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20DC9C85-6654-4FA8-9B8B-8709BA196A16}"/>
              </a:ext>
            </a:extLst>
          </p:cNvPr>
          <p:cNvSpPr/>
          <p:nvPr/>
        </p:nvSpPr>
        <p:spPr>
          <a:xfrm>
            <a:off x="481822" y="1725008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26CE39-41D9-46B5-A8C6-3C6EFD9AC1B5}"/>
              </a:ext>
            </a:extLst>
          </p:cNvPr>
          <p:cNvSpPr txBox="1"/>
          <p:nvPr/>
        </p:nvSpPr>
        <p:spPr>
          <a:xfrm>
            <a:off x="2383049" y="1804977"/>
            <a:ext cx="8762278" cy="369332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打开素材文件夹中的第三章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03.txt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，将文本全部复制到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04.html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图片 1">
            <a:extLst>
              <a:ext uri="{FF2B5EF4-FFF2-40B4-BE49-F238E27FC236}">
                <a16:creationId xmlns:a16="http://schemas.microsoft.com/office/drawing/2014/main" id="{1B1A868C-1569-4C7E-B971-5F58DEB4F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63"/>
          <a:stretch>
            <a:fillRect/>
          </a:stretch>
        </p:blipFill>
        <p:spPr bwMode="auto">
          <a:xfrm>
            <a:off x="6955988" y="2463741"/>
            <a:ext cx="3704598" cy="315589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573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五边形 1">
            <a:extLst>
              <a:ext uri="{FF2B5EF4-FFF2-40B4-BE49-F238E27FC236}">
                <a16:creationId xmlns:a16="http://schemas.microsoft.com/office/drawing/2014/main" id="{F023DE4C-2AF2-48AF-A622-11349A419EC7}"/>
              </a:ext>
            </a:extLst>
          </p:cNvPr>
          <p:cNvSpPr/>
          <p:nvPr/>
        </p:nvSpPr>
        <p:spPr>
          <a:xfrm>
            <a:off x="481822" y="766282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5839A9-3B9A-4700-82C7-1F8BF744907F}"/>
              </a:ext>
            </a:extLst>
          </p:cNvPr>
          <p:cNvSpPr txBox="1"/>
          <p:nvPr/>
        </p:nvSpPr>
        <p:spPr>
          <a:xfrm>
            <a:off x="2383048" y="846251"/>
            <a:ext cx="8762279" cy="787523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在文本的后面插入一条水平线，设置水平线的属性（图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3-3-4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）宽度为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，高度为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像素，对齐为居中对齐，取消【阴影】效果，设置水平线的颜色为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#333333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20DC9C85-6654-4FA8-9B8B-8709BA196A16}"/>
              </a:ext>
            </a:extLst>
          </p:cNvPr>
          <p:cNvSpPr/>
          <p:nvPr/>
        </p:nvSpPr>
        <p:spPr>
          <a:xfrm>
            <a:off x="481822" y="3038480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26CE39-41D9-46B5-A8C6-3C6EFD9AC1B5}"/>
              </a:ext>
            </a:extLst>
          </p:cNvPr>
          <p:cNvSpPr txBox="1"/>
          <p:nvPr/>
        </p:nvSpPr>
        <p:spPr>
          <a:xfrm>
            <a:off x="2383048" y="3038480"/>
            <a:ext cx="8762278" cy="1156855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设置连续空格，单击菜单栏的【编辑】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【首选参数】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【常规】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设置【允许多个连续的空格】前的选项，则可以通过键盘的空格键直接插入空格，修改页面的文本，每段的段首空两个中文字符大小的空格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2" name="图片 1">
            <a:extLst>
              <a:ext uri="{FF2B5EF4-FFF2-40B4-BE49-F238E27FC236}">
                <a16:creationId xmlns:a16="http://schemas.microsoft.com/office/drawing/2014/main" id="{E117E49E-637A-4C48-B9F7-A52B5DA803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21" b="8615"/>
          <a:stretch/>
        </p:blipFill>
        <p:spPr bwMode="auto">
          <a:xfrm>
            <a:off x="2383048" y="1683832"/>
            <a:ext cx="6249546" cy="119830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图片 1">
            <a:extLst>
              <a:ext uri="{FF2B5EF4-FFF2-40B4-BE49-F238E27FC236}">
                <a16:creationId xmlns:a16="http://schemas.microsoft.com/office/drawing/2014/main" id="{4540C809-ADD4-4CD3-BAA5-311FC0282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048" y="4235273"/>
            <a:ext cx="3595058" cy="255237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图片 1">
            <a:extLst>
              <a:ext uri="{FF2B5EF4-FFF2-40B4-BE49-F238E27FC236}">
                <a16:creationId xmlns:a16="http://schemas.microsoft.com/office/drawing/2014/main" id="{10503290-1526-4D29-ADDF-3BFED0828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106" y="4218844"/>
            <a:ext cx="2705519" cy="258522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9902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五边形 1">
            <a:extLst>
              <a:ext uri="{FF2B5EF4-FFF2-40B4-BE49-F238E27FC236}">
                <a16:creationId xmlns:a16="http://schemas.microsoft.com/office/drawing/2014/main" id="{F023DE4C-2AF2-48AF-A622-11349A419EC7}"/>
              </a:ext>
            </a:extLst>
          </p:cNvPr>
          <p:cNvSpPr/>
          <p:nvPr/>
        </p:nvSpPr>
        <p:spPr>
          <a:xfrm>
            <a:off x="481822" y="766282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5839A9-3B9A-4700-82C7-1F8BF744907F}"/>
              </a:ext>
            </a:extLst>
          </p:cNvPr>
          <p:cNvSpPr txBox="1"/>
          <p:nvPr/>
        </p:nvSpPr>
        <p:spPr>
          <a:xfrm>
            <a:off x="2383048" y="846251"/>
            <a:ext cx="8762279" cy="33855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04.css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，并将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04.css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链接到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04.html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网页中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20DC9C85-6654-4FA8-9B8B-8709BA196A16}"/>
              </a:ext>
            </a:extLst>
          </p:cNvPr>
          <p:cNvSpPr/>
          <p:nvPr/>
        </p:nvSpPr>
        <p:spPr>
          <a:xfrm>
            <a:off x="481822" y="3038480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26CE39-41D9-46B5-A8C6-3C6EFD9AC1B5}"/>
              </a:ext>
            </a:extLst>
          </p:cNvPr>
          <p:cNvSpPr txBox="1"/>
          <p:nvPr/>
        </p:nvSpPr>
        <p:spPr>
          <a:xfrm>
            <a:off x="2383048" y="3038480"/>
            <a:ext cx="8762278" cy="787523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设置网页的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样式，分别设置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body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标签的样式，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body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标签设置页面的宽度和居中效果，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标签设置边距和填充值为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，定义三个主要应用于文本的类，具体的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的代码如下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E86F7B86-A26D-4660-8419-7A4409265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22" y="1421081"/>
            <a:ext cx="3352501" cy="127049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4EFEA887-E112-4DFD-A3A7-F44C5FAEC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068" y="1410068"/>
            <a:ext cx="4287034" cy="12704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>
            <a:extLst>
              <a:ext uri="{FF2B5EF4-FFF2-40B4-BE49-F238E27FC236}">
                <a16:creationId xmlns:a16="http://schemas.microsoft.com/office/drawing/2014/main" id="{B7CDA478-F67E-4A6E-8C95-C0BA87844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文本框 2">
            <a:extLst>
              <a:ext uri="{FF2B5EF4-FFF2-40B4-BE49-F238E27FC236}">
                <a16:creationId xmlns:a16="http://schemas.microsoft.com/office/drawing/2014/main" id="{E9C2F475-FD77-47F9-96E0-AB19BBD754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3048" y="3913077"/>
            <a:ext cx="8762278" cy="1766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body {margin:0 auto; padding:0; width:960px; font-size:13px; line-height:22px; }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 {margin:0 ; padding:0;}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wenzi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{ font-size:14px;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font-weight:bolder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 color:#000;}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.wenzi2 {font-size:13px;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font-weight:bolder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 color:#000;}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.wenzi3 {font-size:20px;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font-weight:bolder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 color:#F00; line-height:30px;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text-decoration:underline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;}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48281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五边形 1">
            <a:extLst>
              <a:ext uri="{FF2B5EF4-FFF2-40B4-BE49-F238E27FC236}">
                <a16:creationId xmlns:a16="http://schemas.microsoft.com/office/drawing/2014/main" id="{F023DE4C-2AF2-48AF-A622-11349A419EC7}"/>
              </a:ext>
            </a:extLst>
          </p:cNvPr>
          <p:cNvSpPr/>
          <p:nvPr/>
        </p:nvSpPr>
        <p:spPr>
          <a:xfrm>
            <a:off x="481822" y="766282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5839A9-3B9A-4700-82C7-1F8BF744907F}"/>
              </a:ext>
            </a:extLst>
          </p:cNvPr>
          <p:cNvSpPr txBox="1"/>
          <p:nvPr/>
        </p:nvSpPr>
        <p:spPr>
          <a:xfrm>
            <a:off x="2383048" y="846251"/>
            <a:ext cx="8762279" cy="33855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.wenzi3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样式应用在第一行的文本中，将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6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wenzi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和类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.wenzi2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分别应用到指定的文本中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20DC9C85-6654-4FA8-9B8B-8709BA196A16}"/>
              </a:ext>
            </a:extLst>
          </p:cNvPr>
          <p:cNvSpPr/>
          <p:nvPr/>
        </p:nvSpPr>
        <p:spPr>
          <a:xfrm>
            <a:off x="481823" y="4341069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26CE39-41D9-46B5-A8C6-3C6EFD9AC1B5}"/>
              </a:ext>
            </a:extLst>
          </p:cNvPr>
          <p:cNvSpPr txBox="1"/>
          <p:nvPr/>
        </p:nvSpPr>
        <p:spPr>
          <a:xfrm>
            <a:off x="2383049" y="4391575"/>
            <a:ext cx="8762278" cy="33855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按钮或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F12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在浏览器中预览网页效果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B7CDA478-F67E-4A6E-8C95-C0BA87844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2E4E8D3B-D8FA-4EEB-9B70-7D997628D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047" y="1336998"/>
            <a:ext cx="3163737" cy="211009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71E92A12-EC71-4D9F-B930-682D77A1E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57" y="1336999"/>
            <a:ext cx="4323652" cy="209200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图片 1">
            <a:extLst>
              <a:ext uri="{FF2B5EF4-FFF2-40B4-BE49-F238E27FC236}">
                <a16:creationId xmlns:a16="http://schemas.microsoft.com/office/drawing/2014/main" id="{7EE6CE3B-9083-4D5A-B5BA-91F751E66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278" y="4448801"/>
            <a:ext cx="321517" cy="2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51670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354DD8B-89BF-496F-B408-38F6DD2CE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C67E902-BF06-498E-98C9-0C3016720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准备知识：超链接</a:t>
            </a:r>
          </a:p>
        </p:txBody>
      </p:sp>
      <p:sp>
        <p:nvSpPr>
          <p:cNvPr id="6" name="AutoShape 132">
            <a:extLst>
              <a:ext uri="{FF2B5EF4-FFF2-40B4-BE49-F238E27FC236}">
                <a16:creationId xmlns:a16="http://schemas.microsoft.com/office/drawing/2014/main" id="{65F657D3-D0F0-43D9-8DCD-87ECFB35C98D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463040" y="1127289"/>
            <a:ext cx="1527746" cy="5408158"/>
          </a:xfrm>
          <a:prstGeom prst="upArrow">
            <a:avLst>
              <a:gd name="adj1" fmla="val 66296"/>
              <a:gd name="adj2" fmla="val 58426"/>
            </a:avLst>
          </a:prstGeom>
          <a:gradFill>
            <a:gsLst>
              <a:gs pos="0">
                <a:srgbClr val="0096FC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96F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4713CF1-2DE9-424F-8779-33E210929282}"/>
              </a:ext>
            </a:extLst>
          </p:cNvPr>
          <p:cNvSpPr txBox="1"/>
          <p:nvPr/>
        </p:nvSpPr>
        <p:spPr>
          <a:xfrm>
            <a:off x="182276" y="362211"/>
            <a:ext cx="7846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3.4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0517041-C870-4BE5-A878-39D370AEB4A8}"/>
              </a:ext>
            </a:extLst>
          </p:cNvPr>
          <p:cNvGrpSpPr/>
          <p:nvPr/>
        </p:nvGrpSpPr>
        <p:grpSpPr>
          <a:xfrm>
            <a:off x="1743074" y="1252401"/>
            <a:ext cx="6815986" cy="622922"/>
            <a:chOff x="1786476" y="1206533"/>
            <a:chExt cx="6815986" cy="622922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C69B2CBF-6B62-4E58-AED7-3F799088F3DB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文本的超链接</a:t>
              </a: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EDCD7741-B684-4593-8F71-D0ABFBB617E5}"/>
                </a:ext>
              </a:extLst>
            </p:cNvPr>
            <p:cNvCxnSpPr>
              <a:cxnSpLocks/>
              <a:stCxn id="25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C9D82A9-0E18-480F-B511-813DCD4241D4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70E3E50-435F-4A5B-9158-F4CF142B88C8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31E88FC-3110-4768-AC7E-B8E184CE48FE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3.4.1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A6F1101-C266-461E-BDC1-0481DE6AA1A4}"/>
              </a:ext>
            </a:extLst>
          </p:cNvPr>
          <p:cNvGrpSpPr/>
          <p:nvPr/>
        </p:nvGrpSpPr>
        <p:grpSpPr>
          <a:xfrm>
            <a:off x="1743074" y="2425472"/>
            <a:ext cx="6815986" cy="622922"/>
            <a:chOff x="1786476" y="1206533"/>
            <a:chExt cx="6815986" cy="622922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3C9B652F-3F49-4D03-AF77-5D010B1B4F0A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图像的超链接</a:t>
              </a:r>
            </a:p>
          </p:txBody>
        </p: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0C669EE1-9203-4930-B1BD-324634E22B07}"/>
                </a:ext>
              </a:extLst>
            </p:cNvPr>
            <p:cNvCxnSpPr>
              <a:cxnSpLocks/>
              <a:stCxn id="39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A077079-F9DA-4755-8649-8DE984EF6B2F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26CCDC15-2798-4C44-BDCB-59B834929390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84C794BC-C608-4BA9-9B9D-54EB5EA60A45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3.4.2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034F632-F7DA-40DC-A6BF-1FA9C1672283}"/>
              </a:ext>
            </a:extLst>
          </p:cNvPr>
          <p:cNvGrpSpPr/>
          <p:nvPr/>
        </p:nvGrpSpPr>
        <p:grpSpPr>
          <a:xfrm>
            <a:off x="1743074" y="3598543"/>
            <a:ext cx="6815986" cy="622922"/>
            <a:chOff x="1786476" y="1206533"/>
            <a:chExt cx="6815986" cy="622922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F064E946-B5DD-40EB-A9B1-56782692E83B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锚记</a:t>
              </a:r>
            </a:p>
          </p:txBody>
        </p:sp>
        <p:cxnSp>
          <p:nvCxnSpPr>
            <p:cNvPr id="42" name="直接箭头连接符 41">
              <a:extLst>
                <a:ext uri="{FF2B5EF4-FFF2-40B4-BE49-F238E27FC236}">
                  <a16:creationId xmlns:a16="http://schemas.microsoft.com/office/drawing/2014/main" id="{AAD40E52-0B2F-4D42-9C2E-581961BE6064}"/>
                </a:ext>
              </a:extLst>
            </p:cNvPr>
            <p:cNvCxnSpPr>
              <a:cxnSpLocks/>
              <a:stCxn id="45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4862EA3-1533-46AB-A699-8BCD822734E9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520CCF06-96C6-44B3-BF27-FE29A2BA72B0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5529F287-DCD0-41C2-A00B-06D4FD280A6B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3.4.3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5DE32CB-DD07-4C1A-BF2F-BFFE9B8B28F8}"/>
              </a:ext>
            </a:extLst>
          </p:cNvPr>
          <p:cNvGrpSpPr/>
          <p:nvPr/>
        </p:nvGrpSpPr>
        <p:grpSpPr>
          <a:xfrm>
            <a:off x="1743074" y="4771613"/>
            <a:ext cx="6815986" cy="622922"/>
            <a:chOff x="1786476" y="1206533"/>
            <a:chExt cx="6815986" cy="622922"/>
          </a:xfrm>
        </p:grpSpPr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1C7A7D98-7CEB-41C6-B59B-1062C6E2B2D6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sz="1800" kern="100" dirty="0">
                  <a:effectLst/>
                  <a:latin typeface="微软雅黑" panose="020B0503020204020204" pitchFamily="34" charset="-122"/>
                  <a:cs typeface="Times New Roman" panose="02020603050405020304" pitchFamily="18" charset="0"/>
                </a:rPr>
                <a:t>电子邮件的超链接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19F1EA98-FB0F-4332-AB3D-FE7DB34FE09C}"/>
                </a:ext>
              </a:extLst>
            </p:cNvPr>
            <p:cNvCxnSpPr>
              <a:cxnSpLocks/>
              <a:stCxn id="51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2D71F661-44DB-4E1C-9525-8D4F8647B84C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81EB849-C48A-4482-BA08-3B23CEAECC25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FDA29D52-3000-4F95-8E42-C43BF1D41225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3.4.4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87166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文本的超链接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3.4.1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0EE068-299C-43E4-80B9-8C9F5AE600EE}"/>
              </a:ext>
            </a:extLst>
          </p:cNvPr>
          <p:cNvSpPr txBox="1"/>
          <p:nvPr/>
        </p:nvSpPr>
        <p:spPr>
          <a:xfrm>
            <a:off x="491706" y="1276557"/>
            <a:ext cx="10739886" cy="8744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超链接是网页与网页之间的连接起来的桥梁，是网页的重要组成部份，通过点击设置了超链接的对象，可以打开对应的对象，网页中设置超链接的对象主要是文本和图像对象。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EA100BB-6ED5-47F5-BE46-4D5C5CFD9A24}"/>
              </a:ext>
            </a:extLst>
          </p:cNvPr>
          <p:cNvSpPr/>
          <p:nvPr/>
        </p:nvSpPr>
        <p:spPr>
          <a:xfrm>
            <a:off x="491706" y="2247900"/>
            <a:ext cx="10739886" cy="2924175"/>
          </a:xfrm>
          <a:prstGeom prst="roundRect">
            <a:avLst>
              <a:gd name="adj" fmla="val 5672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476451-DF0C-4396-A8E9-315618A72004}"/>
              </a:ext>
            </a:extLst>
          </p:cNvPr>
          <p:cNvSpPr txBox="1"/>
          <p:nvPr/>
        </p:nvSpPr>
        <p:spPr>
          <a:xfrm>
            <a:off x="621437" y="2376424"/>
            <a:ext cx="10456138" cy="263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超链接的四种状态，分别是普通、鼠标滑过、鼠标单击和已访问。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普通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(link)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：即打开网页时所看到的最原始的状态，默认的文本超链接的状态为文字蓝色，有下划线，图像链接为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个像素的图像边框，颜色为蓝色；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鼠标滑过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(over)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：当鼠标滑过含有超链接的对象时的状态，鼠标默认为手形；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鼠标单击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(active)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：当鼠标在点击含有超链接的文本时的状态；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已访问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(visited)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：当鼠标已经点击过含有超链接的文本时，默认的文本超链接的已 访问状态为文字紫色，有下划线。</a:t>
            </a:r>
          </a:p>
        </p:txBody>
      </p:sp>
    </p:spTree>
    <p:extLst>
      <p:ext uri="{BB962C8B-B14F-4D97-AF65-F5344CB8AC3E}">
        <p14:creationId xmlns:p14="http://schemas.microsoft.com/office/powerpoint/2010/main" val="35713849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文本的超链接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3.4.1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EA100BB-6ED5-47F5-BE46-4D5C5CFD9A24}"/>
              </a:ext>
            </a:extLst>
          </p:cNvPr>
          <p:cNvSpPr/>
          <p:nvPr/>
        </p:nvSpPr>
        <p:spPr>
          <a:xfrm>
            <a:off x="733425" y="1981200"/>
            <a:ext cx="10414419" cy="3390900"/>
          </a:xfrm>
          <a:prstGeom prst="roundRect">
            <a:avLst>
              <a:gd name="adj" fmla="val 5672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zh-CN" sz="1600" b="1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相对链接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：相对链接也称为“内部链接”，是链接对象所在的位置与创建链接的页面存在同一个站点中，例如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“index.html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”首页中的文字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的超链接地址是“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files/about.html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”，而不是“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D:\WEB\03\files\about.html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”这样的一个完全路径的地址，在网页制作的过程中，只要是站点中的文件和元素，我们都要采用相对链接，在建立了站点和站点图像文件夹的情况下，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默认会采用相对链接。</a:t>
            </a:r>
          </a:p>
          <a:p>
            <a:pPr algn="l">
              <a:lnSpc>
                <a:spcPct val="150000"/>
              </a:lnSpc>
            </a:pPr>
            <a:r>
              <a:rPr lang="zh-CN" altLang="zh-CN" sz="1600" b="1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绝对链接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：绝对链接是根据链接对象所在的位置严格的寻址，有完整的地址，如“网易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的超链接就要用绝对地址“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http://www.163.com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”，因为是互联网上的一个地址，并不是站点中的地址，网络上的地址的格式是：通信协议：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服务器地址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端口号，如：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http://www.163.com:80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，默认端口是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，所以不需要输入，如果是其他端口，就要输入端口号。另外，如果采用的是“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D:\WEB\03\files\about.html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”这类的地址，也有是绝对地址。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786DBA4A-2DC3-4B1B-933B-0A55A0759A87}"/>
              </a:ext>
            </a:extLst>
          </p:cNvPr>
          <p:cNvSpPr/>
          <p:nvPr/>
        </p:nvSpPr>
        <p:spPr>
          <a:xfrm>
            <a:off x="733425" y="1209675"/>
            <a:ext cx="3429000" cy="461665"/>
          </a:xfrm>
          <a:prstGeom prst="round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相对超链接和绝对超链接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84531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9B5DFFCE-9ECD-4584-937A-4329DEA8D016}"/>
              </a:ext>
            </a:extLst>
          </p:cNvPr>
          <p:cNvSpPr/>
          <p:nvPr/>
        </p:nvSpPr>
        <p:spPr>
          <a:xfrm>
            <a:off x="709987" y="4009151"/>
            <a:ext cx="10425157" cy="2279482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509176C-B1BB-4101-8111-1744E04AF8C8}"/>
              </a:ext>
            </a:extLst>
          </p:cNvPr>
          <p:cNvSpPr/>
          <p:nvPr/>
        </p:nvSpPr>
        <p:spPr>
          <a:xfrm>
            <a:off x="704850" y="2134021"/>
            <a:ext cx="10414419" cy="1733129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文本的超链接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3.4.1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EA100BB-6ED5-47F5-BE46-4D5C5CFD9A24}"/>
              </a:ext>
            </a:extLst>
          </p:cNvPr>
          <p:cNvSpPr/>
          <p:nvPr/>
        </p:nvSpPr>
        <p:spPr>
          <a:xfrm>
            <a:off x="704850" y="1296030"/>
            <a:ext cx="10414419" cy="695990"/>
          </a:xfrm>
          <a:prstGeom prst="roundRect">
            <a:avLst>
              <a:gd name="adj" fmla="val 5672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当网页中的文本需要设置超链接时，除了通过【代码视图】的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&lt;a&gt;&lt;/a&gt;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设置外，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 CS6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还提供</a:t>
            </a:r>
            <a:r>
              <a:rPr lang="en-US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种的设置方式</a:t>
            </a:r>
            <a:r>
              <a:rPr lang="zh-CN" altLang="en-US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zh-CN" altLang="zh-CN" sz="1600" kern="1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535593FA-6DE0-4E8B-9CFB-E606668CF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2313829"/>
            <a:ext cx="2051050" cy="136072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32C160C0-1B67-4682-807F-F50761F2A6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435" y="2313829"/>
            <a:ext cx="2591595" cy="13607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7AEDA797-90D1-46E5-99F3-63586C420C18}"/>
              </a:ext>
            </a:extLst>
          </p:cNvPr>
          <p:cNvCxnSpPr/>
          <p:nvPr/>
        </p:nvCxnSpPr>
        <p:spPr>
          <a:xfrm>
            <a:off x="4562475" y="2857500"/>
            <a:ext cx="211196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4" name="Picture 108">
            <a:extLst>
              <a:ext uri="{FF2B5EF4-FFF2-40B4-BE49-F238E27FC236}">
                <a16:creationId xmlns:a16="http://schemas.microsoft.com/office/drawing/2014/main" id="{C7DEA388-6624-4048-9CB0-515ACA6B1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286" y="4141935"/>
            <a:ext cx="2968520" cy="2013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图片 1">
            <a:extLst>
              <a:ext uri="{FF2B5EF4-FFF2-40B4-BE49-F238E27FC236}">
                <a16:creationId xmlns:a16="http://schemas.microsoft.com/office/drawing/2014/main" id="{624A5566-0B33-465A-804B-DE16209E3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850" y="4646923"/>
            <a:ext cx="5956711" cy="850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79C7B07-19F8-42E9-B3B6-FEC640F675AB}"/>
              </a:ext>
            </a:extLst>
          </p:cNvPr>
          <p:cNvSpPr txBox="1"/>
          <p:nvPr/>
        </p:nvSpPr>
        <p:spPr>
          <a:xfrm>
            <a:off x="1095375" y="2722238"/>
            <a:ext cx="61674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r>
              <a:rPr lang="en-US" altLang="zh-CN" sz="1800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83F2D41-A0B3-4353-97ED-37FD17D00A40}"/>
              </a:ext>
            </a:extLst>
          </p:cNvPr>
          <p:cNvSpPr txBox="1"/>
          <p:nvPr/>
        </p:nvSpPr>
        <p:spPr>
          <a:xfrm>
            <a:off x="1026319" y="4892159"/>
            <a:ext cx="61674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r>
              <a:rPr lang="zh-CN" altLang="zh-CN" sz="1800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87F72325-CA04-4CCA-B9F6-E8533CA396A5}"/>
              </a:ext>
            </a:extLst>
          </p:cNvPr>
          <p:cNvCxnSpPr/>
          <p:nvPr/>
        </p:nvCxnSpPr>
        <p:spPr>
          <a:xfrm flipV="1">
            <a:off x="6200775" y="4892159"/>
            <a:ext cx="3505200" cy="25673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88265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图像的超链接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3.4.2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E5525C9-3466-47A7-810B-5EA6435EB711}"/>
              </a:ext>
            </a:extLst>
          </p:cNvPr>
          <p:cNvSpPr/>
          <p:nvPr/>
        </p:nvSpPr>
        <p:spPr>
          <a:xfrm>
            <a:off x="6328234" y="1411348"/>
            <a:ext cx="4930316" cy="1580326"/>
          </a:xfrm>
          <a:prstGeom prst="roundRect">
            <a:avLst>
              <a:gd name="adj" fmla="val 5672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图像的超链接是网页中常用的一种链接类型，点击图像打开网页或打开其他对象，设置方式是在网页中插入一张图像，点击图像，在图像的属性面板中【链接】项中设置超链接的对象</a:t>
            </a:r>
            <a:r>
              <a:rPr lang="zh-CN" altLang="en-US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1600" kern="1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">
            <a:extLst>
              <a:ext uri="{FF2B5EF4-FFF2-40B4-BE49-F238E27FC236}">
                <a16:creationId xmlns:a16="http://schemas.microsoft.com/office/drawing/2014/main" id="{F0B55206-BFBC-419C-A895-84C34E4CCC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05"/>
          <a:stretch/>
        </p:blipFill>
        <p:spPr bwMode="auto">
          <a:xfrm>
            <a:off x="733425" y="1608217"/>
            <a:ext cx="5362575" cy="11865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CF9FE46-7A20-4CB8-AC7B-3021AFE7A54E}"/>
              </a:ext>
            </a:extLst>
          </p:cNvPr>
          <p:cNvGrpSpPr/>
          <p:nvPr/>
        </p:nvGrpSpPr>
        <p:grpSpPr>
          <a:xfrm>
            <a:off x="733425" y="3560503"/>
            <a:ext cx="5467603" cy="2330266"/>
            <a:chOff x="4489908" y="4413434"/>
            <a:chExt cx="5467603" cy="2330266"/>
          </a:xfrm>
        </p:grpSpPr>
        <p:pic>
          <p:nvPicPr>
            <p:cNvPr id="8" name="图片 1">
              <a:extLst>
                <a:ext uri="{FF2B5EF4-FFF2-40B4-BE49-F238E27FC236}">
                  <a16:creationId xmlns:a16="http://schemas.microsoft.com/office/drawing/2014/main" id="{6D7D4741-4614-4224-9D39-560C0274D2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9908" y="4413434"/>
              <a:ext cx="5467603" cy="233026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FE64604-6435-4F10-B65E-990D7DBAD3BB}"/>
                </a:ext>
              </a:extLst>
            </p:cNvPr>
            <p:cNvSpPr/>
            <p:nvPr/>
          </p:nvSpPr>
          <p:spPr>
            <a:xfrm>
              <a:off x="4543425" y="6502893"/>
              <a:ext cx="866775" cy="20270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E61D1455-C0F0-441B-8BEB-9BF381C1C0F2}"/>
                </a:ext>
              </a:extLst>
            </p:cNvPr>
            <p:cNvCxnSpPr>
              <a:stCxn id="9" idx="0"/>
            </p:cNvCxnSpPr>
            <p:nvPr/>
          </p:nvCxnSpPr>
          <p:spPr>
            <a:xfrm flipV="1">
              <a:off x="4976813" y="5314950"/>
              <a:ext cx="185737" cy="118794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A675177-1F72-4863-98B4-019E6454529B}"/>
              </a:ext>
            </a:extLst>
          </p:cNvPr>
          <p:cNvSpPr/>
          <p:nvPr/>
        </p:nvSpPr>
        <p:spPr>
          <a:xfrm>
            <a:off x="6404434" y="3935473"/>
            <a:ext cx="4930316" cy="1580326"/>
          </a:xfrm>
          <a:prstGeom prst="roundRect">
            <a:avLst>
              <a:gd name="adj" fmla="val 5672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zh-CN" sz="16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热点超链接是一种简单实用的链接工具，可以指定图像中的局部区域为超链接的区域，从而实现点击一张图像上的不同位置可以打开不同的超链接对象</a:t>
            </a:r>
            <a:r>
              <a:rPr lang="zh-CN" altLang="en-US" sz="16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1600" kern="1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84792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E439E44-7878-4B4B-8FB6-164CEA89800E}"/>
              </a:ext>
            </a:extLst>
          </p:cNvPr>
          <p:cNvSpPr/>
          <p:nvPr/>
        </p:nvSpPr>
        <p:spPr>
          <a:xfrm>
            <a:off x="1137821" y="2452352"/>
            <a:ext cx="9916357" cy="3602219"/>
          </a:xfrm>
          <a:prstGeom prst="roundRect">
            <a:avLst>
              <a:gd name="adj" fmla="val 5823"/>
            </a:avLst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步骤</a:t>
            </a:r>
            <a:r>
              <a:rPr lang="zh-CN" altLang="zh-CN" sz="1800" b="1" kern="100" dirty="0">
                <a:effectLst/>
                <a:ea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：将光标放置在页面中“</a:t>
            </a:r>
            <a:r>
              <a:rPr lang="zh-CN" altLang="zh-CN" sz="1800" kern="100" dirty="0">
                <a:effectLst/>
                <a:ea typeface="Times New Roman" panose="02020603050405020304" pitchFamily="18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简介”这一行的任意位置，单击【插入】工具栏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【命名锚记】</a:t>
            </a:r>
            <a:endParaRPr lang="zh-CN" altLang="en-US" dirty="0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锚记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3.4.3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34053C-9128-4545-B1C5-B2D15C0768AA}"/>
              </a:ext>
            </a:extLst>
          </p:cNvPr>
          <p:cNvSpPr txBox="1"/>
          <p:nvPr/>
        </p:nvSpPr>
        <p:spPr>
          <a:xfrm>
            <a:off x="1242873" y="1188686"/>
            <a:ext cx="9916357" cy="787523"/>
          </a:xfrm>
          <a:prstGeom prst="rect">
            <a:avLst/>
          </a:prstGeom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锚记是网页中一种特殊的超链接形式，用来链接网页中的指定位置，通常在用来实现到网页中的特定位置，如跳转到网页头部或网页中某项标题，当网页的信息较多或页面较长时，可以实现快速跳转。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CF4C06-13F3-4194-9049-9E0662F70323}"/>
              </a:ext>
            </a:extLst>
          </p:cNvPr>
          <p:cNvSpPr txBox="1"/>
          <p:nvPr/>
        </p:nvSpPr>
        <p:spPr>
          <a:xfrm>
            <a:off x="1242873" y="2113798"/>
            <a:ext cx="61655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案</a:t>
            </a: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例：为网页</a:t>
            </a:r>
            <a:r>
              <a:rPr lang="en-US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04.html</a:t>
            </a: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，创建页面超链接</a:t>
            </a:r>
            <a:r>
              <a:rPr lang="zh-CN" altLang="en-US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B6C619-9DD6-4136-9BC2-789D84FECEBF}"/>
              </a:ext>
            </a:extLst>
          </p:cNvPr>
          <p:cNvSpPr txBox="1"/>
          <p:nvPr/>
        </p:nvSpPr>
        <p:spPr>
          <a:xfrm>
            <a:off x="1242873" y="2556825"/>
            <a:ext cx="9445842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在站点中，打开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，在第一行文本下增加页面导航文本，每项导航文本为一个段落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BBCFD244-722C-441C-939D-60F8C8C28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336" y="3129747"/>
            <a:ext cx="2692463" cy="224742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38F9679E-1A10-4FE5-AD6C-A38003647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418" y="3173473"/>
            <a:ext cx="4670886" cy="21599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141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网页中的文本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9BB78C90-C2AE-4F42-BE8E-C09D73EAD66E}"/>
              </a:ext>
            </a:extLst>
          </p:cNvPr>
          <p:cNvSpPr/>
          <p:nvPr/>
        </p:nvSpPr>
        <p:spPr>
          <a:xfrm>
            <a:off x="559294" y="1136342"/>
            <a:ext cx="2317072" cy="399495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插入文本的方式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C596910-38C2-4466-A960-FF1D78335FB8}"/>
              </a:ext>
            </a:extLst>
          </p:cNvPr>
          <p:cNvSpPr/>
          <p:nvPr/>
        </p:nvSpPr>
        <p:spPr>
          <a:xfrm>
            <a:off x="559294" y="1621081"/>
            <a:ext cx="10635447" cy="695991"/>
          </a:xfrm>
          <a:prstGeom prst="roundRect">
            <a:avLst>
              <a:gd name="adj" fmla="val 424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1800" kern="10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文本是网页的主要元素之一，在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Dreamweaver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中，支持直接输入、粘贴文本和导入文本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种方式为网页文档中插入文本。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0F6BFA-2296-4A12-8442-389D58BF481F}"/>
              </a:ext>
            </a:extLst>
          </p:cNvPr>
          <p:cNvSpPr txBox="1"/>
          <p:nvPr/>
        </p:nvSpPr>
        <p:spPr>
          <a:xfrm>
            <a:off x="545116" y="2470159"/>
            <a:ext cx="10663802" cy="30080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直接输入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：这是最常用的插入文本的方式。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中创建或打开一个网页文档，即可直接在【设计】视图中或【代码】视图中通过键盘输入字符。</a:t>
            </a:r>
            <a:endParaRPr lang="en-US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粘贴文本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：在其他软件或文档中将文本复制到粘贴板中，然后点击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Dreamweaver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中需要输入文本的位置，点击菜单栏的【编辑】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【粘贴】命令或者按</a:t>
            </a:r>
            <a:r>
              <a:rPr lang="en-US" altLang="zh-CN" sz="16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Ctrl+V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组合键完成文本的粘贴。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Dreamweaver CS6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中点击【编辑】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【首选参数】中的【分类】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【复制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粘贴】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可设置【复制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粘贴】的内容，如果只是需要文本，不需要带有其他格式的，选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仅文本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；如需要带格式，可选择对应的选项，默认选项为【带结构的文本以及基本格式（粗体、斜体、样式）】，可根据需要更改成其他的选项</a:t>
            </a:r>
            <a:r>
              <a:rPr lang="zh-CN" altLang="en-US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导入文本：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Dreamweaver中提供可以直接导入Word文档和Excle表格等软件的文本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7617634-9907-4174-910A-4A4E55088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250" y="4717479"/>
            <a:ext cx="5272087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399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E439E44-7878-4B4B-8FB6-164CEA89800E}"/>
              </a:ext>
            </a:extLst>
          </p:cNvPr>
          <p:cNvSpPr/>
          <p:nvPr/>
        </p:nvSpPr>
        <p:spPr>
          <a:xfrm>
            <a:off x="1137820" y="2452352"/>
            <a:ext cx="9916357" cy="3602219"/>
          </a:xfrm>
          <a:prstGeom prst="roundRect">
            <a:avLst>
              <a:gd name="adj" fmla="val 5823"/>
            </a:avLst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步骤</a:t>
            </a:r>
            <a:r>
              <a:rPr lang="zh-CN" altLang="zh-CN" sz="1800" b="1" kern="100" dirty="0">
                <a:effectLst/>
                <a:ea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：将光标放置在页面中“</a:t>
            </a:r>
            <a:r>
              <a:rPr lang="zh-CN" altLang="zh-CN" sz="1800" kern="100" dirty="0">
                <a:effectLst/>
                <a:ea typeface="Times New Roman" panose="02020603050405020304" pitchFamily="18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简介”这一行的任意位置，单击【插入】工具栏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【命名锚记】</a:t>
            </a:r>
            <a:endParaRPr lang="zh-CN" altLang="en-US" dirty="0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锚记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3.4.3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34053C-9128-4545-B1C5-B2D15C0768AA}"/>
              </a:ext>
            </a:extLst>
          </p:cNvPr>
          <p:cNvSpPr txBox="1"/>
          <p:nvPr/>
        </p:nvSpPr>
        <p:spPr>
          <a:xfrm>
            <a:off x="1242873" y="1188686"/>
            <a:ext cx="9916357" cy="787523"/>
          </a:xfrm>
          <a:prstGeom prst="rect">
            <a:avLst/>
          </a:prstGeom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锚记是网页中一种特殊的超链接形式，用来链接网页中的指定位置，通常在用来实现到网页中的特定位置，如跳转到网页头部或网页中某项标题，当网页的信息较多或页面较长时，可以实现快速跳转。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CF4C06-13F3-4194-9049-9E0662F70323}"/>
              </a:ext>
            </a:extLst>
          </p:cNvPr>
          <p:cNvSpPr txBox="1"/>
          <p:nvPr/>
        </p:nvSpPr>
        <p:spPr>
          <a:xfrm>
            <a:off x="1242873" y="2113798"/>
            <a:ext cx="61655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案</a:t>
            </a: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例：为网页</a:t>
            </a:r>
            <a:r>
              <a:rPr lang="en-US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04.html</a:t>
            </a: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，创建页面超链接</a:t>
            </a:r>
            <a:r>
              <a:rPr lang="zh-CN" altLang="en-US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D7939E1-F6F5-4D55-A85F-57AD7D379075}"/>
              </a:ext>
            </a:extLst>
          </p:cNvPr>
          <p:cNvSpPr txBox="1"/>
          <p:nvPr/>
        </p:nvSpPr>
        <p:spPr>
          <a:xfrm>
            <a:off x="1218464" y="2559163"/>
            <a:ext cx="9755070" cy="10237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：将光标放置在页面中“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简介”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这一行的任意位置，单击【插入】工具栏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【命名锚记】</a:t>
            </a: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显示【命名锚记】对话框，在【锚记名称】中输入名称”a1”，点击【确定】按钮完成锚记的定义</a:t>
            </a: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&lt;a name="a1" id="a1"&gt;&lt;/a&gt;锚记的名称是HTML标签 &lt;a&gt;的属性id，名称只能包含小写的ASCII字母和数字，且不能以数字开头。 </a:t>
            </a:r>
            <a:endParaRPr lang="zh-CN" altLang="en-US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7048851-A0AF-4C32-AD8B-043465411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8" y="3611789"/>
            <a:ext cx="5760699" cy="225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32566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E439E44-7878-4B4B-8FB6-164CEA89800E}"/>
              </a:ext>
            </a:extLst>
          </p:cNvPr>
          <p:cNvSpPr/>
          <p:nvPr/>
        </p:nvSpPr>
        <p:spPr>
          <a:xfrm>
            <a:off x="1137820" y="2452352"/>
            <a:ext cx="9916357" cy="3602219"/>
          </a:xfrm>
          <a:prstGeom prst="roundRect">
            <a:avLst>
              <a:gd name="adj" fmla="val 5823"/>
            </a:avLst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步骤</a:t>
            </a:r>
            <a:r>
              <a:rPr lang="zh-CN" altLang="zh-CN" sz="1800" b="1" kern="100" dirty="0">
                <a:effectLst/>
                <a:ea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：将光标放置在页面中“</a:t>
            </a:r>
            <a:r>
              <a:rPr lang="zh-CN" altLang="zh-CN" sz="1800" kern="100" dirty="0">
                <a:effectLst/>
                <a:ea typeface="Times New Roman" panose="02020603050405020304" pitchFamily="18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简介”这一行的任意位置，单击【插入】工具栏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【命名锚记】</a:t>
            </a:r>
            <a:endParaRPr lang="zh-CN" altLang="en-US" dirty="0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锚记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3.4.3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34053C-9128-4545-B1C5-B2D15C0768AA}"/>
              </a:ext>
            </a:extLst>
          </p:cNvPr>
          <p:cNvSpPr txBox="1"/>
          <p:nvPr/>
        </p:nvSpPr>
        <p:spPr>
          <a:xfrm>
            <a:off x="1242873" y="1188686"/>
            <a:ext cx="9916357" cy="787523"/>
          </a:xfrm>
          <a:prstGeom prst="rect">
            <a:avLst/>
          </a:prstGeom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锚记是网页中一种特殊的超链接形式，用来链接网页中的指定位置，通常在用来实现到网页中的特定位置，如跳转到网页头部或网页中某项标题，当网页的信息较多或页面较长时，可以实现快速跳转。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CF4C06-13F3-4194-9049-9E0662F70323}"/>
              </a:ext>
            </a:extLst>
          </p:cNvPr>
          <p:cNvSpPr txBox="1"/>
          <p:nvPr/>
        </p:nvSpPr>
        <p:spPr>
          <a:xfrm>
            <a:off x="1242873" y="2113798"/>
            <a:ext cx="61655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案</a:t>
            </a: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例：为网页</a:t>
            </a:r>
            <a:r>
              <a:rPr lang="en-US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04.html</a:t>
            </a:r>
            <a:r>
              <a:rPr lang="zh-CN" altLang="zh-CN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，创建页面超链接</a:t>
            </a:r>
            <a:r>
              <a:rPr lang="zh-CN" altLang="en-US" sz="16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D7939E1-F6F5-4D55-A85F-57AD7D379075}"/>
              </a:ext>
            </a:extLst>
          </p:cNvPr>
          <p:cNvSpPr txBox="1"/>
          <p:nvPr/>
        </p:nvSpPr>
        <p:spPr>
          <a:xfrm>
            <a:off x="1218464" y="2559163"/>
            <a:ext cx="9755070" cy="7005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：选择步骤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中插入的文本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简介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两字，在属性面板中设置【链接】项，输入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”#a1”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，锚记的超链接方式为：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锚记名称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F4059FA1-42F9-4AF3-8D8D-87C000E5D1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868" y="3250749"/>
            <a:ext cx="4448175" cy="17160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DA988C4-881F-4BBA-98E4-71BC9E3D552B}"/>
              </a:ext>
            </a:extLst>
          </p:cNvPr>
          <p:cNvSpPr txBox="1"/>
          <p:nvPr/>
        </p:nvSpPr>
        <p:spPr>
          <a:xfrm>
            <a:off x="1323516" y="5067991"/>
            <a:ext cx="9650018" cy="3774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：同样分别创建“生平”等文字的锚记名称，并设置好步骤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中的导航项的锚记超链接</a:t>
            </a: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在浏览器中测试超链接效果。</a:t>
            </a:r>
            <a:endParaRPr lang="zh-CN" altLang="en-US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1372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电子邮件的超链接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3.4.4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0743CD-4BB6-4D52-9F13-CBB8923876A6}"/>
              </a:ext>
            </a:extLst>
          </p:cNvPr>
          <p:cNvSpPr txBox="1"/>
          <p:nvPr/>
        </p:nvSpPr>
        <p:spPr>
          <a:xfrm>
            <a:off x="1242874" y="1138059"/>
            <a:ext cx="9980092" cy="787523"/>
          </a:xfrm>
          <a:prstGeom prst="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电子邮件的超链接是指当用户点击指定文字（如邮箱地址）时，能打开用户客户端的邮件工具，自动填入收件方邮箱地址的功能。如在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04.html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文件的末端加入电子邮件联系方式，并加入电子邮件的超链接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5741088-6FCC-49C8-9E9A-6BDD5714ADD9}"/>
              </a:ext>
            </a:extLst>
          </p:cNvPr>
          <p:cNvSpPr/>
          <p:nvPr/>
        </p:nvSpPr>
        <p:spPr>
          <a:xfrm>
            <a:off x="1137820" y="2012544"/>
            <a:ext cx="9916357" cy="4042027"/>
          </a:xfrm>
          <a:prstGeom prst="roundRect">
            <a:avLst>
              <a:gd name="adj" fmla="val 5823"/>
            </a:avLst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zh-CN" sz="1400" b="1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400" b="1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：打开</a:t>
            </a:r>
            <a:r>
              <a:rPr lang="en-US" altLang="zh-CN" sz="14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04.html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，在网页末端插入文本：文字世界名家介绍网站 投稿邮箱：</a:t>
            </a:r>
            <a:r>
              <a:rPr lang="en-US" altLang="zh-CN" sz="1400" u="sng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sjmj@sjmj.com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 algn="l">
              <a:lnSpc>
                <a:spcPct val="150000"/>
              </a:lnSpc>
            </a:pPr>
            <a:r>
              <a:rPr lang="zh-CN" altLang="zh-CN" sz="1400" b="1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400" b="1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：选中“</a:t>
            </a:r>
            <a:r>
              <a:rPr lang="en-US" altLang="zh-CN" sz="1400" u="sng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sjmj@sjmj.com</a:t>
            </a:r>
            <a:r>
              <a:rPr lang="en-US" altLang="zh-CN" sz="14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，点击【插入】工具栏中的【常用】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【电子邮件链接】，显示【电子邮件链接】对话框【文本】中自动填入选中的文字，在【链接】中输入邮箱地址，点击【确定】按钮完成电子邮件的链接。</a:t>
            </a:r>
            <a:endParaRPr lang="en-US" altLang="zh-CN" sz="1400" kern="1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l">
              <a:lnSpc>
                <a:spcPct val="150000"/>
              </a:lnSpc>
            </a:pPr>
            <a:endParaRPr lang="en-US" altLang="zh-CN" sz="1400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l">
              <a:lnSpc>
                <a:spcPct val="150000"/>
              </a:lnSpc>
            </a:pPr>
            <a:endParaRPr lang="en-US" altLang="zh-CN" sz="1400" kern="1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l">
              <a:lnSpc>
                <a:spcPct val="150000"/>
              </a:lnSpc>
            </a:pPr>
            <a:endParaRPr lang="en-US" altLang="zh-CN" sz="1400" kern="1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l">
              <a:lnSpc>
                <a:spcPct val="150000"/>
              </a:lnSpc>
            </a:pPr>
            <a:endParaRPr lang="en-US" altLang="zh-CN" sz="1400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l">
              <a:lnSpc>
                <a:spcPct val="150000"/>
              </a:lnSpc>
            </a:pPr>
            <a:endParaRPr lang="en-US" altLang="zh-CN" sz="1400" kern="1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l">
              <a:lnSpc>
                <a:spcPct val="150000"/>
              </a:lnSpc>
            </a:pPr>
            <a:endParaRPr lang="en-US" altLang="zh-CN" sz="1400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l">
              <a:lnSpc>
                <a:spcPct val="150000"/>
              </a:lnSpc>
            </a:pPr>
            <a:endParaRPr lang="en-US" altLang="zh-CN" sz="1400" kern="1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b="1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步骤3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：当用户在浏览网页时，点击电子邮件地址时，会自动调用当前系统的电子邮件工具软件</a:t>
            </a:r>
            <a:r>
              <a:rPr lang="en-US" altLang="zh-CN" sz="14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并自动填入收件人的信息。</a:t>
            </a:r>
          </a:p>
          <a:p>
            <a:pPr indent="267970" algn="l">
              <a:lnSpc>
                <a:spcPct val="150000"/>
              </a:lnSpc>
            </a:pPr>
            <a:endParaRPr lang="zh-CN" altLang="zh-CN" sz="1400" kern="1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90A37638-0FFF-4596-AFF5-2F551F791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150" y="3124318"/>
            <a:ext cx="3835580" cy="19585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44FCC92E-1811-4549-925E-4BA2F331F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8" y="3124318"/>
            <a:ext cx="3432340" cy="195859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9565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>
            <a:extLst>
              <a:ext uri="{FF2B5EF4-FFF2-40B4-BE49-F238E27FC236}">
                <a16:creationId xmlns:a16="http://schemas.microsoft.com/office/drawing/2014/main" id="{89B52E53-B3D5-449D-9CD8-FAB7EB860572}"/>
              </a:ext>
            </a:extLst>
          </p:cNvPr>
          <p:cNvSpPr txBox="1">
            <a:spLocks/>
          </p:cNvSpPr>
          <p:nvPr/>
        </p:nvSpPr>
        <p:spPr>
          <a:xfrm>
            <a:off x="966974" y="362211"/>
            <a:ext cx="10515600" cy="4492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案例实施过程：人物主题介绍网站（二）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26BDE5-4618-4499-9B45-A67660D9D3AE}"/>
              </a:ext>
            </a:extLst>
          </p:cNvPr>
          <p:cNvSpPr txBox="1"/>
          <p:nvPr/>
        </p:nvSpPr>
        <p:spPr>
          <a:xfrm>
            <a:off x="182276" y="362211"/>
            <a:ext cx="7846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3.5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36D012-78A8-4408-9C0C-8AA006279DFD}"/>
              </a:ext>
            </a:extLst>
          </p:cNvPr>
          <p:cNvSpPr txBox="1"/>
          <p:nvPr/>
        </p:nvSpPr>
        <p:spPr>
          <a:xfrm>
            <a:off x="700644" y="1558004"/>
            <a:ext cx="4061137" cy="1289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熟悉文字实现超链接的方式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熟悉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图像实现超链接的方式；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熟悉锚记实现超链接的方式。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3551830E-AC02-4682-B924-7F632F201652}"/>
              </a:ext>
            </a:extLst>
          </p:cNvPr>
          <p:cNvSpPr/>
          <p:nvPr/>
        </p:nvSpPr>
        <p:spPr>
          <a:xfrm>
            <a:off x="870011" y="1059580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实训目标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pic>
        <p:nvPicPr>
          <p:cNvPr id="4098" name="Picture 131">
            <a:extLst>
              <a:ext uri="{FF2B5EF4-FFF2-40B4-BE49-F238E27FC236}">
                <a16:creationId xmlns:a16="http://schemas.microsoft.com/office/drawing/2014/main" id="{B4CA959A-6C30-4189-9E6F-DF6E49344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730" y="1175973"/>
            <a:ext cx="3496860" cy="25375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8BCE3D06-6D8F-4C47-AF2F-F220FF459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350" y="3591764"/>
            <a:ext cx="2772240" cy="23724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图片 1">
            <a:extLst>
              <a:ext uri="{FF2B5EF4-FFF2-40B4-BE49-F238E27FC236}">
                <a16:creationId xmlns:a16="http://schemas.microsoft.com/office/drawing/2014/main" id="{C17B4691-19D7-47D7-AD0A-FEBFE361B1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956" y="2961641"/>
            <a:ext cx="3737793" cy="2619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4113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五边形 1">
            <a:extLst>
              <a:ext uri="{FF2B5EF4-FFF2-40B4-BE49-F238E27FC236}">
                <a16:creationId xmlns:a16="http://schemas.microsoft.com/office/drawing/2014/main" id="{7AC2069A-4D00-456E-9829-85F3025CA8C7}"/>
              </a:ext>
            </a:extLst>
          </p:cNvPr>
          <p:cNvSpPr/>
          <p:nvPr/>
        </p:nvSpPr>
        <p:spPr>
          <a:xfrm>
            <a:off x="481822" y="766282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8B4AE2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6A0FDD-58B3-4A31-8FE7-18903E3667E2}"/>
              </a:ext>
            </a:extLst>
          </p:cNvPr>
          <p:cNvSpPr txBox="1"/>
          <p:nvPr/>
        </p:nvSpPr>
        <p:spPr>
          <a:xfrm>
            <a:off x="2383048" y="767144"/>
            <a:ext cx="8762279" cy="700576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继续完成人物主题介绍网站的，在站点中新建网页，保存并命名为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index.html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，链入样式文件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04.css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，保存网页，在网页中插入图像文件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main.jpg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箭头: 五边形 3">
            <a:extLst>
              <a:ext uri="{FF2B5EF4-FFF2-40B4-BE49-F238E27FC236}">
                <a16:creationId xmlns:a16="http://schemas.microsoft.com/office/drawing/2014/main" id="{FB6ABC3C-666B-4836-94CE-21176F7CD736}"/>
              </a:ext>
            </a:extLst>
          </p:cNvPr>
          <p:cNvSpPr/>
          <p:nvPr/>
        </p:nvSpPr>
        <p:spPr>
          <a:xfrm>
            <a:off x="481822" y="1766402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8B4AE2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6160DD-67D6-4887-9452-B542DBC9A3EF}"/>
              </a:ext>
            </a:extLst>
          </p:cNvPr>
          <p:cNvSpPr txBox="1"/>
          <p:nvPr/>
        </p:nvSpPr>
        <p:spPr>
          <a:xfrm>
            <a:off x="2383048" y="1766402"/>
            <a:ext cx="8762279" cy="1023742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中新建网页文件，保存为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05.html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，链入样式文件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04.css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05.html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中，在网页中插入图像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top1.gif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，打开素材中的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05.txt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文件，并复制文本到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05.html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中，插入导航文本，按照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的效果将文字的样式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4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wenzi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.wenzi2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.wenzi3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应用到网页中，插入命名锚记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a1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a2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a3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并设置好导航文本的锚记超链接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箭头: 五边形 7">
            <a:extLst>
              <a:ext uri="{FF2B5EF4-FFF2-40B4-BE49-F238E27FC236}">
                <a16:creationId xmlns:a16="http://schemas.microsoft.com/office/drawing/2014/main" id="{54EDB445-1E78-40E0-964B-2372C4F5F250}"/>
              </a:ext>
            </a:extLst>
          </p:cNvPr>
          <p:cNvSpPr/>
          <p:nvPr/>
        </p:nvSpPr>
        <p:spPr>
          <a:xfrm>
            <a:off x="481822" y="3088826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8B4AE2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732DC08-28AF-4F93-A95A-B48CC1830180}"/>
              </a:ext>
            </a:extLst>
          </p:cNvPr>
          <p:cNvSpPr txBox="1"/>
          <p:nvPr/>
        </p:nvSpPr>
        <p:spPr>
          <a:xfrm>
            <a:off x="2383048" y="3088826"/>
            <a:ext cx="8762279" cy="1023742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index.html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中的图像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main1.jpg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，在图像属性中的热区中选择矩形，在图像中“画家”的上方绘制一个矩形范围，属性面板为【热点】，在【链接】中点击，选择04.html，采用相同的方式，设置图像中的“音乐家”为热点，【链接】选择05.html。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7CF139B-D6AB-4D53-8BF6-AF2B56705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048" y="4196123"/>
            <a:ext cx="5045554" cy="266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499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五边形 1">
            <a:extLst>
              <a:ext uri="{FF2B5EF4-FFF2-40B4-BE49-F238E27FC236}">
                <a16:creationId xmlns:a16="http://schemas.microsoft.com/office/drawing/2014/main" id="{7AC2069A-4D00-456E-9829-85F3025CA8C7}"/>
              </a:ext>
            </a:extLst>
          </p:cNvPr>
          <p:cNvSpPr/>
          <p:nvPr/>
        </p:nvSpPr>
        <p:spPr>
          <a:xfrm>
            <a:off x="481822" y="766282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8B4AE2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6A0FDD-58B3-4A31-8FE7-18903E3667E2}"/>
              </a:ext>
            </a:extLst>
          </p:cNvPr>
          <p:cNvSpPr txBox="1"/>
          <p:nvPr/>
        </p:nvSpPr>
        <p:spPr>
          <a:xfrm>
            <a:off x="2383048" y="767144"/>
            <a:ext cx="8762279" cy="1023742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打开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文件，设置图像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top.gif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中的导航的超链接，设置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首页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的超链接为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index.html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，“画家”的超链接文件为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”04.html”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，“音乐家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的超链接文件为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”05.html”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，采用同样的方式设置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05.html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中图像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top1.gif 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的超链接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箭头: 五边形 3">
            <a:extLst>
              <a:ext uri="{FF2B5EF4-FFF2-40B4-BE49-F238E27FC236}">
                <a16:creationId xmlns:a16="http://schemas.microsoft.com/office/drawing/2014/main" id="{FB6ABC3C-666B-4836-94CE-21176F7CD736}"/>
              </a:ext>
            </a:extLst>
          </p:cNvPr>
          <p:cNvSpPr/>
          <p:nvPr/>
        </p:nvSpPr>
        <p:spPr>
          <a:xfrm>
            <a:off x="481822" y="5165209"/>
            <a:ext cx="1731145" cy="496793"/>
          </a:xfrm>
          <a:prstGeom prst="homePlate">
            <a:avLst>
              <a:gd name="adj" fmla="val 46426"/>
            </a:avLst>
          </a:prstGeom>
          <a:solidFill>
            <a:srgbClr val="8B4AE2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/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6160DD-67D6-4887-9452-B542DBC9A3EF}"/>
              </a:ext>
            </a:extLst>
          </p:cNvPr>
          <p:cNvSpPr txBox="1"/>
          <p:nvPr/>
        </p:nvSpPr>
        <p:spPr>
          <a:xfrm>
            <a:off x="2383048" y="5165209"/>
            <a:ext cx="8762279" cy="377411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在浏览器中预览网页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index.html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，并测试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index.html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05.html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三个网页的超链接是否正确</a:t>
            </a: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C86F8E1F-8AB4-4AF7-8B0F-8701B26F9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048" y="2116901"/>
            <a:ext cx="4091836" cy="214480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4D4AA3BC-C2E9-4BA5-BD24-FAA8E4593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894" y="2116901"/>
            <a:ext cx="4239433" cy="219361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6314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354DD8B-89BF-496F-B408-38F6DD2CE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C67E902-BF06-498E-98C9-0C3016720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扩展知识：插入多媒体元素</a:t>
            </a:r>
          </a:p>
        </p:txBody>
      </p:sp>
      <p:sp>
        <p:nvSpPr>
          <p:cNvPr id="6" name="AutoShape 132">
            <a:extLst>
              <a:ext uri="{FF2B5EF4-FFF2-40B4-BE49-F238E27FC236}">
                <a16:creationId xmlns:a16="http://schemas.microsoft.com/office/drawing/2014/main" id="{65F657D3-D0F0-43D9-8DCD-87ECFB35C98D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463040" y="1127289"/>
            <a:ext cx="1527746" cy="5408158"/>
          </a:xfrm>
          <a:prstGeom prst="upArrow">
            <a:avLst>
              <a:gd name="adj1" fmla="val 66296"/>
              <a:gd name="adj2" fmla="val 58426"/>
            </a:avLst>
          </a:prstGeom>
          <a:gradFill>
            <a:gsLst>
              <a:gs pos="0">
                <a:srgbClr val="0096FC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96F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4713CF1-2DE9-424F-8779-33E210929282}"/>
              </a:ext>
            </a:extLst>
          </p:cNvPr>
          <p:cNvSpPr txBox="1"/>
          <p:nvPr/>
        </p:nvSpPr>
        <p:spPr>
          <a:xfrm>
            <a:off x="182276" y="362211"/>
            <a:ext cx="7846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3.6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0517041-C870-4BE5-A878-39D370AEB4A8}"/>
              </a:ext>
            </a:extLst>
          </p:cNvPr>
          <p:cNvGrpSpPr/>
          <p:nvPr/>
        </p:nvGrpSpPr>
        <p:grpSpPr>
          <a:xfrm>
            <a:off x="1743074" y="1252401"/>
            <a:ext cx="7418678" cy="622922"/>
            <a:chOff x="1786476" y="1206533"/>
            <a:chExt cx="7418678" cy="622922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C69B2CBF-6B62-4E58-AED7-3F799088F3DB}"/>
                </a:ext>
              </a:extLst>
            </p:cNvPr>
            <p:cNvSpPr/>
            <p:nvPr/>
          </p:nvSpPr>
          <p:spPr>
            <a:xfrm>
              <a:off x="5023104" y="1248096"/>
              <a:ext cx="4182050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插入音频文件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EDCD7741-B684-4593-8F71-D0ABFBB617E5}"/>
                </a:ext>
              </a:extLst>
            </p:cNvPr>
            <p:cNvCxnSpPr>
              <a:cxnSpLocks/>
              <a:stCxn id="25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C9D82A9-0E18-480F-B511-813DCD4241D4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70E3E50-435F-4A5B-9158-F4CF142B88C8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31E88FC-3110-4768-AC7E-B8E184CE48FE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3.6.1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A6F1101-C266-461E-BDC1-0481DE6AA1A4}"/>
              </a:ext>
            </a:extLst>
          </p:cNvPr>
          <p:cNvGrpSpPr/>
          <p:nvPr/>
        </p:nvGrpSpPr>
        <p:grpSpPr>
          <a:xfrm>
            <a:off x="1743074" y="2218549"/>
            <a:ext cx="7418678" cy="622922"/>
            <a:chOff x="1786476" y="1206533"/>
            <a:chExt cx="7418678" cy="622922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3C9B652F-3F49-4D03-AF77-5D010B1B4F0A}"/>
                </a:ext>
              </a:extLst>
            </p:cNvPr>
            <p:cNvSpPr/>
            <p:nvPr/>
          </p:nvSpPr>
          <p:spPr>
            <a:xfrm>
              <a:off x="5023103" y="1248096"/>
              <a:ext cx="4182051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sz="1800" kern="100" dirty="0">
                  <a:effectLst/>
                  <a:latin typeface="微软雅黑" panose="020B0503020204020204" pitchFamily="34" charset="-122"/>
                  <a:cs typeface="Times New Roman" panose="02020603050405020304" pitchFamily="18" charset="0"/>
                </a:rPr>
                <a:t>插入</a:t>
              </a:r>
              <a:r>
                <a:rPr lang="en-US" altLang="zh-CN" sz="1800" kern="100" dirty="0">
                  <a:effectLst/>
                  <a:latin typeface="微软雅黑" panose="020B0503020204020204" pitchFamily="34" charset="-122"/>
                  <a:cs typeface="Times New Roman" panose="02020603050405020304" pitchFamily="18" charset="0"/>
                </a:rPr>
                <a:t>FLV</a:t>
              </a:r>
              <a:r>
                <a:rPr lang="zh-CN" altLang="en-US" sz="1800" kern="100" dirty="0">
                  <a:effectLst/>
                  <a:latin typeface="微软雅黑" panose="020B0503020204020204" pitchFamily="34" charset="-122"/>
                  <a:cs typeface="Times New Roman" panose="02020603050405020304" pitchFamily="18" charset="0"/>
                </a:rPr>
                <a:t>格式的视频文件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0C669EE1-9203-4930-B1BD-324634E22B07}"/>
                </a:ext>
              </a:extLst>
            </p:cNvPr>
            <p:cNvCxnSpPr>
              <a:cxnSpLocks/>
              <a:stCxn id="39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A077079-F9DA-4755-8649-8DE984EF6B2F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26CCDC15-2798-4C44-BDCB-59B834929390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84C794BC-C608-4BA9-9B9D-54EB5EA60A45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3.6.2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034F632-F7DA-40DC-A6BF-1FA9C1672283}"/>
              </a:ext>
            </a:extLst>
          </p:cNvPr>
          <p:cNvGrpSpPr/>
          <p:nvPr/>
        </p:nvGrpSpPr>
        <p:grpSpPr>
          <a:xfrm>
            <a:off x="1743074" y="3184697"/>
            <a:ext cx="7418680" cy="622922"/>
            <a:chOff x="1786476" y="1206533"/>
            <a:chExt cx="7418680" cy="622922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F064E946-B5DD-40EB-A9B1-56782692E83B}"/>
                </a:ext>
              </a:extLst>
            </p:cNvPr>
            <p:cNvSpPr/>
            <p:nvPr/>
          </p:nvSpPr>
          <p:spPr>
            <a:xfrm>
              <a:off x="5023104" y="1248096"/>
              <a:ext cx="4182052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Flash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格式的视频文件</a:t>
              </a:r>
            </a:p>
          </p:txBody>
        </p:sp>
        <p:cxnSp>
          <p:nvCxnSpPr>
            <p:cNvPr id="42" name="直接箭头连接符 41">
              <a:extLst>
                <a:ext uri="{FF2B5EF4-FFF2-40B4-BE49-F238E27FC236}">
                  <a16:creationId xmlns:a16="http://schemas.microsoft.com/office/drawing/2014/main" id="{AAD40E52-0B2F-4D42-9C2E-581961BE6064}"/>
                </a:ext>
              </a:extLst>
            </p:cNvPr>
            <p:cNvCxnSpPr>
              <a:cxnSpLocks/>
              <a:stCxn id="45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4862EA3-1533-46AB-A699-8BCD822734E9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520CCF06-96C6-44B3-BF27-FE29A2BA72B0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5529F287-DCD0-41C2-A00B-06D4FD280A6B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3.6.3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5DE32CB-DD07-4C1A-BF2F-BFFE9B8B28F8}"/>
              </a:ext>
            </a:extLst>
          </p:cNvPr>
          <p:cNvGrpSpPr/>
          <p:nvPr/>
        </p:nvGrpSpPr>
        <p:grpSpPr>
          <a:xfrm>
            <a:off x="1743074" y="4150845"/>
            <a:ext cx="7418680" cy="622922"/>
            <a:chOff x="1786476" y="1206533"/>
            <a:chExt cx="7418680" cy="622922"/>
          </a:xfrm>
        </p:grpSpPr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1C7A7D98-7CEB-41C6-B59B-1062C6E2B2D6}"/>
                </a:ext>
              </a:extLst>
            </p:cNvPr>
            <p:cNvSpPr/>
            <p:nvPr/>
          </p:nvSpPr>
          <p:spPr>
            <a:xfrm>
              <a:off x="5023103" y="1248096"/>
              <a:ext cx="4182053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插入其他格式的多媒体文件</a:t>
              </a:r>
            </a:p>
          </p:txBody>
        </p: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19F1EA98-FB0F-4332-AB3D-FE7DB34FE09C}"/>
                </a:ext>
              </a:extLst>
            </p:cNvPr>
            <p:cNvCxnSpPr>
              <a:cxnSpLocks/>
              <a:stCxn id="51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2D71F661-44DB-4E1C-9525-8D4F8647B84C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81EB849-C48A-4482-BA08-3B23CEAECC25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FDA29D52-3000-4F95-8E42-C43BF1D41225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3.6.4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CEFD623-67AA-4D32-B236-2ADBFACB829E}"/>
              </a:ext>
            </a:extLst>
          </p:cNvPr>
          <p:cNvGrpSpPr/>
          <p:nvPr/>
        </p:nvGrpSpPr>
        <p:grpSpPr>
          <a:xfrm>
            <a:off x="1743074" y="5116994"/>
            <a:ext cx="7418678" cy="622922"/>
            <a:chOff x="1743074" y="5116994"/>
            <a:chExt cx="7418678" cy="622922"/>
          </a:xfrm>
        </p:grpSpPr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F0AAC29F-7111-47E5-ADF9-E7B78A7774C9}"/>
                </a:ext>
              </a:extLst>
            </p:cNvPr>
            <p:cNvSpPr/>
            <p:nvPr/>
          </p:nvSpPr>
          <p:spPr>
            <a:xfrm>
              <a:off x="4979702" y="5142212"/>
              <a:ext cx="4182050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课堂练习：制作电影播放玩网页</a:t>
              </a:r>
            </a:p>
          </p:txBody>
        </p: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FDB06473-44F5-4DDE-9261-9F89E6522ECE}"/>
                </a:ext>
              </a:extLst>
            </p:cNvPr>
            <p:cNvCxnSpPr>
              <a:cxnSpLocks/>
              <a:stCxn id="63" idx="3"/>
            </p:cNvCxnSpPr>
            <p:nvPr/>
          </p:nvCxnSpPr>
          <p:spPr>
            <a:xfrm flipV="1">
              <a:off x="2623946" y="5392416"/>
              <a:ext cx="2355756" cy="23141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5A15DF65-151E-45EA-8E00-EA3DB5D5CBA9}"/>
                </a:ext>
              </a:extLst>
            </p:cNvPr>
            <p:cNvGrpSpPr/>
            <p:nvPr/>
          </p:nvGrpSpPr>
          <p:grpSpPr>
            <a:xfrm>
              <a:off x="1743074" y="5116994"/>
              <a:ext cx="880872" cy="622922"/>
              <a:chOff x="1786476" y="1206533"/>
              <a:chExt cx="880872" cy="622922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79BD62BB-3981-462A-B446-74DA84708314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BF6C5F20-4B3E-426A-9242-C3E504620B3A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3.6.5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37109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插入音频文件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3.6.1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89F2703-876E-4F89-BA3C-5698D1EB977B}"/>
              </a:ext>
            </a:extLst>
          </p:cNvPr>
          <p:cNvGrpSpPr/>
          <p:nvPr/>
        </p:nvGrpSpPr>
        <p:grpSpPr>
          <a:xfrm>
            <a:off x="4365433" y="384370"/>
            <a:ext cx="3158486" cy="461665"/>
            <a:chOff x="353671" y="1179871"/>
            <a:chExt cx="3471077" cy="461665"/>
          </a:xfrm>
          <a:solidFill>
            <a:srgbClr val="8B4AE2"/>
          </a:solidFill>
        </p:grpSpPr>
        <p:sp>
          <p:nvSpPr>
            <p:cNvPr id="6" name="六边形 5">
              <a:extLst>
                <a:ext uri="{FF2B5EF4-FFF2-40B4-BE49-F238E27FC236}">
                  <a16:creationId xmlns:a16="http://schemas.microsoft.com/office/drawing/2014/main" id="{0A2023B1-17AB-484B-9EFD-AEA7FCDF7BF7}"/>
                </a:ext>
              </a:extLst>
            </p:cNvPr>
            <p:cNvSpPr/>
            <p:nvPr/>
          </p:nvSpPr>
          <p:spPr>
            <a:xfrm>
              <a:off x="353671" y="1179871"/>
              <a:ext cx="589107" cy="461665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id="{415ADDAB-EF20-4A5F-B7AF-505186E7CE57}"/>
                </a:ext>
              </a:extLst>
            </p:cNvPr>
            <p:cNvSpPr/>
            <p:nvPr/>
          </p:nvSpPr>
          <p:spPr>
            <a:xfrm>
              <a:off x="861420" y="1179871"/>
              <a:ext cx="2963328" cy="461665"/>
            </a:xfrm>
            <a:prstGeom prst="chevron">
              <a:avLst>
                <a:gd name="adj" fmla="val 26573"/>
              </a:avLst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800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插入背景音乐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665738A-BF01-4D65-8FD0-D5D66103E616}"/>
              </a:ext>
            </a:extLst>
          </p:cNvPr>
          <p:cNvSpPr txBox="1"/>
          <p:nvPr/>
        </p:nvSpPr>
        <p:spPr>
          <a:xfrm>
            <a:off x="621437" y="1165753"/>
            <a:ext cx="10487565" cy="12545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：使用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 </a:t>
            </a:r>
            <a:r>
              <a:rPr lang="en-US" altLang="zh-CN" sz="14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bgsound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&gt;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标签插入背景音乐</a:t>
            </a:r>
            <a:endParaRPr lang="en-US" altLang="zh-CN" sz="1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：在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中建立站点，将素材中的文件夹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的素材复制到站点中，打开网页文件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music.html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algn="just">
              <a:lnSpc>
                <a:spcPct val="150000"/>
              </a:lnSpc>
            </a:pPr>
            <a:r>
              <a:rPr lang="zh-CN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转换到代码面板，在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body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的起始标签后插入代码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2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bgsound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src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="clip.mp3" /&gt;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，保存网页，使用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IE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浏览器浏览网页，可听到背景音乐。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注意：采用</a:t>
            </a: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400" b="1" kern="100" dirty="0" err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bgsound</a:t>
            </a:r>
            <a:r>
              <a:rPr lang="en-US" altLang="zh-CN" sz="14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标签</a:t>
            </a:r>
            <a:r>
              <a:rPr lang="zh-CN" altLang="zh-CN" sz="14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插入背景音乐，但该标签并非所有的浏览器均适用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。</a:t>
            </a:r>
            <a:endParaRPr lang="zh-CN" altLang="zh-CN" sz="1400" kern="100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4F5CE7B-C1AE-42CA-8010-D749E656B5C9}"/>
              </a:ext>
            </a:extLst>
          </p:cNvPr>
          <p:cNvSpPr txBox="1"/>
          <p:nvPr/>
        </p:nvSpPr>
        <p:spPr>
          <a:xfrm>
            <a:off x="621436" y="2569263"/>
            <a:ext cx="10487565" cy="29220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方法二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：使用媒体标签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&lt;embed&gt;&lt;/embed&gt;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&lt;embed&gt;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标签是用来插入各种多媒体，格式可以是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Midi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Wav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AIFF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AU 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等等，大部分浏览器都支持。</a:t>
            </a:r>
            <a:endParaRPr lang="en-US" altLang="zh-CN" sz="1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：使用素材中的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music2.html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文件，在设计视图中，点击需要插入音频播放器的位置，单击【插入】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【媒体】中的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插件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，弹出【选择文件】面板，选择音频文件，点击【确定】；</a:t>
            </a:r>
          </a:p>
          <a:p>
            <a:pPr>
              <a:lnSpc>
                <a:spcPct val="150000"/>
              </a:lnSpc>
            </a:pPr>
            <a:r>
              <a:rPr lang="zh-CN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：点击插件图标，用鼠标拖拽图标边上的小黑正方形，调整插件图标的大小</a:t>
            </a:r>
            <a:r>
              <a:rPr lang="zh-CN" altLang="en-US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12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：插件的属性面板如图所示，可通过属性面板，修改插件的大小、源文件的位置等，点击属性面板中的【播放】可看多媒体元素的内容。点击【参数】，弹出【参数】面板，在参数中输入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loop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，值为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-1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，设置音频文件为循环播放模式</a:t>
            </a:r>
            <a:endParaRPr lang="en-US" altLang="zh-CN" sz="12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：切换到代码视图，可看到插件的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HTML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代码为：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&lt;embed </a:t>
            </a:r>
            <a:r>
              <a:rPr lang="en-US" altLang="zh-CN" sz="1200" kern="10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src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="clip.mp3" width="329" height="43" loop="1"&gt;&lt;/embed&gt;</a:t>
            </a:r>
            <a:endParaRPr lang="zh-CN" altLang="zh-CN" sz="12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2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：在浏览器中浏览网页，默认音频播放器是可见的，返回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，在插件的属性面板中，点击【参数】，增加一项设置参数为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hidden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，值为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，再使用浏览器浏览网页，音频播放器被隐藏，音乐正常播放</a:t>
            </a:r>
            <a:r>
              <a:rPr lang="zh-CN" altLang="en-US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9514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插入</a:t>
            </a:r>
            <a:r>
              <a:rPr lang="en-US" altLang="zh-CN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FLV</a:t>
            </a:r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格式的视频文件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3.6.2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196193-68DB-45E7-AEBB-BE70449678D5}"/>
              </a:ext>
            </a:extLst>
          </p:cNvPr>
          <p:cNvSpPr txBox="1"/>
          <p:nvPr/>
        </p:nvSpPr>
        <p:spPr>
          <a:xfrm>
            <a:off x="414068" y="1051097"/>
            <a:ext cx="10799535" cy="31528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在网页中，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FLV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格式的视频文件是目前网络上流行的视频文件格式，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提供了插入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FLV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文件的菜单和工具按钮。单击菜单栏的【插入】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【媒体】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FLV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】，或者单击【插入】工具栏的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【常用】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【媒体】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                       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两种方法都可以插入</a:t>
            </a: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FLV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文件，弹出【插入</a:t>
            </a: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FLV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】面板（见图</a:t>
            </a: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3-6-6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），该面板的主要设置项如下</a:t>
            </a:r>
            <a:r>
              <a:rPr lang="zh-CN" altLang="en-US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【视频类型】：用来设置视频的类型，有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个选项，分别为【累进式下载视频】、【流视频】。</a:t>
            </a:r>
          </a:p>
          <a:p>
            <a:pPr algn="just">
              <a:lnSpc>
                <a:spcPct val="150000"/>
              </a:lnSpc>
            </a:pP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URL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】：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FLV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文件的路径。</a:t>
            </a:r>
          </a:p>
          <a:p>
            <a:pPr algn="just">
              <a:lnSpc>
                <a:spcPct val="150000"/>
              </a:lnSpc>
            </a:pP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【外观】：播放视频时播放器的外观，有多项选择，可根据具体效果进行选择。</a:t>
            </a:r>
          </a:p>
          <a:p>
            <a:pPr algn="just">
              <a:lnSpc>
                <a:spcPct val="150000"/>
              </a:lnSpc>
            </a:pP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【宽度】和【高度】：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FLV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文件在网页中的宽度和高度，勾选【限制高度比】，可以通过修改宽度或高度的值等比例的修改大小，【检查大小】按钮可检查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FLV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文件的原始大小，单位为像素值。</a:t>
            </a:r>
          </a:p>
          <a:p>
            <a:pPr algn="just">
              <a:lnSpc>
                <a:spcPct val="150000"/>
              </a:lnSpc>
            </a:pP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【自动播放】和【自动重新播放】：设置当打开网页时，视频文件是否自动播放和播放完成后是否自动重新播放，勾选复选框可以定义当网页打开时，自动播放视频和自动重新播放。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949E35A7-5C39-418E-91C6-4BBF044C5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24" y="1909613"/>
            <a:ext cx="1370596" cy="27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24151F48-3564-4AAC-8D9D-2B5CC5BF6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63"/>
          <a:stretch>
            <a:fillRect/>
          </a:stretch>
        </p:blipFill>
        <p:spPr bwMode="auto">
          <a:xfrm>
            <a:off x="414068" y="4270070"/>
            <a:ext cx="3752640" cy="238065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1D62DEF9-E184-4691-9FB5-56A64E14D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129" y="4899938"/>
            <a:ext cx="7201899" cy="105018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2558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插入</a:t>
            </a:r>
            <a:r>
              <a:rPr lang="en-US" altLang="zh-CN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Flash</a:t>
            </a:r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格式的视频文件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3.6.3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EF7A03-00AD-47E6-A669-F5E1FFB70082}"/>
              </a:ext>
            </a:extLst>
          </p:cNvPr>
          <p:cNvSpPr txBox="1"/>
          <p:nvPr/>
        </p:nvSpPr>
        <p:spPr>
          <a:xfrm>
            <a:off x="842513" y="1051097"/>
            <a:ext cx="10506974" cy="11568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网页中常常插入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动画增加网页的动态效果，网页中插入的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文件是采用文件扩展名为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的文件，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的【插入】菜单有专用来插入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文件的菜单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在【插入】的工具面板中也有插入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文件的工具按钮，在插入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文件前，需要先保存网页。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8F129F4-4353-431D-8D35-C8409967D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7" y="2251078"/>
            <a:ext cx="3920455" cy="194135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049EB4A4-75F6-4C4B-88B0-0C594A652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50"/>
          <a:stretch>
            <a:fillRect/>
          </a:stretch>
        </p:blipFill>
        <p:spPr bwMode="auto">
          <a:xfrm>
            <a:off x="4035170" y="2250486"/>
            <a:ext cx="1433410" cy="19413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9F6BCCB-C33C-4E25-B936-D712D16833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515" y="2250486"/>
            <a:ext cx="2911012" cy="194135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>
            <a:extLst>
              <a:ext uri="{FF2B5EF4-FFF2-40B4-BE49-F238E27FC236}">
                <a16:creationId xmlns:a16="http://schemas.microsoft.com/office/drawing/2014/main" id="{A2D267F1-0911-4139-925C-58E55DCAD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462" y="2267741"/>
            <a:ext cx="3333474" cy="19787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F60737BD-04C9-4F1F-AB5C-4DFE9747C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15401" b="28694"/>
          <a:stretch>
            <a:fillRect/>
          </a:stretch>
        </p:blipFill>
        <p:spPr bwMode="auto">
          <a:xfrm>
            <a:off x="699927" y="4355664"/>
            <a:ext cx="3015145" cy="21472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>
            <a:extLst>
              <a:ext uri="{FF2B5EF4-FFF2-40B4-BE49-F238E27FC236}">
                <a16:creationId xmlns:a16="http://schemas.microsoft.com/office/drawing/2014/main" id="{96893E34-F88E-4130-834C-418FBBC48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170" y="4784678"/>
            <a:ext cx="7354199" cy="128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789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网页中的文本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9BB78C90-C2AE-4F42-BE8E-C09D73EAD66E}"/>
              </a:ext>
            </a:extLst>
          </p:cNvPr>
          <p:cNvSpPr/>
          <p:nvPr/>
        </p:nvSpPr>
        <p:spPr>
          <a:xfrm>
            <a:off x="559294" y="1136342"/>
            <a:ext cx="2317072" cy="399495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文本属性面板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C596910-38C2-4466-A960-FF1D78335FB8}"/>
              </a:ext>
            </a:extLst>
          </p:cNvPr>
          <p:cNvSpPr/>
          <p:nvPr/>
        </p:nvSpPr>
        <p:spPr>
          <a:xfrm>
            <a:off x="559294" y="1621081"/>
            <a:ext cx="10635447" cy="695991"/>
          </a:xfrm>
          <a:prstGeom prst="roundRect">
            <a:avLst>
              <a:gd name="adj" fmla="val 424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在【设计】视图编辑区中输入文字信息“世界著名画家介绍”，选中文本内容，在编辑区的下方的有文本的属性面板。属性面板有两部份组成，一个是</a:t>
            </a:r>
            <a:r>
              <a:rPr lang="zh-CN" altLang="zh-CN" dirty="0"/>
              <a:t>部</a:t>
            </a:r>
            <a:r>
              <a:rPr lang="en-US" altLang="zh-CN" dirty="0"/>
              <a:t> </a:t>
            </a:r>
            <a:r>
              <a:rPr lang="zh-CN" altLang="zh-CN" dirty="0"/>
              <a:t>份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部分，</a:t>
            </a:r>
            <a:r>
              <a:rPr lang="zh-CN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另一部份是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8A203563-DF7C-4CCB-AAC9-3815928F5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616" y="2048285"/>
            <a:ext cx="487731" cy="17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D66E0CB7-BDBC-45A1-AD94-68CCD81661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493" y="2019780"/>
            <a:ext cx="501620" cy="20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1">
            <a:extLst>
              <a:ext uri="{FF2B5EF4-FFF2-40B4-BE49-F238E27FC236}">
                <a16:creationId xmlns:a16="http://schemas.microsoft.com/office/drawing/2014/main" id="{79F23B63-D24C-4CCD-91DC-FAF98F5CB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45"/>
          <a:stretch>
            <a:fillRect/>
          </a:stretch>
        </p:blipFill>
        <p:spPr bwMode="auto">
          <a:xfrm>
            <a:off x="720919" y="2513921"/>
            <a:ext cx="9314501" cy="91507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图片 1">
            <a:extLst>
              <a:ext uri="{FF2B5EF4-FFF2-40B4-BE49-F238E27FC236}">
                <a16:creationId xmlns:a16="http://schemas.microsoft.com/office/drawing/2014/main" id="{6730DB6F-903F-4B80-86D0-61E8C7B08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67"/>
          <a:stretch>
            <a:fillRect/>
          </a:stretch>
        </p:blipFill>
        <p:spPr bwMode="auto">
          <a:xfrm>
            <a:off x="701816" y="3853937"/>
            <a:ext cx="9750651" cy="91507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2494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插入</a:t>
            </a:r>
            <a:r>
              <a:rPr lang="en-US" altLang="zh-CN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Flash</a:t>
            </a:r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格式的视频文件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3.6.3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5" name="Picture 7">
            <a:extLst>
              <a:ext uri="{FF2B5EF4-FFF2-40B4-BE49-F238E27FC236}">
                <a16:creationId xmlns:a16="http://schemas.microsoft.com/office/drawing/2014/main" id="{96893E34-F88E-4130-834C-418FBBC48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38" y="1187562"/>
            <a:ext cx="7354199" cy="128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A5603D8-06E6-4731-98E6-093FEFC88690}"/>
              </a:ext>
            </a:extLst>
          </p:cNvPr>
          <p:cNvSpPr txBox="1"/>
          <p:nvPr/>
        </p:nvSpPr>
        <p:spPr>
          <a:xfrm>
            <a:off x="381740" y="2711087"/>
            <a:ext cx="11108924" cy="36606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【循环】和【自动播放】：用来设置打开网页时是否自动播放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文件和当播放一次完毕后是否循环播放。</a:t>
            </a:r>
          </a:p>
          <a:p>
            <a:pPr algn="l">
              <a:lnSpc>
                <a:spcPct val="150000"/>
              </a:lnSpc>
            </a:pP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【宽】和【高】：用来设置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文件的宽度值和高度值，直接输入数字修改，单位为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px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algn="l">
              <a:lnSpc>
                <a:spcPct val="150000"/>
              </a:lnSpc>
            </a:pP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【文件】：用来设置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文件的路径，可以通过单击旁边的文件夹或直接输入等方式修改使用的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文件。</a:t>
            </a:r>
          </a:p>
          <a:p>
            <a:pPr algn="l">
              <a:lnSpc>
                <a:spcPct val="150000"/>
              </a:lnSpc>
            </a:pP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【背景颜色】：设置的是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文件区域的背景颜色，当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文件还没有显示出来时，这个位置显示背景颜色。</a:t>
            </a:r>
          </a:p>
          <a:p>
            <a:pPr algn="l">
              <a:lnSpc>
                <a:spcPct val="150000"/>
              </a:lnSpc>
            </a:pP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【垂直边距】和【水平边距】：【垂直边距】是用来设置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文件上边与其他元素的距离和下边与其他元素的距离，【水平边距】是用来设置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文件左边与其他元素的距离和右边与其他元素的距离，单位是像素。</a:t>
            </a:r>
          </a:p>
          <a:p>
            <a:pPr algn="l">
              <a:lnSpc>
                <a:spcPct val="150000"/>
              </a:lnSpc>
            </a:pP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【品质】和【比例】：【品质】是用来设置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文件的播放品质，有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个选项，分别是【默认】、【自动低品质】、【自动高品质】、【高品质】；【比例】是用来设置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文件播放的比例，有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个选项，分别为【默认（全部显示）】、【无边框】、【严格匹配】。</a:t>
            </a:r>
          </a:p>
          <a:p>
            <a:pPr algn="l">
              <a:lnSpc>
                <a:spcPct val="150000"/>
              </a:lnSpc>
            </a:pP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【对齐】：用来设置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的对齐方式，共有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个选项，分别为【默认】、【基线】、【顶端】、【中间】、【底部】、【文本上方】、【绝对中间】、【绝对底部】、【左对齐】和【右对齐】。</a:t>
            </a:r>
          </a:p>
          <a:p>
            <a:pPr algn="l">
              <a:lnSpc>
                <a:spcPct val="150000"/>
              </a:lnSpc>
            </a:pP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en-US" altLang="zh-CN" sz="12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Wmode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】：透明度效果的设置，主要选项为【不透明】和【透明】。</a:t>
            </a:r>
          </a:p>
          <a:p>
            <a:pPr algn="l">
              <a:lnSpc>
                <a:spcPct val="150000"/>
              </a:lnSpc>
            </a:pP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【播放】：在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中播放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文件。</a:t>
            </a:r>
          </a:p>
          <a:p>
            <a:pPr algn="l">
              <a:lnSpc>
                <a:spcPct val="150000"/>
              </a:lnSpc>
            </a:pP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【参数】：可以对</a:t>
            </a:r>
            <a:r>
              <a:rPr lang="en-US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进行参数的配置，如定义透明效果等。</a:t>
            </a:r>
          </a:p>
        </p:txBody>
      </p:sp>
    </p:spTree>
    <p:extLst>
      <p:ext uri="{BB962C8B-B14F-4D97-AF65-F5344CB8AC3E}">
        <p14:creationId xmlns:p14="http://schemas.microsoft.com/office/powerpoint/2010/main" val="9080441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插入其他格式的多媒体文件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3.6.4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256336-DE11-4828-8319-C16173E83A3D}"/>
              </a:ext>
            </a:extLst>
          </p:cNvPr>
          <p:cNvSpPr txBox="1"/>
          <p:nvPr/>
        </p:nvSpPr>
        <p:spPr>
          <a:xfrm>
            <a:off x="907743" y="1355163"/>
            <a:ext cx="10251488" cy="41476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altLang="zh-CN" sz="1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1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、插入其他格式的视频文件</a:t>
            </a:r>
          </a:p>
          <a:p>
            <a:pPr>
              <a:lnSpc>
                <a:spcPct val="150000"/>
              </a:lnSpc>
            </a:pP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网页中常用的视频文件，除了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FLV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格式之外，还有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MPEG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WMV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RM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等，要插入这些类型的视频文件，需要在网页中插入视频代码，如插入的视频文件是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WMV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格式</a:t>
            </a: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1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、插入</a:t>
            </a:r>
            <a:r>
              <a:rPr lang="en-US" altLang="zh-CN" sz="1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Shockwave</a:t>
            </a:r>
            <a:r>
              <a:rPr lang="zh-CN" altLang="zh-CN" sz="1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动画</a:t>
            </a:r>
          </a:p>
          <a:p>
            <a:pPr algn="l">
              <a:lnSpc>
                <a:spcPct val="150000"/>
              </a:lnSpc>
            </a:pP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Shockwave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是用来在网页中播放由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Director Shockwave Studio 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制作的多媒体文件，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Shockwave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的多媒体文件可以集动画、位图、视频和声音于一体，并可以合成一个交互式的界面，在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Dreamweaver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中，提供了插入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Shockwave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动画的工具按钮。</a:t>
            </a:r>
          </a:p>
          <a:p>
            <a:pPr algn="l">
              <a:lnSpc>
                <a:spcPct val="150000"/>
              </a:lnSpc>
            </a:pPr>
            <a:r>
              <a:rPr lang="en-US" altLang="zh-CN" sz="1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1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、插入</a:t>
            </a:r>
            <a:r>
              <a:rPr lang="en-US" altLang="zh-CN" sz="1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ActiveX</a:t>
            </a:r>
            <a:r>
              <a:rPr lang="zh-CN" altLang="zh-CN" sz="1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控件</a:t>
            </a:r>
          </a:p>
          <a:p>
            <a:pPr algn="l">
              <a:lnSpc>
                <a:spcPct val="150000"/>
              </a:lnSpc>
            </a:pP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ActiveX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控件是微软公司的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ActiveX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技术的一部分，可以在应用程序和网络中计算机上重复使用的程序对象。创建它的主要技术是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Microsoft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ActiveX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技术，其中主要是组件对象模型（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）。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ActiveX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控件可以以小程序下载装入网页，也可以用在一般的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Windows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Macintosh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应用程序环境中。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、插入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Java Applet</a:t>
            </a:r>
            <a:endParaRPr lang="zh-CN" altLang="zh-CN" sz="1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applet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是一种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程序，一般运行在支持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浏览器内，因为有完整的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Java API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支持，所以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applet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是一个全功能的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应用程序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70911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课堂练习：制作电影播放网页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3.6.5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B56B31-9F60-4998-8945-850343D5F700}"/>
              </a:ext>
            </a:extLst>
          </p:cNvPr>
          <p:cNvSpPr txBox="1"/>
          <p:nvPr/>
        </p:nvSpPr>
        <p:spPr>
          <a:xfrm>
            <a:off x="726775" y="1361868"/>
            <a:ext cx="2784176" cy="2120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、实训目标：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HTML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的表格标签；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CSS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的样式；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文件；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FLV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视频文件；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BD1F3BE-DE41-4D7D-8DD4-D1E2CD219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8"/>
          <a:stretch>
            <a:fillRect/>
          </a:stretch>
        </p:blipFill>
        <p:spPr bwMode="auto">
          <a:xfrm>
            <a:off x="3678027" y="1428122"/>
            <a:ext cx="6699549" cy="463721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5434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1F8B33-359F-4681-80D3-6886BF6EA4F5}"/>
              </a:ext>
            </a:extLst>
          </p:cNvPr>
          <p:cNvSpPr txBox="1"/>
          <p:nvPr/>
        </p:nvSpPr>
        <p:spPr>
          <a:xfrm>
            <a:off x="500332" y="853387"/>
            <a:ext cx="10964173" cy="700576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：创建站点，在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Dreamweaver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中新建一个网页文件，保存为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sp.html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，在素材中复制视频文件“</a:t>
            </a:r>
            <a:r>
              <a:rPr lang="en-US" altLang="zh-CN" sz="14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baituan.flv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”和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文“件“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2.swf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”到站点中。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DBA01B7-B5ED-4219-8F7A-D8C9A771F235}"/>
              </a:ext>
            </a:extLst>
          </p:cNvPr>
          <p:cNvSpPr txBox="1"/>
          <p:nvPr/>
        </p:nvSpPr>
        <p:spPr>
          <a:xfrm>
            <a:off x="500332" y="1605569"/>
            <a:ext cx="10964173" cy="700576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 b="1" kern="100">
                <a:solidFill>
                  <a:schemeClr val="dk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zh-CN" dirty="0"/>
              <a:t>步骤</a:t>
            </a:r>
            <a:r>
              <a:rPr lang="en-US" altLang="zh-CN" dirty="0"/>
              <a:t>2</a:t>
            </a:r>
            <a:r>
              <a:rPr lang="zh-CN" altLang="zh-CN" b="0" dirty="0"/>
              <a:t>：在【设计】视图中，单击【插入】工具栏</a:t>
            </a:r>
            <a:r>
              <a:rPr lang="en-US" altLang="zh-CN" b="0" dirty="0">
                <a:sym typeface="Wingdings" panose="05000000000000000000" pitchFamily="2" charset="2"/>
              </a:rPr>
              <a:t></a:t>
            </a:r>
            <a:r>
              <a:rPr lang="zh-CN" altLang="zh-CN" b="0" dirty="0"/>
              <a:t>【常用】</a:t>
            </a:r>
            <a:r>
              <a:rPr lang="en-US" altLang="zh-CN" b="0" dirty="0">
                <a:sym typeface="Wingdings" panose="05000000000000000000" pitchFamily="2" charset="2"/>
              </a:rPr>
              <a:t></a:t>
            </a:r>
            <a:r>
              <a:rPr lang="zh-CN" altLang="en-US" b="0" dirty="0">
                <a:sym typeface="Wingdings" panose="05000000000000000000" pitchFamily="2" charset="2"/>
              </a:rPr>
              <a:t>表格</a:t>
            </a:r>
            <a:r>
              <a:rPr lang="zh-CN" altLang="zh-CN" b="0" dirty="0"/>
              <a:t>，使用表格工具按钮创建一个</a:t>
            </a:r>
            <a:r>
              <a:rPr lang="en-US" altLang="zh-CN" b="0" dirty="0"/>
              <a:t>3</a:t>
            </a:r>
            <a:r>
              <a:rPr lang="zh-CN" altLang="zh-CN" b="0" dirty="0"/>
              <a:t>行</a:t>
            </a:r>
            <a:r>
              <a:rPr lang="en-US" altLang="zh-CN" b="0" dirty="0"/>
              <a:t>1</a:t>
            </a:r>
            <a:r>
              <a:rPr lang="zh-CN" altLang="zh-CN" b="0" dirty="0"/>
              <a:t>列的表格，表格宽度为</a:t>
            </a:r>
            <a:r>
              <a:rPr lang="en-US" altLang="zh-CN" b="0" dirty="0"/>
              <a:t>800</a:t>
            </a:r>
            <a:r>
              <a:rPr lang="zh-CN" altLang="zh-CN" b="0" dirty="0"/>
              <a:t>像素，按</a:t>
            </a:r>
            <a:r>
              <a:rPr lang="zh-CN" altLang="en-US" b="0" dirty="0"/>
              <a:t>下</a:t>
            </a:r>
            <a:r>
              <a:rPr lang="zh-CN" altLang="zh-CN" b="0" dirty="0"/>
              <a:t>图所示设置表格的参数。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ADB07FD3-E9EE-4212-AD38-BA0E34AF8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38"/>
          <a:stretch>
            <a:fillRect/>
          </a:stretch>
        </p:blipFill>
        <p:spPr bwMode="auto">
          <a:xfrm>
            <a:off x="664233" y="3658696"/>
            <a:ext cx="2910965" cy="203410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F7E444DF-20B5-4622-BE6E-BA1DA53554C4}"/>
              </a:ext>
            </a:extLst>
          </p:cNvPr>
          <p:cNvSpPr txBox="1"/>
          <p:nvPr/>
        </p:nvSpPr>
        <p:spPr>
          <a:xfrm>
            <a:off x="500331" y="2357751"/>
            <a:ext cx="10964174" cy="377411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 b="1" kern="100">
                <a:solidFill>
                  <a:schemeClr val="dk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zh-CN" dirty="0"/>
              <a:t>步骤</a:t>
            </a:r>
            <a:r>
              <a:rPr lang="en-US" altLang="zh-CN" dirty="0"/>
              <a:t>3</a:t>
            </a:r>
            <a:r>
              <a:rPr lang="zh-CN" altLang="zh-CN" dirty="0"/>
              <a:t>：</a:t>
            </a:r>
            <a:r>
              <a:rPr lang="zh-CN" altLang="zh-CN" b="0" dirty="0"/>
              <a:t>点击【代码】视图，设置表格的对齐方式为居中，第一行的高度为</a:t>
            </a:r>
            <a:r>
              <a:rPr lang="en-US" altLang="zh-CN" b="0" dirty="0"/>
              <a:t>100</a:t>
            </a:r>
            <a:r>
              <a:rPr lang="zh-CN" altLang="zh-CN" b="0" dirty="0"/>
              <a:t>像素，第二行的高度为</a:t>
            </a:r>
            <a:r>
              <a:rPr lang="en-US" altLang="zh-CN" b="0" dirty="0"/>
              <a:t>50</a:t>
            </a:r>
            <a:r>
              <a:rPr lang="zh-CN" altLang="zh-CN" b="0" dirty="0"/>
              <a:t>像素</a:t>
            </a:r>
            <a:r>
              <a:rPr lang="zh-CN" altLang="en-US" b="0" dirty="0"/>
              <a:t>。</a:t>
            </a:r>
          </a:p>
        </p:txBody>
      </p:sp>
      <p:pic>
        <p:nvPicPr>
          <p:cNvPr id="2053" name="图片 1">
            <a:extLst>
              <a:ext uri="{FF2B5EF4-FFF2-40B4-BE49-F238E27FC236}">
                <a16:creationId xmlns:a16="http://schemas.microsoft.com/office/drawing/2014/main" id="{DD3CD6EF-B2C7-4639-ADC6-9A0E21A3C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49"/>
          <a:stretch>
            <a:fillRect/>
          </a:stretch>
        </p:blipFill>
        <p:spPr bwMode="auto">
          <a:xfrm>
            <a:off x="3688242" y="3663552"/>
            <a:ext cx="2626294" cy="223742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4032173-0A2D-4A3F-B32C-F23404C2EAC6}"/>
              </a:ext>
            </a:extLst>
          </p:cNvPr>
          <p:cNvSpPr txBox="1"/>
          <p:nvPr/>
        </p:nvSpPr>
        <p:spPr>
          <a:xfrm>
            <a:off x="500331" y="2786768"/>
            <a:ext cx="10964174" cy="700576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 b="1" kern="100">
                <a:solidFill>
                  <a:schemeClr val="dk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zh-CN" dirty="0"/>
              <a:t>步骤</a:t>
            </a:r>
            <a:r>
              <a:rPr lang="en-US" altLang="zh-CN" dirty="0"/>
              <a:t>4</a:t>
            </a:r>
            <a:r>
              <a:rPr lang="zh-CN" altLang="zh-CN" dirty="0"/>
              <a:t>：</a:t>
            </a:r>
            <a:r>
              <a:rPr lang="zh-CN" altLang="zh-CN" b="0" dirty="0"/>
              <a:t>在网页的</a:t>
            </a:r>
            <a:r>
              <a:rPr lang="en-US" altLang="zh-CN" b="0" dirty="0"/>
              <a:t>&lt;head&gt;&lt;/head&gt;</a:t>
            </a:r>
            <a:r>
              <a:rPr lang="zh-CN" altLang="zh-CN" b="0" dirty="0"/>
              <a:t>标签中，创建</a:t>
            </a:r>
            <a:r>
              <a:rPr lang="en-US" altLang="zh-CN" b="0" dirty="0"/>
              <a:t>CSS</a:t>
            </a:r>
            <a:r>
              <a:rPr lang="zh-CN" altLang="zh-CN" b="0" dirty="0"/>
              <a:t>样式，定义网页的</a:t>
            </a:r>
            <a:r>
              <a:rPr lang="en-US" altLang="zh-CN" b="0" dirty="0"/>
              <a:t>body</a:t>
            </a:r>
            <a:r>
              <a:rPr lang="zh-CN" altLang="zh-CN" b="0" dirty="0"/>
              <a:t>标签的文字为</a:t>
            </a:r>
            <a:r>
              <a:rPr lang="en-US" altLang="zh-CN" b="0" dirty="0"/>
              <a:t>14</a:t>
            </a:r>
            <a:r>
              <a:rPr lang="zh-CN" altLang="zh-CN" b="0" dirty="0"/>
              <a:t>像素，上下边距值为</a:t>
            </a:r>
            <a:r>
              <a:rPr lang="en-US" altLang="zh-CN" b="0" dirty="0"/>
              <a:t>0</a:t>
            </a:r>
            <a:r>
              <a:rPr lang="zh-CN" altLang="zh-CN" b="0" dirty="0"/>
              <a:t>，左右边距值为自动，定义一个类</a:t>
            </a:r>
            <a:r>
              <a:rPr lang="en-US" altLang="zh-CN" b="0" dirty="0"/>
              <a:t>.</a:t>
            </a:r>
            <a:r>
              <a:rPr lang="en-US" altLang="zh-CN" b="0" dirty="0" err="1"/>
              <a:t>bg</a:t>
            </a:r>
            <a:r>
              <a:rPr lang="zh-CN" altLang="zh-CN" b="0" dirty="0"/>
              <a:t>，具体的</a:t>
            </a:r>
            <a:r>
              <a:rPr lang="en-US" altLang="zh-CN" b="0" dirty="0"/>
              <a:t>CSS</a:t>
            </a:r>
            <a:r>
              <a:rPr lang="zh-CN" altLang="zh-CN" b="0" dirty="0"/>
              <a:t>代码如下所示</a:t>
            </a:r>
            <a:r>
              <a:rPr lang="zh-CN" altLang="en-US" b="0" dirty="0"/>
              <a:t>：</a:t>
            </a: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74DC56CB-8FC5-4CB6-B5D5-38B98C8660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847F39DE-52DC-429E-B725-6C0FFA6A0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7580" y="3625286"/>
            <a:ext cx="5610705" cy="2275688"/>
          </a:xfrm>
          <a:prstGeom prst="rect">
            <a:avLst/>
          </a:prstGeom>
          <a:solidFill>
            <a:srgbClr val="D8D8D8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&lt;head&gt;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&lt;meta http-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equiv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="Content-Type" content="text/html; charset=utf-8" /&gt;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&lt;title&gt;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电影世界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&lt;/title&gt;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&lt;style type="text/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css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"&gt;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body {font-size:14px; margin:0 auto;}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bg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{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background-image:url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(bg2.jpg)}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&lt;/style&gt;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&lt;/head&gt;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511198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>
            <a:extLst>
              <a:ext uri="{FF2B5EF4-FFF2-40B4-BE49-F238E27FC236}">
                <a16:creationId xmlns:a16="http://schemas.microsoft.com/office/drawing/2014/main" id="{74DC56CB-8FC5-4CB6-B5D5-38B98C8660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A730B70-DA38-4B43-96E2-D834D44659A2}"/>
              </a:ext>
            </a:extLst>
          </p:cNvPr>
          <p:cNvSpPr txBox="1"/>
          <p:nvPr/>
        </p:nvSpPr>
        <p:spPr>
          <a:xfrm>
            <a:off x="649137" y="800198"/>
            <a:ext cx="10918885" cy="1346907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：应用类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4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bg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到表格的第一个单元格，就是在第一个单元格的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&lt;td&gt;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标签中加入属性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class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&lt;td height=“100” class=“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bg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”&gt;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，在【设计】实体，将光标落在第一个单元格中，单击【插入】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【常规】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【媒体】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SWF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】，在打开的【选择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】面板中，选择“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2.swf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”文件，在点击【确定】按钮，在属性面板中修改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文件的宽度值为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，高度值为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，设置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SWF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文件的</a:t>
            </a:r>
            <a:r>
              <a:rPr lang="en-US" altLang="zh-CN" sz="14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Wmode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值为“透明”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64606C1-D6B2-4370-BBDE-BB91E7858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260" y="2216117"/>
            <a:ext cx="6432132" cy="342336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9354C2CB-AEDA-477F-9242-E8B8644FCC86}"/>
              </a:ext>
            </a:extLst>
          </p:cNvPr>
          <p:cNvSpPr txBox="1"/>
          <p:nvPr/>
        </p:nvSpPr>
        <p:spPr>
          <a:xfrm>
            <a:off x="752654" y="5732316"/>
            <a:ext cx="10918885" cy="1021433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在【设计】视图中，点击第二个单元格内部，输入文字信息“当前影片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百团大战”；</a:t>
            </a:r>
          </a:p>
          <a:p>
            <a:pPr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：将光标落在第三个单元格中，单击【插入】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【常规】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【媒体】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FLV,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插入“</a:t>
            </a:r>
            <a:r>
              <a:rPr lang="en-US" altLang="zh-CN" sz="14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baituan.flv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”文件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：在浏览器中预览网页</a:t>
            </a:r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4325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443A34F-C6C3-44C3-9A98-9C3A814B001E}"/>
              </a:ext>
            </a:extLst>
          </p:cNvPr>
          <p:cNvSpPr/>
          <p:nvPr/>
        </p:nvSpPr>
        <p:spPr>
          <a:xfrm>
            <a:off x="1552755" y="2122098"/>
            <a:ext cx="9489056" cy="3045125"/>
          </a:xfrm>
          <a:prstGeom prst="roundRect">
            <a:avLst>
              <a:gd name="adj" fmla="val 5052"/>
            </a:avLst>
          </a:prstGeom>
          <a:solidFill>
            <a:schemeClr val="bg1"/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9240" algn="just">
              <a:lnSpc>
                <a:spcPct val="150000"/>
              </a:lnSpc>
            </a:pP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本章的内容主要是介绍了在网页中插入普通文本、特殊符号、时间日期等文本信息的方法，介绍了网页中文本或其他元素加入超链接的方法，并介绍了超链接的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中状态；介绍了对网页中指定位置的超链接锚记；介绍了网页中常用的多媒体的文件格式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FLV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SWF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WMV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等视频文件的插入方式，在网页中设置背景音乐的方法，本章结合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CSS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样式，完成人物介绍网站和视频网站的制作。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9036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网页中的文本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9BB78C90-C2AE-4F42-BE8E-C09D73EAD66E}"/>
              </a:ext>
            </a:extLst>
          </p:cNvPr>
          <p:cNvSpPr/>
          <p:nvPr/>
        </p:nvSpPr>
        <p:spPr>
          <a:xfrm>
            <a:off x="559294" y="1136342"/>
            <a:ext cx="2317072" cy="399495"/>
          </a:xfrm>
          <a:prstGeom prst="round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C596910-38C2-4466-A960-FF1D78335FB8}"/>
              </a:ext>
            </a:extLst>
          </p:cNvPr>
          <p:cNvSpPr/>
          <p:nvPr/>
        </p:nvSpPr>
        <p:spPr>
          <a:xfrm>
            <a:off x="559294" y="1621081"/>
            <a:ext cx="10635447" cy="695991"/>
          </a:xfrm>
          <a:prstGeom prst="roundRect">
            <a:avLst>
              <a:gd name="adj" fmla="val 424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1800" b="1" kern="10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将网页中输入文本信息“世界著名画家介绍”，网页中的内容设置为居中效果，文字大小为14px，颜色为红色</a:t>
            </a:r>
            <a:r>
              <a:rPr lang="zh-CN" altLang="en-US" b="1" kern="100" dirty="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A47363F-A909-4940-BD92-784C7F7966C1}"/>
              </a:ext>
            </a:extLst>
          </p:cNvPr>
          <p:cNvGrpSpPr/>
          <p:nvPr/>
        </p:nvGrpSpPr>
        <p:grpSpPr>
          <a:xfrm>
            <a:off x="363025" y="2317072"/>
            <a:ext cx="10831716" cy="1895519"/>
            <a:chOff x="363024" y="2517724"/>
            <a:chExt cx="10831716" cy="189551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3333DB5-806F-4DCB-A0FD-4E24A5522EF3}"/>
                </a:ext>
              </a:extLst>
            </p:cNvPr>
            <p:cNvSpPr txBox="1"/>
            <p:nvPr/>
          </p:nvSpPr>
          <p:spPr>
            <a:xfrm>
              <a:off x="457199" y="2517724"/>
              <a:ext cx="10737541" cy="18955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600" b="1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步骤1</a:t>
              </a:r>
              <a:r>
                <a:rPr lang="zh-CN" altLang="zh-CN" sz="16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：在站点中新建网页w1.html，并保存网页；</a:t>
              </a:r>
              <a:endPara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kumimoji="0" lang="zh-CN" altLang="zh-CN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步骤2</a:t>
              </a:r>
              <a:r>
                <a:rPr kumimoji="0" lang="zh-CN" altLang="zh-CN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：在【设计】界面中输入文本“世界著名画家介绍”，选中文本，点击文本属性面板中【CSS】的居中按钮</a:t>
              </a:r>
              <a:r>
                <a:rPr lang="zh-CN" altLang="zh-CN" sz="16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，弹出【新建CSS规则】面板，创建一个CSS的类“wenzi”，规则定义选择“（仅限该文档）”，点击【确定】</a:t>
              </a:r>
              <a:r>
                <a:rPr lang="zh-CN" altLang="en-US" sz="16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。</a:t>
              </a:r>
              <a:endPara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kumimoji="0" lang="zh-CN" altLang="zh-CN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步骤3：</a:t>
              </a:r>
              <a:r>
                <a:rPr kumimoji="0" lang="zh-CN" altLang="zh-CN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【目标规则】显示为 </a:t>
              </a: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            </a:t>
              </a:r>
              <a:r>
                <a:rPr kumimoji="0" lang="zh-CN" altLang="zh-CN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，可在属性面板中设置【大小】为14px，选择颜色为</a:t>
              </a: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</a:t>
              </a:r>
              <a:r>
                <a: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，</a:t>
              </a:r>
              <a:r>
                <a:rPr kumimoji="0" lang="zh-CN" altLang="zh-CN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也可点击显示</a:t>
              </a: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【                         】</a:t>
              </a:r>
              <a:r>
                <a:rPr kumimoji="0" lang="zh-CN" altLang="zh-CN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【.wenzi的CSS规则定义】面板，在【类型】中设置Font-size为14像素和Color为#F00</a:t>
              </a:r>
              <a:endParaRPr kumimoji="0" lang="zh-CN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081" name="图片 1">
              <a:extLst>
                <a:ext uri="{FF2B5EF4-FFF2-40B4-BE49-F238E27FC236}">
                  <a16:creationId xmlns:a16="http://schemas.microsoft.com/office/drawing/2014/main" id="{3B0A1134-E7C4-498F-98D0-A8EBD09BF3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024" y="4133969"/>
              <a:ext cx="2120051" cy="245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Picture 8">
              <a:extLst>
                <a:ext uri="{FF2B5EF4-FFF2-40B4-BE49-F238E27FC236}">
                  <a16:creationId xmlns:a16="http://schemas.microsoft.com/office/drawing/2014/main" id="{ED2B1A55-BD9D-4245-A227-15443F9D5B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34167" y="3636321"/>
              <a:ext cx="353961" cy="3834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9" name="Picture 7">
              <a:extLst>
                <a:ext uri="{FF2B5EF4-FFF2-40B4-BE49-F238E27FC236}">
                  <a16:creationId xmlns:a16="http://schemas.microsoft.com/office/drawing/2014/main" id="{3753FE69-DFCA-4A4A-9BD3-CD8A0FCA63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816" y="3720811"/>
              <a:ext cx="873236" cy="214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86" name="图片 1">
            <a:extLst>
              <a:ext uri="{FF2B5EF4-FFF2-40B4-BE49-F238E27FC236}">
                <a16:creationId xmlns:a16="http://schemas.microsoft.com/office/drawing/2014/main" id="{E35E923F-9C6C-4A75-B486-B1A1DB15B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03" y="4212591"/>
            <a:ext cx="3686028" cy="272290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图片 1">
            <a:extLst>
              <a:ext uri="{FF2B5EF4-FFF2-40B4-BE49-F238E27FC236}">
                <a16:creationId xmlns:a16="http://schemas.microsoft.com/office/drawing/2014/main" id="{DA43284A-A158-4A84-9684-DEBCC0E9F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408" y="4212591"/>
            <a:ext cx="4252605" cy="284260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916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网页中的文本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9BB78C90-C2AE-4F42-BE8E-C09D73EAD66E}"/>
              </a:ext>
            </a:extLst>
          </p:cNvPr>
          <p:cNvSpPr/>
          <p:nvPr/>
        </p:nvSpPr>
        <p:spPr>
          <a:xfrm>
            <a:off x="559294" y="1136342"/>
            <a:ext cx="2317072" cy="399495"/>
          </a:xfrm>
          <a:prstGeom prst="round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BDC9BE2-B736-4B0D-9133-76A0FDB39051}"/>
              </a:ext>
            </a:extLst>
          </p:cNvPr>
          <p:cNvSpPr txBox="1"/>
          <p:nvPr/>
        </p:nvSpPr>
        <p:spPr>
          <a:xfrm>
            <a:off x="427702" y="1670741"/>
            <a:ext cx="94143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b="1" kern="1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步骤4：</a:t>
            </a:r>
            <a:r>
              <a:rPr lang="zh-CN" altLang="zh-CN" sz="1800" kern="1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在【代码】视图中，CSS样式插入在当前页面中，网页的代码如下</a:t>
            </a:r>
            <a:endParaRPr lang="zh-CN" altLang="en-US" dirty="0"/>
          </a:p>
        </p:txBody>
      </p:sp>
      <p:sp>
        <p:nvSpPr>
          <p:cNvPr id="8" name="文本框 2">
            <a:extLst>
              <a:ext uri="{FF2B5EF4-FFF2-40B4-BE49-F238E27FC236}">
                <a16:creationId xmlns:a16="http://schemas.microsoft.com/office/drawing/2014/main" id="{1C4AC510-D089-4A44-BB81-6004C075D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294" y="2112126"/>
            <a:ext cx="11344422" cy="346213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&lt;!DOCTYPE html PUBLIC "-//W3C//DTD XHTML 1.0 Transitional//EN" "http://www.w3.org/TR/xhtml1/DTD/xhtml1transitional.dtd"&gt;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&lt;html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xmlns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="http://www.w3.org/1999/xhtml"&gt;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&lt;head&gt;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&lt;meta http-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equiv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="Content-Type" content="text/html; charset=utf-8" /&gt;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&lt;title&gt;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无标题文档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&lt;/title&gt;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&lt;style type="text/</a:t>
            </a:r>
            <a:r>
              <a:rPr kumimoji="0" lang="en-US" altLang="zh-CN" sz="14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css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"&gt;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14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wenzi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{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	text-align: center;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	font-size: 14px;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	color: #F00;}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&lt;/style&gt;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&lt;/head&gt;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&lt;body&gt;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&lt;p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class="</a:t>
            </a:r>
            <a:r>
              <a:rPr kumimoji="0" lang="en-US" altLang="zh-CN" sz="1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wenzi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世界著名画家介绍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&lt;/p&gt;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&lt;/body&gt;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&lt;/html&gt;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0E77DA6-5E15-4406-9F8C-7522C89B922C}"/>
              </a:ext>
            </a:extLst>
          </p:cNvPr>
          <p:cNvSpPr txBox="1"/>
          <p:nvPr/>
        </p:nvSpPr>
        <p:spPr>
          <a:xfrm>
            <a:off x="427702" y="5718367"/>
            <a:ext cx="6164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b="1" kern="1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步骤5：</a:t>
            </a:r>
            <a:r>
              <a:rPr lang="zh-CN" altLang="zh-CN" sz="1800" kern="1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点击【在浏览器中调试/预览</a:t>
            </a:r>
            <a:r>
              <a:rPr lang="en-US" altLang="zh-CN" sz="1800" kern="1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查看效果。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1862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网页中的文本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9BB78C90-C2AE-4F42-BE8E-C09D73EAD66E}"/>
              </a:ext>
            </a:extLst>
          </p:cNvPr>
          <p:cNvSpPr/>
          <p:nvPr/>
        </p:nvSpPr>
        <p:spPr>
          <a:xfrm>
            <a:off x="559294" y="1136342"/>
            <a:ext cx="2317072" cy="399495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插入特殊符号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C596910-38C2-4466-A960-FF1D78335FB8}"/>
              </a:ext>
            </a:extLst>
          </p:cNvPr>
          <p:cNvSpPr/>
          <p:nvPr/>
        </p:nvSpPr>
        <p:spPr>
          <a:xfrm>
            <a:off x="559294" y="1621081"/>
            <a:ext cx="10635447" cy="915079"/>
          </a:xfrm>
          <a:prstGeom prst="roundRect">
            <a:avLst>
              <a:gd name="adj" fmla="val 424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kern="1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cs typeface="Times New Roman" panose="02020603050405020304" pitchFamily="18" charset="0"/>
              </a:rPr>
              <a:t>Dreamweaver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提供特殊符号的工具，在插入工具面板中选择【文本】工具，点击最后一个选项里的倒三角图标，则有一部份常用的特殊符号，例如版权、商标等，点击最后的【其他字符】选项，打开插入其他字符面板，点击需要使用的字符，点【确定】按钮完成特殊符号的插入</a:t>
            </a:r>
            <a:r>
              <a:rPr lang="zh-CN" altLang="en-US" sz="1800" kern="100" dirty="0">
                <a:solidFill>
                  <a:schemeClr val="tx1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4" name="图片 1">
            <a:extLst>
              <a:ext uri="{FF2B5EF4-FFF2-40B4-BE49-F238E27FC236}">
                <a16:creationId xmlns:a16="http://schemas.microsoft.com/office/drawing/2014/main" id="{A1E708BF-DA84-41EA-91E9-508E046CD9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143" y="2760551"/>
            <a:ext cx="1984529" cy="3122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1">
            <a:extLst>
              <a:ext uri="{FF2B5EF4-FFF2-40B4-BE49-F238E27FC236}">
                <a16:creationId xmlns:a16="http://schemas.microsoft.com/office/drawing/2014/main" id="{B4A1D045-C655-4272-AB5D-00A9AB812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293" y="2858247"/>
            <a:ext cx="3956050" cy="29271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901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网页中的文本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9BB78C90-C2AE-4F42-BE8E-C09D73EAD66E}"/>
              </a:ext>
            </a:extLst>
          </p:cNvPr>
          <p:cNvSpPr/>
          <p:nvPr/>
        </p:nvSpPr>
        <p:spPr>
          <a:xfrm>
            <a:off x="559294" y="1136342"/>
            <a:ext cx="2317072" cy="399495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插入水平线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C596910-38C2-4466-A960-FF1D78335FB8}"/>
              </a:ext>
            </a:extLst>
          </p:cNvPr>
          <p:cNvSpPr/>
          <p:nvPr/>
        </p:nvSpPr>
        <p:spPr>
          <a:xfrm>
            <a:off x="559294" y="1621082"/>
            <a:ext cx="10635447" cy="654730"/>
          </a:xfrm>
          <a:prstGeom prst="roundRect">
            <a:avLst>
              <a:gd name="adj" fmla="val 424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在网页中插入水平线可以不同的内容分隔开，水平线的HTML标签是&lt;hr&gt;，是单标签，在Dreamweaver中提供三种方式插入水平线。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A3517A-8414-4392-95B3-8A1D4EDE80CB}"/>
              </a:ext>
            </a:extLst>
          </p:cNvPr>
          <p:cNvSpPr txBox="1"/>
          <p:nvPr/>
        </p:nvSpPr>
        <p:spPr>
          <a:xfrm>
            <a:off x="201559" y="2224458"/>
            <a:ext cx="8421329" cy="128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50000"/>
              </a:lnSpc>
            </a:pP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方法1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：在代码界面中直接输入&lt;hr&gt;标签插入水平线；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方法2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：选择【插入】工具栏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【常用】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【水平线】；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方法3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：在【插入】菜单栏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【HTML】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【水平线】。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7A287C42-2C36-4B03-B1FF-E5EA61173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727"/>
          <a:stretch>
            <a:fillRect/>
          </a:stretch>
        </p:blipFill>
        <p:spPr bwMode="auto">
          <a:xfrm>
            <a:off x="559294" y="3571592"/>
            <a:ext cx="2224087" cy="1727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27">
            <a:extLst>
              <a:ext uri="{FF2B5EF4-FFF2-40B4-BE49-F238E27FC236}">
                <a16:creationId xmlns:a16="http://schemas.microsoft.com/office/drawing/2014/main" id="{7783A1A1-C630-43D2-8940-0C314D105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809" y="3571592"/>
            <a:ext cx="1974850" cy="2155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AF2F821-EBBC-4A3B-AB1C-9F0EB0DBD16E}"/>
              </a:ext>
            </a:extLst>
          </p:cNvPr>
          <p:cNvSpPr txBox="1"/>
          <p:nvPr/>
        </p:nvSpPr>
        <p:spPr>
          <a:xfrm>
            <a:off x="5428742" y="3591237"/>
            <a:ext cx="6388292" cy="16700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【水平线】：设置水平线的ID值；</a:t>
            </a:r>
          </a:p>
          <a:p>
            <a:pPr algn="l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【宽】：设置水平线的宽度值，单位可以是像素或百分比；</a:t>
            </a:r>
          </a:p>
          <a:p>
            <a:pPr algn="l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【高】：设置水平线的高度值，单位可以是像素或百分比。</a:t>
            </a:r>
          </a:p>
          <a:p>
            <a:pPr algn="l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【对齐】：设置水平线的对齐方式，包括默认、左对齐、右对齐和居中对齐；</a:t>
            </a:r>
          </a:p>
          <a:p>
            <a:pPr algn="l">
              <a:lnSpc>
                <a:spcPct val="150000"/>
              </a:lnSpc>
            </a:pP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【阴影】：可设置水平线的投影效果。</a:t>
            </a:r>
          </a:p>
        </p:txBody>
      </p:sp>
    </p:spTree>
    <p:extLst>
      <p:ext uri="{BB962C8B-B14F-4D97-AF65-F5344CB8AC3E}">
        <p14:creationId xmlns:p14="http://schemas.microsoft.com/office/powerpoint/2010/main" val="3806437030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2" id="{88C32B2F-FC00-4C6E-9E4F-FF688E02CA48}" vid="{27E4A111-2E56-49BA-86A8-E0438571D4B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731</TotalTime>
  <Words>7091</Words>
  <Application>Microsoft Office PowerPoint</Application>
  <PresentationFormat>宽屏</PresentationFormat>
  <Paragraphs>399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4" baseType="lpstr">
      <vt:lpstr>Gulim</vt:lpstr>
      <vt:lpstr>等线</vt:lpstr>
      <vt:lpstr>微软雅黑</vt:lpstr>
      <vt:lpstr>微软雅黑 Light</vt:lpstr>
      <vt:lpstr>字体圈欣意冠黑体</vt:lpstr>
      <vt:lpstr>Arial</vt:lpstr>
      <vt:lpstr>Times New Roman</vt:lpstr>
      <vt:lpstr>Wingdings</vt:lpstr>
      <vt:lpstr>主题2</vt:lpstr>
      <vt:lpstr>PowerPoint 演示文稿</vt:lpstr>
      <vt:lpstr>PowerPoint 演示文稿</vt:lpstr>
      <vt:lpstr>准备知识：常用的网页元素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准备知识：超链接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扩展知识：插入多媒体元素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hai</dc:creator>
  <cp:lastModifiedBy>wang hai</cp:lastModifiedBy>
  <cp:revision>99</cp:revision>
  <dcterms:created xsi:type="dcterms:W3CDTF">2021-07-31T15:05:35Z</dcterms:created>
  <dcterms:modified xsi:type="dcterms:W3CDTF">2021-09-03T05:17:25Z</dcterms:modified>
</cp:coreProperties>
</file>