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31" r:id="rId4"/>
    <p:sldId id="335" r:id="rId5"/>
    <p:sldId id="350" r:id="rId6"/>
    <p:sldId id="336" r:id="rId7"/>
    <p:sldId id="351" r:id="rId8"/>
    <p:sldId id="347" r:id="rId9"/>
    <p:sldId id="352" r:id="rId10"/>
    <p:sldId id="353" r:id="rId11"/>
    <p:sldId id="346" r:id="rId12"/>
    <p:sldId id="348" r:id="rId13"/>
    <p:sldId id="340" r:id="rId14"/>
    <p:sldId id="354" r:id="rId15"/>
    <p:sldId id="339" r:id="rId16"/>
    <p:sldId id="355" r:id="rId17"/>
    <p:sldId id="356" r:id="rId18"/>
    <p:sldId id="357" r:id="rId19"/>
    <p:sldId id="358" r:id="rId20"/>
    <p:sldId id="359" r:id="rId21"/>
    <p:sldId id="360" r:id="rId22"/>
    <p:sldId id="332" r:id="rId23"/>
    <p:sldId id="361" r:id="rId24"/>
    <p:sldId id="362" r:id="rId25"/>
    <p:sldId id="363" r:id="rId26"/>
    <p:sldId id="364" r:id="rId27"/>
    <p:sldId id="365" r:id="rId28"/>
    <p:sldId id="349" r:id="rId29"/>
    <p:sldId id="366" r:id="rId30"/>
    <p:sldId id="368" r:id="rId31"/>
    <p:sldId id="367" r:id="rId32"/>
    <p:sldId id="369" r:id="rId33"/>
    <p:sldId id="345"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576" y="10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38430C3-5E01-4055-99EB-8637FF4E9E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4" name="日期占位符 3">
            <a:extLst>
              <a:ext uri="{FF2B5EF4-FFF2-40B4-BE49-F238E27FC236}">
                <a16:creationId xmlns:a16="http://schemas.microsoft.com/office/drawing/2014/main" id="{97A2C3DA-204C-4C23-BA12-FCACFBDDFB93}"/>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D19A53D-BDEC-43E6-906C-8C4873096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AFE403-31EF-4ECC-AE6D-7064F4BBADE4}"/>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21" name="等腰三角形 20">
            <a:extLst>
              <a:ext uri="{FF2B5EF4-FFF2-40B4-BE49-F238E27FC236}">
                <a16:creationId xmlns:a16="http://schemas.microsoft.com/office/drawing/2014/main" id="{F199C3D3-6201-4D7A-A702-91D889DA2A1A}"/>
              </a:ext>
            </a:extLst>
          </p:cNvPr>
          <p:cNvSpPr/>
          <p:nvPr/>
        </p:nvSpPr>
        <p:spPr>
          <a:xfrm>
            <a:off x="0" y="-747629"/>
            <a:ext cx="8363712" cy="8171061"/>
          </a:xfrm>
          <a:prstGeom prst="triangle">
            <a:avLst>
              <a:gd name="adj" fmla="val 0"/>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等腰三角形 21">
            <a:extLst>
              <a:ext uri="{FF2B5EF4-FFF2-40B4-BE49-F238E27FC236}">
                <a16:creationId xmlns:a16="http://schemas.microsoft.com/office/drawing/2014/main" id="{6DABE92F-B0C8-472B-AD2D-956CFBCFE494}"/>
              </a:ext>
            </a:extLst>
          </p:cNvPr>
          <p:cNvSpPr/>
          <p:nvPr/>
        </p:nvSpPr>
        <p:spPr>
          <a:xfrm rot="8819023">
            <a:off x="-545604" y="768655"/>
            <a:ext cx="11094140" cy="6243716"/>
          </a:xfrm>
          <a:prstGeom prst="triangle">
            <a:avLst>
              <a:gd name="adj" fmla="val 38152"/>
            </a:avLst>
          </a:prstGeom>
          <a:solidFill>
            <a:srgbClr val="0096FC">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0A2DD5C0-C59D-4C97-8C2C-5A003832355E}"/>
              </a:ext>
            </a:extLst>
          </p:cNvPr>
          <p:cNvSpPr/>
          <p:nvPr/>
        </p:nvSpPr>
        <p:spPr bwMode="auto">
          <a:xfrm>
            <a:off x="1376515" y="2741423"/>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9" name="图形 28" descr="铅笔">
            <a:extLst>
              <a:ext uri="{FF2B5EF4-FFF2-40B4-BE49-F238E27FC236}">
                <a16:creationId xmlns:a16="http://schemas.microsoft.com/office/drawing/2014/main" id="{FAF9EC75-3FB3-41D8-912F-2A7D50E193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0917" y="1558436"/>
            <a:ext cx="914400" cy="914400"/>
          </a:xfrm>
          <a:prstGeom prst="rect">
            <a:avLst/>
          </a:prstGeom>
          <a:effectLst/>
        </p:spPr>
      </p:pic>
      <p:pic>
        <p:nvPicPr>
          <p:cNvPr id="31" name="图形 30" descr="监视器">
            <a:extLst>
              <a:ext uri="{FF2B5EF4-FFF2-40B4-BE49-F238E27FC236}">
                <a16:creationId xmlns:a16="http://schemas.microsoft.com/office/drawing/2014/main" id="{83AB8688-8BED-4AEC-8DC6-B90659AA9AA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61038" y="1908343"/>
            <a:ext cx="914400" cy="914400"/>
          </a:xfrm>
          <a:prstGeom prst="rect">
            <a:avLst/>
          </a:prstGeom>
        </p:spPr>
      </p:pic>
    </p:spTree>
    <p:extLst>
      <p:ext uri="{BB962C8B-B14F-4D97-AF65-F5344CB8AC3E}">
        <p14:creationId xmlns:p14="http://schemas.microsoft.com/office/powerpoint/2010/main" val="2977183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2.3 </a:t>
            </a:r>
            <a:r>
              <a:rPr lang="zh-CN"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案例实施过程：人物介绍网页的制作</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a:t>
            </a:r>
            <a:r>
              <a:rPr lang="en-US" altLang="zh-CN"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1</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a:t>
            </a:r>
          </a:p>
        </p:txBody>
      </p:sp>
    </p:spTree>
    <p:extLst>
      <p:ext uri="{BB962C8B-B14F-4D97-AF65-F5344CB8AC3E}">
        <p14:creationId xmlns:p14="http://schemas.microsoft.com/office/powerpoint/2010/main" val="3163792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57316" y="82609"/>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560684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3.6.5 </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课堂练习：制作电影播放网页</a:t>
            </a:r>
          </a:p>
          <a:p>
            <a:endPar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endParaRPr>
          </a:p>
        </p:txBody>
      </p:sp>
    </p:spTree>
    <p:extLst>
      <p:ext uri="{BB962C8B-B14F-4D97-AF65-F5344CB8AC3E}">
        <p14:creationId xmlns:p14="http://schemas.microsoft.com/office/powerpoint/2010/main" val="1328073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974280-95E5-44B2-9C52-0CAA6851A9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D65C13-0BA2-4055-9E3C-7A23C571B8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AD4D0DD-4E92-4C99-B650-07ADD8814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9E2ED9C-1D77-4C61-9FFB-36DA1B2F6267}"/>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824DF6C8-1E5F-4F1C-A5D7-7BF84C54F2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817195-B85A-40E5-91B7-AF747EC70B9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473964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2051EC-8D7B-4548-BA94-69354B65A0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E0013C5-EC7B-4910-B17E-FDE1570645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EBAB8C01-A35B-464A-9E83-D0618968D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2715236-FE60-43E0-A017-D2F909FD8611}"/>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B4AB4660-73F4-4B9D-8536-C009D7D6F7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697ABA0-E0BC-4E06-A0F9-8C3F5641A188}"/>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395815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505DB-CA57-4787-BB52-C003B52B61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FAD537D-1639-43C8-A35B-751A982F4B5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8AF765D-93A0-4121-A866-545D2A70F0D8}"/>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9400C844-52CE-4E0E-8C8F-483FECF1D9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A3790F-BA86-4B0C-9060-F67CE63EA02B}"/>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3191509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658C17A-C75E-4F82-8097-5BCC003EFAA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CEE157B-DA0D-4A9D-BE34-57E077850BA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388568-B52B-488F-A70E-17CBC99EAA03}"/>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AEF60746-E7F9-4B28-8669-1CCEF97CF0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4F6A55-1BF5-4E8B-9DBF-59E16586EB66}"/>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521899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A44EE9-FC12-490A-BE72-3F0C2849C03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AFF2B2D-677F-4745-A065-57EE48470F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E83117-A3B3-436B-B301-1A82620B0375}"/>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4FB4CEA4-77FD-49A4-BA19-A9808CF17E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0A6250-6E8B-4844-AB27-75EEEEB9500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58249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6C33EF9-283B-4200-A098-6D05F556A028}"/>
              </a:ext>
            </a:extLst>
          </p:cNvPr>
          <p:cNvSpPr>
            <a:spLocks noGrp="1"/>
          </p:cNvSpPr>
          <p:nvPr>
            <p:ph idx="1"/>
          </p:nvPr>
        </p:nvSpPr>
        <p:spPr>
          <a:xfrm>
            <a:off x="838200" y="1061884"/>
            <a:ext cx="10515600" cy="511508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a:extLst>
              <a:ext uri="{FF2B5EF4-FFF2-40B4-BE49-F238E27FC236}">
                <a16:creationId xmlns:a16="http://schemas.microsoft.com/office/drawing/2014/main" id="{21B3F427-9802-45E0-A6E1-527C31261E16}"/>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53D6A738-19D0-49D7-8246-36743F1CDF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70EEAF-9B0B-439D-8768-E7653623AC4A}"/>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7" name="圆角矩形 47">
            <a:extLst>
              <a:ext uri="{FF2B5EF4-FFF2-40B4-BE49-F238E27FC236}">
                <a16:creationId xmlns:a16="http://schemas.microsoft.com/office/drawing/2014/main" id="{2564D59E-51FC-4828-A779-D7F8686BAE20}"/>
              </a:ext>
            </a:extLst>
          </p:cNvPr>
          <p:cNvSpPr/>
          <p:nvPr/>
        </p:nvSpPr>
        <p:spPr>
          <a:xfrm>
            <a:off x="838200" y="206637"/>
            <a:ext cx="8294781" cy="716522"/>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DA577C8A-1C57-42C3-A4B5-E053DF49EACD}"/>
              </a:ext>
            </a:extLst>
          </p:cNvPr>
          <p:cNvSpPr>
            <a:spLocks noGrp="1"/>
          </p:cNvSpPr>
          <p:nvPr>
            <p:ph type="title"/>
          </p:nvPr>
        </p:nvSpPr>
        <p:spPr>
          <a:xfrm>
            <a:off x="984180" y="373761"/>
            <a:ext cx="10515600" cy="449267"/>
          </a:xfrm>
        </p:spPr>
        <p:txBody>
          <a:bodyPr>
            <a:noAutofit/>
          </a:bodyPr>
          <a:lstStyle>
            <a:lvl1pPr>
              <a:defRPr sz="2800"/>
            </a:lvl1pPr>
          </a:lstStyle>
          <a:p>
            <a:r>
              <a:rPr lang="zh-CN" altLang="en-US"/>
              <a:t>单击此处编辑母版标题样式</a:t>
            </a:r>
            <a:endParaRPr lang="zh-CN" altLang="en-US" dirty="0"/>
          </a:p>
        </p:txBody>
      </p:sp>
      <p:sp>
        <p:nvSpPr>
          <p:cNvPr id="8" name="平行四边形 7">
            <a:extLst>
              <a:ext uri="{FF2B5EF4-FFF2-40B4-BE49-F238E27FC236}">
                <a16:creationId xmlns:a16="http://schemas.microsoft.com/office/drawing/2014/main" id="{0F5EB082-D04C-4457-AB17-3ECA41995678}"/>
              </a:ext>
            </a:extLst>
          </p:cNvPr>
          <p:cNvSpPr/>
          <p:nvPr/>
        </p:nvSpPr>
        <p:spPr>
          <a:xfrm>
            <a:off x="158408" y="29673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9" name="平行四边形 8">
            <a:extLst>
              <a:ext uri="{FF2B5EF4-FFF2-40B4-BE49-F238E27FC236}">
                <a16:creationId xmlns:a16="http://schemas.microsoft.com/office/drawing/2014/main" id="{41223414-30AC-4EC7-A86B-FE48F1397093}"/>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13" name="五边形 12">
            <a:extLst>
              <a:ext uri="{FF2B5EF4-FFF2-40B4-BE49-F238E27FC236}">
                <a16:creationId xmlns:a16="http://schemas.microsoft.com/office/drawing/2014/main" id="{704D6575-9D88-46F3-815B-F0B74D131A41}"/>
              </a:ext>
            </a:extLst>
          </p:cNvPr>
          <p:cNvSpPr/>
          <p:nvPr/>
        </p:nvSpPr>
        <p:spPr>
          <a:xfrm>
            <a:off x="11353801" y="6011238"/>
            <a:ext cx="468036" cy="445749"/>
          </a:xfrm>
          <a:prstGeom prst="pentagon">
            <a:avLst/>
          </a:prstGeom>
          <a:solidFill>
            <a:srgbClr val="87D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a:extLst>
              <a:ext uri="{FF2B5EF4-FFF2-40B4-BE49-F238E27FC236}">
                <a16:creationId xmlns:a16="http://schemas.microsoft.com/office/drawing/2014/main" id="{A1991EC4-1E07-42BA-B639-6C1ABF7BBE3F}"/>
              </a:ext>
            </a:extLst>
          </p:cNvPr>
          <p:cNvSpPr/>
          <p:nvPr/>
        </p:nvSpPr>
        <p:spPr>
          <a:xfrm rot="19299594">
            <a:off x="11636228" y="5642704"/>
            <a:ext cx="468036" cy="445749"/>
          </a:xfrm>
          <a:prstGeom prst="pent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endParaRPr>
          </a:p>
        </p:txBody>
      </p:sp>
      <p:sp>
        <p:nvSpPr>
          <p:cNvPr id="15" name="五边形 14">
            <a:extLst>
              <a:ext uri="{FF2B5EF4-FFF2-40B4-BE49-F238E27FC236}">
                <a16:creationId xmlns:a16="http://schemas.microsoft.com/office/drawing/2014/main" id="{6C8D9DAF-FA13-45C2-9111-78AC67E0DDBD}"/>
              </a:ext>
            </a:extLst>
          </p:cNvPr>
          <p:cNvSpPr/>
          <p:nvPr/>
        </p:nvSpPr>
        <p:spPr>
          <a:xfrm rot="6566174">
            <a:off x="11828561" y="6133475"/>
            <a:ext cx="468036" cy="445749"/>
          </a:xfrm>
          <a:prstGeom prst="pentagon">
            <a:avLst/>
          </a:prstGeom>
          <a:solidFill>
            <a:srgbClr val="D1F1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0072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B2EF62-3370-4F35-83FA-FF73CEA60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8" name="矩形: 圆角 7">
            <a:extLst>
              <a:ext uri="{FF2B5EF4-FFF2-40B4-BE49-F238E27FC236}">
                <a16:creationId xmlns:a16="http://schemas.microsoft.com/office/drawing/2014/main" id="{EFDB9268-7235-497D-9F3E-D99802E88223}"/>
              </a:ext>
            </a:extLst>
          </p:cNvPr>
          <p:cNvSpPr/>
          <p:nvPr/>
        </p:nvSpPr>
        <p:spPr bwMode="auto">
          <a:xfrm>
            <a:off x="1445526" y="683231"/>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r>
              <a:rPr lang="zh-CN" altLang="en-US" sz="3600" b="1" dirty="0">
                <a:solidFill>
                  <a:srgbClr val="0099FF"/>
                </a:solidFill>
                <a:effectLst>
                  <a:glow rad="101600">
                    <a:schemeClr val="accent5">
                      <a:satMod val="175000"/>
                      <a:alpha val="40000"/>
                    </a:schemeClr>
                  </a:glow>
                </a:effectLst>
                <a:latin typeface="微软雅黑" panose="020B0503020204020204" pitchFamily="34" charset="-122"/>
                <a:ea typeface="微软雅黑" panose="020B0503020204020204" pitchFamily="34" charset="-122"/>
              </a:rPr>
              <a:t>本章小结</a:t>
            </a:r>
          </a:p>
        </p:txBody>
      </p:sp>
    </p:spTree>
    <p:extLst>
      <p:ext uri="{BB962C8B-B14F-4D97-AF65-F5344CB8AC3E}">
        <p14:creationId xmlns:p14="http://schemas.microsoft.com/office/powerpoint/2010/main" val="1197097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3578A-E744-4102-82EF-E939AFF6FFE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E1E0DB-446D-41CB-9303-5735E4440D4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7D0027D-1D45-44BC-B2B3-2A258DA14C1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4B9886E-9F4C-44A4-83F6-8C45F5334A5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3799FB6E-D5CA-4047-A020-5A3DA5803F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37FEBA-D48C-482D-9EF2-E2C9AA04CFE5}"/>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8" name="圆角矩形 47">
            <a:extLst>
              <a:ext uri="{FF2B5EF4-FFF2-40B4-BE49-F238E27FC236}">
                <a16:creationId xmlns:a16="http://schemas.microsoft.com/office/drawing/2014/main" id="{65C7C64B-BE6A-41D1-917F-BE28CB6B8631}"/>
              </a:ext>
            </a:extLst>
          </p:cNvPr>
          <p:cNvSpPr/>
          <p:nvPr/>
        </p:nvSpPr>
        <p:spPr>
          <a:xfrm>
            <a:off x="763114" y="145957"/>
            <a:ext cx="8294781" cy="535080"/>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3040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9A9168-311F-4E92-B32C-551254EE55F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FBC21F2-1FC8-416B-B586-E34F168A07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B72F935-883F-42D7-BC00-ECF284CEB0F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0FE9778-8FDB-470A-8EE1-6C5DBA044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79829AE-1513-443D-B32E-045DACEAD16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EE571B-C52E-4DC5-9434-763DD0FD9FF2}"/>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8" name="页脚占位符 7">
            <a:extLst>
              <a:ext uri="{FF2B5EF4-FFF2-40B4-BE49-F238E27FC236}">
                <a16:creationId xmlns:a16="http://schemas.microsoft.com/office/drawing/2014/main" id="{1FB57460-6208-44D9-AA7E-3006BEFDB5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ED9925A-F0D9-4B21-A48B-17A8D5AB6AFC}"/>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Tree>
    <p:extLst>
      <p:ext uri="{BB962C8B-B14F-4D97-AF65-F5344CB8AC3E}">
        <p14:creationId xmlns:p14="http://schemas.microsoft.com/office/powerpoint/2010/main" val="2135927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19408C-6638-4DED-B664-F7290753D1BC}"/>
              </a:ext>
            </a:extLst>
          </p:cNvPr>
          <p:cNvSpPr>
            <a:spLocks noGrp="1"/>
          </p:cNvSpPr>
          <p:nvPr>
            <p:ph type="title"/>
          </p:nvPr>
        </p:nvSpPr>
        <p:spPr>
          <a:xfrm>
            <a:off x="2028058" y="157905"/>
            <a:ext cx="8996518" cy="695990"/>
          </a:xfrm>
          <a:noFill/>
          <a:ln>
            <a:noFill/>
          </a:ln>
        </p:spPr>
        <p:txBody>
          <a:bodyPr/>
          <a:lstStyle>
            <a:lvl1pPr>
              <a:defRPr>
                <a:solidFill>
                  <a:schemeClr val="tx1">
                    <a:lumMod val="85000"/>
                    <a:lumOff val="15000"/>
                  </a:schemeClr>
                </a:solidFill>
              </a:defRPr>
            </a:lvl1pPr>
          </a:lstStyle>
          <a:p>
            <a:r>
              <a:rPr lang="zh-CN" altLang="en-US"/>
              <a:t>单击此处编辑母版标题样式</a:t>
            </a:r>
            <a:endParaRPr lang="zh-CN" altLang="en-US" dirty="0"/>
          </a:p>
        </p:txBody>
      </p:sp>
      <p:sp>
        <p:nvSpPr>
          <p:cNvPr id="3" name="日期占位符 2">
            <a:extLst>
              <a:ext uri="{FF2B5EF4-FFF2-40B4-BE49-F238E27FC236}">
                <a16:creationId xmlns:a16="http://schemas.microsoft.com/office/drawing/2014/main" id="{0DCFB888-41AD-492F-AB05-2397CFF8F14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4" name="页脚占位符 3">
            <a:extLst>
              <a:ext uri="{FF2B5EF4-FFF2-40B4-BE49-F238E27FC236}">
                <a16:creationId xmlns:a16="http://schemas.microsoft.com/office/drawing/2014/main" id="{91CC389E-0608-42B5-A832-E627E6B229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1CC741-CAAD-404E-A9E7-8A610D37A1A7}"/>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sp>
        <p:nvSpPr>
          <p:cNvPr id="6" name="矩形 5">
            <a:extLst>
              <a:ext uri="{FF2B5EF4-FFF2-40B4-BE49-F238E27FC236}">
                <a16:creationId xmlns:a16="http://schemas.microsoft.com/office/drawing/2014/main" id="{E690FB4D-D905-4E02-AF71-1F776579CE11}"/>
              </a:ext>
            </a:extLst>
          </p:cNvPr>
          <p:cNvSpPr/>
          <p:nvPr/>
        </p:nvSpPr>
        <p:spPr bwMode="auto">
          <a:xfrm>
            <a:off x="9526" y="141288"/>
            <a:ext cx="1868436" cy="849312"/>
          </a:xfrm>
          <a:prstGeom prst="rect">
            <a:avLst/>
          </a:prstGeom>
          <a:solidFill>
            <a:srgbClr val="0096FC"/>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sp>
        <p:nvSpPr>
          <p:cNvPr id="7" name="矩形 6">
            <a:extLst>
              <a:ext uri="{FF2B5EF4-FFF2-40B4-BE49-F238E27FC236}">
                <a16:creationId xmlns:a16="http://schemas.microsoft.com/office/drawing/2014/main" id="{478B89FF-6C82-4A21-81F0-DC198B15F0D7}"/>
              </a:ext>
            </a:extLst>
          </p:cNvPr>
          <p:cNvSpPr/>
          <p:nvPr/>
        </p:nvSpPr>
        <p:spPr bwMode="auto">
          <a:xfrm>
            <a:off x="9526" y="1"/>
            <a:ext cx="1868436" cy="188912"/>
          </a:xfrm>
          <a:prstGeom prst="rect">
            <a:avLst/>
          </a:prstGeom>
          <a:solidFill>
            <a:schemeClr val="accent1">
              <a:lumMod val="50000"/>
            </a:schemeClr>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cxnSp>
        <p:nvCxnSpPr>
          <p:cNvPr id="13" name="直接连接符 12">
            <a:extLst>
              <a:ext uri="{FF2B5EF4-FFF2-40B4-BE49-F238E27FC236}">
                <a16:creationId xmlns:a16="http://schemas.microsoft.com/office/drawing/2014/main" id="{7010683C-3EB8-4AFB-9ED6-9B930308C245}"/>
              </a:ext>
            </a:extLst>
          </p:cNvPr>
          <p:cNvCxnSpPr>
            <a:cxnSpLocks/>
          </p:cNvCxnSpPr>
          <p:nvPr/>
        </p:nvCxnSpPr>
        <p:spPr>
          <a:xfrm>
            <a:off x="2028058" y="990600"/>
            <a:ext cx="9200996" cy="0"/>
          </a:xfrm>
          <a:prstGeom prst="line">
            <a:avLst/>
          </a:prstGeom>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pic>
        <p:nvPicPr>
          <p:cNvPr id="16" name="图形 15" descr="灯泡">
            <a:extLst>
              <a:ext uri="{FF2B5EF4-FFF2-40B4-BE49-F238E27FC236}">
                <a16:creationId xmlns:a16="http://schemas.microsoft.com/office/drawing/2014/main" id="{F3BEE2FB-04B5-4525-BA1A-858E56571F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0570" y="181718"/>
            <a:ext cx="816077" cy="816077"/>
          </a:xfrm>
          <a:prstGeom prst="rect">
            <a:avLst/>
          </a:prstGeom>
        </p:spPr>
      </p:pic>
    </p:spTree>
    <p:extLst>
      <p:ext uri="{BB962C8B-B14F-4D97-AF65-F5344CB8AC3E}">
        <p14:creationId xmlns:p14="http://schemas.microsoft.com/office/powerpoint/2010/main" val="1969308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6.3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案例实施过程：</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制作用户留言页</a:t>
            </a:r>
          </a:p>
        </p:txBody>
      </p:sp>
    </p:spTree>
    <p:extLst>
      <p:ext uri="{BB962C8B-B14F-4D97-AF65-F5344CB8AC3E}">
        <p14:creationId xmlns:p14="http://schemas.microsoft.com/office/powerpoint/2010/main" val="4140759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5B29317C-179B-420D-B639-B1F23D5FD6AA}"/>
              </a:ext>
            </a:extLst>
          </p:cNvPr>
          <p:cNvSpPr txBox="1"/>
          <p:nvPr userDrawn="1"/>
        </p:nvSpPr>
        <p:spPr>
          <a:xfrm>
            <a:off x="46702" y="135398"/>
            <a:ext cx="4766837"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6.4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案例实施过程：</a:t>
            </a:r>
            <a:r>
              <a:rPr lang="zh-CN" altLang="en-US" sz="1800" b="1" kern="100" dirty="0">
                <a:solidFill>
                  <a:schemeClr val="bg1"/>
                </a:solidFill>
                <a:effectLst>
                  <a:outerShdw blurRad="38100" dist="38100" dir="2700000" algn="tl">
                    <a:srgbClr val="000000">
                      <a:alpha val="43137"/>
                    </a:srgbClr>
                  </a:outerShdw>
                </a:effectLst>
                <a:latin typeface="+mn-lt"/>
                <a:ea typeface="+mn-ea"/>
                <a:cs typeface="Times New Roman" panose="02020603050405020304" pitchFamily="18" charset="0"/>
              </a:rPr>
              <a:t>制作在线调查问卷页</a:t>
            </a:r>
          </a:p>
        </p:txBody>
      </p:sp>
    </p:spTree>
    <p:extLst>
      <p:ext uri="{BB962C8B-B14F-4D97-AF65-F5344CB8AC3E}">
        <p14:creationId xmlns:p14="http://schemas.microsoft.com/office/powerpoint/2010/main" val="870852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47321F20-91B6-4DF6-83ED-82F6281FD441}"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620BC2FD-AFF6-4D3C-8961-972A6F4A83DA}" type="slidenum">
              <a:rPr lang="zh-CN" altLang="en-US" smtClean="0"/>
              <a:t>‹#›</a:t>
            </a:fld>
            <a:endParaRPr lang="zh-CN" altLang="en-US"/>
          </a:p>
        </p:txBody>
      </p:sp>
      <p:grpSp>
        <p:nvGrpSpPr>
          <p:cNvPr id="11" name="组合 10">
            <a:extLst>
              <a:ext uri="{FF2B5EF4-FFF2-40B4-BE49-F238E27FC236}">
                <a16:creationId xmlns:a16="http://schemas.microsoft.com/office/drawing/2014/main" id="{A7A6478A-3FE5-4923-9CDA-467D4FDDEFED}"/>
              </a:ext>
            </a:extLst>
          </p:cNvPr>
          <p:cNvGrpSpPr/>
          <p:nvPr/>
        </p:nvGrpSpPr>
        <p:grpSpPr>
          <a:xfrm>
            <a:off x="0" y="0"/>
            <a:ext cx="12192000" cy="913069"/>
            <a:chOff x="0" y="0"/>
            <a:chExt cx="12192000" cy="913069"/>
          </a:xfrm>
        </p:grpSpPr>
        <p:sp>
          <p:nvSpPr>
            <p:cNvPr id="5" name="矩形 4">
              <a:extLst>
                <a:ext uri="{FF2B5EF4-FFF2-40B4-BE49-F238E27FC236}">
                  <a16:creationId xmlns:a16="http://schemas.microsoft.com/office/drawing/2014/main" id="{FB445AEA-0061-4462-AF9A-75F46F3B453A}"/>
                </a:ext>
              </a:extLst>
            </p:cNvPr>
            <p:cNvSpPr/>
            <p:nvPr/>
          </p:nvSpPr>
          <p:spPr>
            <a:xfrm>
              <a:off x="0" y="0"/>
              <a:ext cx="12192000" cy="609600"/>
            </a:xfrm>
            <a:prstGeom prst="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B445EA8-2772-43BD-A69C-0805417C6706}"/>
                </a:ext>
              </a:extLst>
            </p:cNvPr>
            <p:cNvGrpSpPr/>
            <p:nvPr/>
          </p:nvGrpSpPr>
          <p:grpSpPr>
            <a:xfrm>
              <a:off x="11560277" y="68827"/>
              <a:ext cx="393290" cy="844242"/>
              <a:chOff x="10960510" y="835742"/>
              <a:chExt cx="393290" cy="844242"/>
            </a:xfrm>
          </p:grpSpPr>
          <p:sp>
            <p:nvSpPr>
              <p:cNvPr id="6" name="等腰三角形 5">
                <a:extLst>
                  <a:ext uri="{FF2B5EF4-FFF2-40B4-BE49-F238E27FC236}">
                    <a16:creationId xmlns:a16="http://schemas.microsoft.com/office/drawing/2014/main" id="{0D60E038-4EFC-4874-9D88-FEF45C95206A}"/>
                  </a:ext>
                </a:extLst>
              </p:cNvPr>
              <p:cNvSpPr/>
              <p:nvPr/>
            </p:nvSpPr>
            <p:spPr>
              <a:xfrm rot="10800000">
                <a:off x="10960510" y="1366684"/>
                <a:ext cx="393290" cy="313300"/>
              </a:xfrm>
              <a:prstGeom prst="triangle">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EF2F4B5-E091-4382-8F3E-FC5D3B953F33}"/>
                  </a:ext>
                </a:extLst>
              </p:cNvPr>
              <p:cNvSpPr/>
              <p:nvPr/>
            </p:nvSpPr>
            <p:spPr>
              <a:xfrm flipV="1">
                <a:off x="10960510" y="835742"/>
                <a:ext cx="393290" cy="530942"/>
              </a:xfrm>
              <a:prstGeom prst="rect">
                <a:avLst/>
              </a:pr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EC710C9-8637-4EA3-9745-8C2D68862E52}"/>
              </a:ext>
            </a:extLst>
          </p:cNvPr>
          <p:cNvSpPr txBox="1"/>
          <p:nvPr/>
        </p:nvSpPr>
        <p:spPr>
          <a:xfrm>
            <a:off x="46703" y="135398"/>
            <a:ext cx="4314282" cy="369332"/>
          </a:xfrm>
          <a:prstGeom prst="rect">
            <a:avLst/>
          </a:prstGeom>
          <a:noFill/>
        </p:spPr>
        <p:txBody>
          <a:bodyPr wrap="square">
            <a:spAutoFit/>
          </a:bodyPr>
          <a:lstStyle/>
          <a:p>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2.4.7 </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课堂练习：</a:t>
            </a:r>
            <a:r>
              <a:rPr lang="en-US" altLang="zh-CN"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CSS</a:t>
            </a:r>
            <a:r>
              <a:rPr lang="zh-CN" altLang="en-US" sz="1800" b="1" kern="100" dirty="0">
                <a:solidFill>
                  <a:schemeClr val="bg1"/>
                </a:solidFill>
                <a:effectLst>
                  <a:outerShdw blurRad="38100" dist="38100" dir="2700000" algn="tl">
                    <a:srgbClr val="000000">
                      <a:alpha val="43137"/>
                    </a:srgbClr>
                  </a:outerShdw>
                </a:effectLst>
                <a:cs typeface="Times New Roman" panose="02020603050405020304" pitchFamily="18" charset="0"/>
              </a:rPr>
              <a:t>制作水平菜单</a:t>
            </a:r>
            <a:endParaRPr lang="zh-CN" altLang="en-US" dirty="0">
              <a:solidFill>
                <a:schemeClr val="bg1"/>
              </a:solidFill>
            </a:endParaRPr>
          </a:p>
        </p:txBody>
      </p:sp>
    </p:spTree>
    <p:extLst>
      <p:ext uri="{BB962C8B-B14F-4D97-AF65-F5344CB8AC3E}">
        <p14:creationId xmlns:p14="http://schemas.microsoft.com/office/powerpoint/2010/main" val="3391740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8455C39-C6BB-49DE-817B-665A28D224D4}"/>
              </a:ext>
            </a:extLst>
          </p:cNvPr>
          <p:cNvSpPr>
            <a:spLocks noGrp="1"/>
          </p:cNvSpPr>
          <p:nvPr>
            <p:ph type="body" idx="1"/>
          </p:nvPr>
        </p:nvSpPr>
        <p:spPr>
          <a:xfrm>
            <a:off x="838200" y="1333659"/>
            <a:ext cx="10515600" cy="48433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372D04B3-9647-439D-82F1-439C89E57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21F20-91B6-4DF6-83ED-82F6281FD441}"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4CB1CBE-EF49-4C96-B744-2EEA01096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15E1DFE-9105-4AB9-BF6C-DBA17764FF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0BC2FD-AFF6-4D3C-8961-972A6F4A83DA}" type="slidenum">
              <a:rPr lang="zh-CN" altLang="en-US" smtClean="0"/>
              <a:t>‹#›</a:t>
            </a:fld>
            <a:endParaRPr lang="zh-CN" altLang="en-US"/>
          </a:p>
        </p:txBody>
      </p:sp>
      <p:grpSp>
        <p:nvGrpSpPr>
          <p:cNvPr id="12" name="组合 11">
            <a:extLst>
              <a:ext uri="{FF2B5EF4-FFF2-40B4-BE49-F238E27FC236}">
                <a16:creationId xmlns:a16="http://schemas.microsoft.com/office/drawing/2014/main" id="{6AEC1C20-1CAB-4612-A051-C03CFA2F8DE9}"/>
              </a:ext>
            </a:extLst>
          </p:cNvPr>
          <p:cNvGrpSpPr/>
          <p:nvPr/>
        </p:nvGrpSpPr>
        <p:grpSpPr>
          <a:xfrm flipH="1">
            <a:off x="0" y="5730240"/>
            <a:ext cx="12192000" cy="1127762"/>
            <a:chOff x="0" y="3414951"/>
            <a:chExt cx="12192000" cy="3443051"/>
          </a:xfrm>
        </p:grpSpPr>
        <p:grpSp>
          <p:nvGrpSpPr>
            <p:cNvPr id="13" name="组合 12">
              <a:extLst>
                <a:ext uri="{FF2B5EF4-FFF2-40B4-BE49-F238E27FC236}">
                  <a16:creationId xmlns:a16="http://schemas.microsoft.com/office/drawing/2014/main" id="{1909A747-3313-4232-9E57-76B61324575F}"/>
                </a:ext>
              </a:extLst>
            </p:cNvPr>
            <p:cNvGrpSpPr/>
            <p:nvPr/>
          </p:nvGrpSpPr>
          <p:grpSpPr>
            <a:xfrm>
              <a:off x="0" y="3414951"/>
              <a:ext cx="12192000" cy="3443051"/>
              <a:chOff x="0" y="3414951"/>
              <a:chExt cx="12192000" cy="3443051"/>
            </a:xfrm>
          </p:grpSpPr>
          <p:sp>
            <p:nvSpPr>
              <p:cNvPr id="15" name="任意多边形 22">
                <a:extLst>
                  <a:ext uri="{FF2B5EF4-FFF2-40B4-BE49-F238E27FC236}">
                    <a16:creationId xmlns:a16="http://schemas.microsoft.com/office/drawing/2014/main" id="{73E521B5-5620-4548-A154-2D9A38123090}"/>
                  </a:ext>
                </a:extLst>
              </p:cNvPr>
              <p:cNvSpPr/>
              <p:nvPr/>
            </p:nvSpPr>
            <p:spPr>
              <a:xfrm rot="10800000">
                <a:off x="0" y="3414951"/>
                <a:ext cx="12192000" cy="3168728"/>
              </a:xfrm>
              <a:custGeom>
                <a:avLst/>
                <a:gdLst>
                  <a:gd name="connsiteX0" fmla="*/ 12192000 w 12192000"/>
                  <a:gd name="connsiteY0" fmla="*/ 3168728 h 3168728"/>
                  <a:gd name="connsiteX1" fmla="*/ 12139251 w 12192000"/>
                  <a:gd name="connsiteY1" fmla="*/ 3104319 h 3168728"/>
                  <a:gd name="connsiteX2" fmla="*/ 4599122 w 12192000"/>
                  <a:gd name="connsiteY2" fmla="*/ 928175 h 3168728"/>
                  <a:gd name="connsiteX3" fmla="*/ 111028 w 12192000"/>
                  <a:gd name="connsiteY3" fmla="*/ 1494573 h 3168728"/>
                  <a:gd name="connsiteX4" fmla="*/ 0 w 12192000"/>
                  <a:gd name="connsiteY4" fmla="*/ 1527193 h 3168728"/>
                  <a:gd name="connsiteX5" fmla="*/ 0 w 12192000"/>
                  <a:gd name="connsiteY5" fmla="*/ 0 h 3168728"/>
                  <a:gd name="connsiteX6" fmla="*/ 12192000 w 12192000"/>
                  <a:gd name="connsiteY6" fmla="*/ 0 h 3168728"/>
                  <a:gd name="connsiteX7" fmla="*/ 12192000 w 12192000"/>
                  <a:gd name="connsiteY7" fmla="*/ 3168728 h 316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68728">
                    <a:moveTo>
                      <a:pt x="12192000" y="3168728"/>
                    </a:moveTo>
                    <a:lnTo>
                      <a:pt x="12139251" y="3104319"/>
                    </a:lnTo>
                    <a:cubicBezTo>
                      <a:pt x="11013838" y="1834441"/>
                      <a:pt x="8062646" y="928175"/>
                      <a:pt x="4599122" y="928175"/>
                    </a:cubicBezTo>
                    <a:cubicBezTo>
                      <a:pt x="2936631" y="928175"/>
                      <a:pt x="1392180" y="1136979"/>
                      <a:pt x="111028" y="1494573"/>
                    </a:cubicBezTo>
                    <a:lnTo>
                      <a:pt x="0" y="1527193"/>
                    </a:lnTo>
                    <a:lnTo>
                      <a:pt x="0" y="0"/>
                    </a:lnTo>
                    <a:lnTo>
                      <a:pt x="12192000" y="0"/>
                    </a:lnTo>
                    <a:lnTo>
                      <a:pt x="12192000" y="3168728"/>
                    </a:lnTo>
                    <a:close/>
                  </a:path>
                </a:pathLst>
              </a:custGeom>
              <a:solidFill>
                <a:srgbClr val="CAD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3">
                <a:extLst>
                  <a:ext uri="{FF2B5EF4-FFF2-40B4-BE49-F238E27FC236}">
                    <a16:creationId xmlns:a16="http://schemas.microsoft.com/office/drawing/2014/main" id="{5A0E041C-3A0A-4E59-905E-FC5B55A1D092}"/>
                  </a:ext>
                </a:extLst>
              </p:cNvPr>
              <p:cNvSpPr/>
              <p:nvPr/>
            </p:nvSpPr>
            <p:spPr>
              <a:xfrm>
                <a:off x="0" y="4453009"/>
                <a:ext cx="12192000" cy="2404993"/>
              </a:xfrm>
              <a:custGeom>
                <a:avLst/>
                <a:gdLst>
                  <a:gd name="connsiteX0" fmla="*/ 0 w 12192000"/>
                  <a:gd name="connsiteY0" fmla="*/ 0 h 2404993"/>
                  <a:gd name="connsiteX1" fmla="*/ 159343 w 12192000"/>
                  <a:gd name="connsiteY1" fmla="*/ 102689 h 2404993"/>
                  <a:gd name="connsiteX2" fmla="*/ 6815638 w 12192000"/>
                  <a:gd name="connsiteY2" fmla="*/ 1564881 h 2404993"/>
                  <a:gd name="connsiteX3" fmla="*/ 11921694 w 12192000"/>
                  <a:gd name="connsiteY3" fmla="*/ 807565 h 2404993"/>
                  <a:gd name="connsiteX4" fmla="*/ 12192000 w 12192000"/>
                  <a:gd name="connsiteY4" fmla="*/ 710828 h 2404993"/>
                  <a:gd name="connsiteX5" fmla="*/ 12192000 w 12192000"/>
                  <a:gd name="connsiteY5" fmla="*/ 2404993 h 2404993"/>
                  <a:gd name="connsiteX6" fmla="*/ 0 w 12192000"/>
                  <a:gd name="connsiteY6" fmla="*/ 2404993 h 2404993"/>
                  <a:gd name="connsiteX7" fmla="*/ 0 w 12192000"/>
                  <a:gd name="connsiteY7" fmla="*/ 0 h 240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04993">
                    <a:moveTo>
                      <a:pt x="0" y="0"/>
                    </a:moveTo>
                    <a:lnTo>
                      <a:pt x="159343" y="102689"/>
                    </a:lnTo>
                    <a:cubicBezTo>
                      <a:pt x="1601892" y="984871"/>
                      <a:pt x="4044819" y="1564881"/>
                      <a:pt x="6815638" y="1564881"/>
                    </a:cubicBezTo>
                    <a:cubicBezTo>
                      <a:pt x="8755211" y="1564881"/>
                      <a:pt x="10534117" y="1280676"/>
                      <a:pt x="11921694" y="807565"/>
                    </a:cubicBezTo>
                    <a:lnTo>
                      <a:pt x="12192000" y="710828"/>
                    </a:lnTo>
                    <a:lnTo>
                      <a:pt x="12192000" y="2404993"/>
                    </a:lnTo>
                    <a:lnTo>
                      <a:pt x="0" y="2404993"/>
                    </a:lnTo>
                    <a:lnTo>
                      <a:pt x="0" y="0"/>
                    </a:lnTo>
                    <a:close/>
                  </a:path>
                </a:pathLst>
              </a:custGeom>
              <a:solidFill>
                <a:srgbClr val="8FA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FEF7450D-C613-4DF8-9248-884A16D25B79}"/>
                </a:ext>
              </a:extLst>
            </p:cNvPr>
            <p:cNvSpPr/>
            <p:nvPr/>
          </p:nvSpPr>
          <p:spPr>
            <a:xfrm rot="10800000">
              <a:off x="0" y="4968239"/>
              <a:ext cx="12192000" cy="1889760"/>
            </a:xfrm>
            <a:custGeom>
              <a:avLst/>
              <a:gdLst>
                <a:gd name="connsiteX0" fmla="*/ 0 w 12192000"/>
                <a:gd name="connsiteY0" fmla="*/ 0 h 1943717"/>
                <a:gd name="connsiteX1" fmla="*/ 12192000 w 12192000"/>
                <a:gd name="connsiteY1" fmla="*/ 0 h 1943717"/>
                <a:gd name="connsiteX2" fmla="*/ 12192000 w 12192000"/>
                <a:gd name="connsiteY2" fmla="*/ 1943717 h 1943717"/>
                <a:gd name="connsiteX3" fmla="*/ 12111010 w 12192000"/>
                <a:gd name="connsiteY3" fmla="*/ 1889803 h 1943717"/>
                <a:gd name="connsiteX4" fmla="*/ 6096000 w 12192000"/>
                <a:gd name="connsiteY4" fmla="*/ 669216 h 1943717"/>
                <a:gd name="connsiteX5" fmla="*/ 80990 w 12192000"/>
                <a:gd name="connsiteY5" fmla="*/ 1889803 h 1943717"/>
                <a:gd name="connsiteX6" fmla="*/ 0 w 12192000"/>
                <a:gd name="connsiteY6" fmla="*/ 1943717 h 1943717"/>
                <a:gd name="connsiteX7" fmla="*/ 0 w 12192000"/>
                <a:gd name="connsiteY7" fmla="*/ 0 h 194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43717">
                  <a:moveTo>
                    <a:pt x="0" y="0"/>
                  </a:moveTo>
                  <a:lnTo>
                    <a:pt x="12192000" y="0"/>
                  </a:lnTo>
                  <a:lnTo>
                    <a:pt x="12192000" y="1943717"/>
                  </a:lnTo>
                  <a:lnTo>
                    <a:pt x="12111010" y="1889803"/>
                  </a:lnTo>
                  <a:cubicBezTo>
                    <a:pt x="10952621" y="1162767"/>
                    <a:pt x="8693361" y="669216"/>
                    <a:pt x="6096000" y="669216"/>
                  </a:cubicBezTo>
                  <a:cubicBezTo>
                    <a:pt x="3498639" y="669216"/>
                    <a:pt x="1239379" y="1162767"/>
                    <a:pt x="80990" y="1889803"/>
                  </a:cubicBezTo>
                  <a:lnTo>
                    <a:pt x="0" y="1943717"/>
                  </a:lnTo>
                  <a:lnTo>
                    <a:pt x="0" y="0"/>
                  </a:lnTo>
                  <a:close/>
                </a:path>
              </a:pathLst>
            </a:cu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占位符 1">
            <a:extLst>
              <a:ext uri="{FF2B5EF4-FFF2-40B4-BE49-F238E27FC236}">
                <a16:creationId xmlns:a16="http://schemas.microsoft.com/office/drawing/2014/main" id="{B54A7977-4324-4716-AA7E-67CF49BCFCB3}"/>
              </a:ext>
            </a:extLst>
          </p:cNvPr>
          <p:cNvSpPr>
            <a:spLocks noGrp="1"/>
          </p:cNvSpPr>
          <p:nvPr>
            <p:ph type="title"/>
          </p:nvPr>
        </p:nvSpPr>
        <p:spPr>
          <a:xfrm>
            <a:off x="838200" y="330055"/>
            <a:ext cx="10515600" cy="886269"/>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28359949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8.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8.xml"/><Relationship Id="rId5" Type="http://schemas.openxmlformats.org/officeDocument/2006/relationships/image" Target="../media/image59.png"/><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BDDE2CF-E1EA-4FE9-AD7C-FE1DD2FA3BF7}"/>
              </a:ext>
            </a:extLst>
          </p:cNvPr>
          <p:cNvSpPr txBox="1"/>
          <p:nvPr/>
        </p:nvSpPr>
        <p:spPr>
          <a:xfrm>
            <a:off x="1065322" y="2918081"/>
            <a:ext cx="10227074" cy="707886"/>
          </a:xfrm>
          <a:prstGeom prst="rect">
            <a:avLst/>
          </a:prstGeom>
          <a:noFill/>
        </p:spPr>
        <p:txBody>
          <a:bodyPr wrap="square">
            <a:spAutoFit/>
          </a:bodyPr>
          <a:lstStyle/>
          <a:p>
            <a:pPr algn="ctr"/>
            <a:r>
              <a:rPr lang="x-none"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第</a:t>
            </a:r>
            <a:r>
              <a:rPr lang="zh-CN" altLang="en-US"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六</a:t>
            </a:r>
            <a:r>
              <a:rPr lang="x-none"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章</a:t>
            </a:r>
            <a:r>
              <a:rPr lang="en-US"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表单</a:t>
            </a:r>
            <a:endParaRPr lang="zh-CN" altLang="zh-CN" sz="4000" b="1" kern="220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841799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表单元素</a:t>
            </a:r>
            <a:r>
              <a:rPr lang="en-US" altLang="zh-CN" sz="2400" b="1" dirty="0">
                <a:solidFill>
                  <a:srgbClr val="0070C0"/>
                </a:solidFill>
                <a:effectLst>
                  <a:outerShdw blurRad="38100" dist="38100" dir="2700000" algn="tl">
                    <a:srgbClr val="000000">
                      <a:alpha val="43137"/>
                    </a:srgbClr>
                  </a:outerShdw>
                </a:effectLst>
              </a:rPr>
              <a:t>—</a:t>
            </a:r>
            <a:r>
              <a:rPr lang="zh-CN" altLang="en-US" sz="2400" b="1" dirty="0">
                <a:solidFill>
                  <a:srgbClr val="0070C0"/>
                </a:solidFill>
                <a:effectLst>
                  <a:outerShdw blurRad="38100" dist="38100" dir="2700000" algn="tl">
                    <a:srgbClr val="000000">
                      <a:alpha val="43137"/>
                    </a:srgbClr>
                  </a:outerShdw>
                </a:effectLst>
              </a:rPr>
              <a:t>菜单列表</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箭头: 五边形 4">
            <a:extLst>
              <a:ext uri="{FF2B5EF4-FFF2-40B4-BE49-F238E27FC236}">
                <a16:creationId xmlns:a16="http://schemas.microsoft.com/office/drawing/2014/main" id="{A0567F7D-9D30-433D-A09F-28A43B82A4F1}"/>
              </a:ext>
            </a:extLst>
          </p:cNvPr>
          <p:cNvSpPr/>
          <p:nvPr/>
        </p:nvSpPr>
        <p:spPr>
          <a:xfrm>
            <a:off x="413702" y="1173193"/>
            <a:ext cx="2027574" cy="461665"/>
          </a:xfrm>
          <a:prstGeom prst="homePlate">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选择（列表</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菜单）</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A0E20CEF-79A9-476B-8359-AA36CFB741CB}"/>
              </a:ext>
            </a:extLst>
          </p:cNvPr>
          <p:cNvSpPr txBox="1"/>
          <p:nvPr/>
        </p:nvSpPr>
        <p:spPr>
          <a:xfrm>
            <a:off x="2587925" y="1173193"/>
            <a:ext cx="8609162" cy="1156855"/>
          </a:xfrm>
          <a:prstGeom prst="rect">
            <a:avLst/>
          </a:prstGeom>
          <a:solidFill>
            <a:schemeClr val="bg1">
              <a:lumMod val="95000"/>
            </a:schemeClr>
          </a:solidFill>
        </p:spPr>
        <p:txBody>
          <a:bodyPr wrap="square">
            <a:spAutoFit/>
          </a:bodyP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创建年月日的下拉菜单选项，在设计界面先输入文字</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出生年月：年月日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，在“年”前点击【插入】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【选择（列表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菜单）】，显示【插入标签辅助功能属性，】按【取消】，点击设计视图中的【列表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菜单】选项</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D49AD7BD-4625-4C5F-9BB2-8E6F731952D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87925" y="2452144"/>
            <a:ext cx="4912384" cy="2553660"/>
          </a:xfrm>
          <a:prstGeom prst="rect">
            <a:avLst/>
          </a:prstGeom>
          <a:noFill/>
          <a:ln w="12700" cmpd="sng">
            <a:solidFill>
              <a:schemeClr val="tx1"/>
            </a:solidFill>
            <a:miter lim="800000"/>
            <a:headEnd/>
            <a:tailEnd/>
          </a:ln>
          <a:effectLst/>
        </p:spPr>
      </p:pic>
      <p:sp>
        <p:nvSpPr>
          <p:cNvPr id="9" name="文本框 8">
            <a:extLst>
              <a:ext uri="{FF2B5EF4-FFF2-40B4-BE49-F238E27FC236}">
                <a16:creationId xmlns:a16="http://schemas.microsoft.com/office/drawing/2014/main" id="{BB2B773A-5040-4364-B2C8-0BA051941121}"/>
              </a:ext>
            </a:extLst>
          </p:cNvPr>
          <p:cNvSpPr txBox="1"/>
          <p:nvPr/>
        </p:nvSpPr>
        <p:spPr>
          <a:xfrm>
            <a:off x="2458529" y="5113130"/>
            <a:ext cx="8867954" cy="1670073"/>
          </a:xfrm>
          <a:prstGeom prst="rect">
            <a:avLst/>
          </a:prstGeom>
          <a:solidFill>
            <a:schemeClr val="accent5">
              <a:lumMod val="20000"/>
              <a:lumOff val="80000"/>
            </a:schemeClr>
          </a:solidFill>
        </p:spPr>
        <p:txBody>
          <a:bodyPr wrap="square">
            <a:spAutoFit/>
          </a:bodyPr>
          <a:lstStyle/>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选择：定义【选择（列表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菜单）】的</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name</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id </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的值；</a:t>
            </a:r>
          </a:p>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类型：定义采用菜单还是列表类型，默认是菜单类型，“高度</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选定范围</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均为灰色不可设置，如果是</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列表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类型，</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高度</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选定范围</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就可以设置。</a:t>
            </a:r>
          </a:p>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初始化时选定：定义初始化的选项；</a:t>
            </a:r>
          </a:p>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列表值：定义列表或菜单中的选项，包含项目标签和值。</a:t>
            </a:r>
          </a:p>
        </p:txBody>
      </p:sp>
      <p:pic>
        <p:nvPicPr>
          <p:cNvPr id="10" name="图片 9">
            <a:extLst>
              <a:ext uri="{FF2B5EF4-FFF2-40B4-BE49-F238E27FC236}">
                <a16:creationId xmlns:a16="http://schemas.microsoft.com/office/drawing/2014/main" id="{E88774BD-3BC5-4A1F-8922-B987C79011A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17933" y="2540891"/>
            <a:ext cx="3579154" cy="2289901"/>
          </a:xfrm>
          <a:prstGeom prst="rect">
            <a:avLst/>
          </a:prstGeom>
          <a:noFill/>
          <a:ln w="12700" cmpd="sng">
            <a:solidFill>
              <a:schemeClr val="tx1"/>
            </a:solidFill>
            <a:miter lim="800000"/>
            <a:headEnd/>
            <a:tailEnd/>
          </a:ln>
          <a:effectLst/>
        </p:spPr>
      </p:pic>
    </p:spTree>
    <p:extLst>
      <p:ext uri="{BB962C8B-B14F-4D97-AF65-F5344CB8AC3E}">
        <p14:creationId xmlns:p14="http://schemas.microsoft.com/office/powerpoint/2010/main" val="2489507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C32387A7-6B8C-401D-B6EA-16467E643E5A}"/>
              </a:ext>
            </a:extLst>
          </p:cNvPr>
          <p:cNvSpPr txBox="1"/>
          <p:nvPr/>
        </p:nvSpPr>
        <p:spPr>
          <a:xfrm>
            <a:off x="2521788" y="4471003"/>
            <a:ext cx="8865079" cy="2275688"/>
          </a:xfrm>
          <a:prstGeom prst="rect">
            <a:avLst/>
          </a:prstGeom>
          <a:solidFill>
            <a:schemeClr val="accent5">
              <a:lumMod val="20000"/>
              <a:lumOff val="80000"/>
            </a:schemeClr>
          </a:solidFill>
        </p:spPr>
        <p:txBody>
          <a:bodyPr wrap="square">
            <a:spAutoFit/>
          </a:bodyPr>
          <a:lstStyle/>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菜单项：</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跳转菜单中的选项，通过增加减少选项，调整菜单项的顺序。</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文本：</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菜单项在网页中显示的文本；</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选择时，转到</a:t>
            </a:r>
            <a:r>
              <a:rPr lang="en-US"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选择菜单项时跳转的超链接地址；</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打开</a:t>
            </a:r>
            <a:r>
              <a:rPr lang="en-US"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于：</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选择菜单项后打开超链接的位置；</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菜单</a:t>
            </a:r>
            <a:r>
              <a:rPr lang="en-US"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跳转菜单的</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name</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id </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的值 ；</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菜单之后插入前往按钮：</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启用该选项，将在跳转菜单的后面添加一个按钮，默认按钮上的文本为</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前往</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，当用户选择跳转菜单后，必须单击</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前往</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按钮才能打开超链接。</a:t>
            </a:r>
            <a:endPar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ct val="150000"/>
              </a:lnSpc>
              <a:buFont typeface="Wingdings" panose="05000000000000000000" pitchFamily="2" charset="2"/>
              <a:buChar char=""/>
            </a:pPr>
            <a:r>
              <a:rPr lang="zh-CN" altLang="zh-CN" sz="1200" b="1" dirty="0">
                <a:effectLst/>
                <a:latin typeface="微软雅黑" panose="020B0503020204020204" pitchFamily="34" charset="-122"/>
                <a:ea typeface="微软雅黑" panose="020B0503020204020204" pitchFamily="34" charset="-122"/>
                <a:cs typeface="Times New Roman" panose="02020603050405020304" pitchFamily="18" charset="0"/>
              </a:rPr>
              <a:t>更改</a:t>
            </a:r>
            <a:r>
              <a:rPr lang="en-US" altLang="zh-CN" sz="1200" b="1"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200" b="1" dirty="0">
                <a:effectLst/>
                <a:latin typeface="微软雅黑" panose="020B0503020204020204" pitchFamily="34" charset="-122"/>
                <a:ea typeface="微软雅黑" panose="020B0503020204020204" pitchFamily="34" charset="-122"/>
                <a:cs typeface="Times New Roman" panose="02020603050405020304" pitchFamily="18" charset="0"/>
              </a:rPr>
              <a:t>后选择第一个项目：</a:t>
            </a:r>
            <a:r>
              <a:rPr lang="zh-CN" altLang="zh-CN" sz="1200" dirty="0">
                <a:effectLst/>
                <a:latin typeface="微软雅黑" panose="020B0503020204020204" pitchFamily="34" charset="-122"/>
                <a:ea typeface="微软雅黑" panose="020B0503020204020204" pitchFamily="34" charset="-122"/>
                <a:cs typeface="Times New Roman" panose="02020603050405020304" pitchFamily="18" charset="0"/>
              </a:rPr>
              <a:t>启用该选项，当用户选择了跳转菜单的项目并打开超连接后，跳转菜单将自动返回第一个项目</a:t>
            </a:r>
            <a:r>
              <a:rPr lang="zh-CN" altLang="en-US" sz="12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200" dirty="0">
              <a:latin typeface="微软雅黑" panose="020B0503020204020204" pitchFamily="34" charset="-122"/>
              <a:ea typeface="微软雅黑" panose="020B0503020204020204" pitchFamily="34" charset="-122"/>
            </a:endParaRPr>
          </a:p>
        </p:txBody>
      </p:sp>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表单元素</a:t>
            </a:r>
            <a:r>
              <a:rPr lang="en-US" altLang="zh-CN" sz="2400" b="1" dirty="0">
                <a:solidFill>
                  <a:srgbClr val="0070C0"/>
                </a:solidFill>
                <a:effectLst>
                  <a:outerShdw blurRad="38100" dist="38100" dir="2700000" algn="tl">
                    <a:srgbClr val="000000">
                      <a:alpha val="43137"/>
                    </a:srgbClr>
                  </a:outerShdw>
                </a:effectLst>
              </a:rPr>
              <a:t>—</a:t>
            </a:r>
            <a:r>
              <a:rPr lang="zh-CN" altLang="en-US" sz="2400" b="1" dirty="0">
                <a:solidFill>
                  <a:srgbClr val="0070C0"/>
                </a:solidFill>
                <a:effectLst>
                  <a:outerShdw blurRad="38100" dist="38100" dir="2700000" algn="tl">
                    <a:srgbClr val="000000">
                      <a:alpha val="43137"/>
                    </a:srgbClr>
                  </a:outerShdw>
                </a:effectLst>
              </a:rPr>
              <a:t>菜单列表</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6.2.4</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箭头: 五边形 4">
            <a:extLst>
              <a:ext uri="{FF2B5EF4-FFF2-40B4-BE49-F238E27FC236}">
                <a16:creationId xmlns:a16="http://schemas.microsoft.com/office/drawing/2014/main" id="{A0567F7D-9D30-433D-A09F-28A43B82A4F1}"/>
              </a:ext>
            </a:extLst>
          </p:cNvPr>
          <p:cNvSpPr/>
          <p:nvPr/>
        </p:nvSpPr>
        <p:spPr>
          <a:xfrm>
            <a:off x="413702" y="1173193"/>
            <a:ext cx="2027574" cy="461665"/>
          </a:xfrm>
          <a:prstGeom prst="homePlate">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跳转菜单</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A0E20CEF-79A9-476B-8359-AA36CFB741CB}"/>
              </a:ext>
            </a:extLst>
          </p:cNvPr>
          <p:cNvSpPr txBox="1"/>
          <p:nvPr/>
        </p:nvSpPr>
        <p:spPr>
          <a:xfrm>
            <a:off x="2587925" y="1173193"/>
            <a:ext cx="8609162" cy="787523"/>
          </a:xfrm>
          <a:prstGeom prst="rect">
            <a:avLst/>
          </a:prstGeom>
          <a:solidFill>
            <a:schemeClr val="bg1">
              <a:lumMod val="95000"/>
            </a:schemeClr>
          </a:solidFill>
        </p:spPr>
        <p:txBody>
          <a:bodyPr wrap="square">
            <a:spAutoFit/>
          </a:bodyP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跳转菜单也是一种菜单的表现形式，但是可以实现在选择菜单的同时自动打开一个浏览器窗口跳转到菜单项相应的链接对象</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BBBA732B-7A2C-4856-A4EE-91A99AEB1CC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87925" y="2021763"/>
            <a:ext cx="3278037" cy="2313181"/>
          </a:xfrm>
          <a:prstGeom prst="rect">
            <a:avLst/>
          </a:prstGeom>
          <a:noFill/>
          <a:ln w="12700" cmpd="sng">
            <a:solidFill>
              <a:schemeClr val="tx1"/>
            </a:solidFill>
            <a:miter lim="800000"/>
            <a:headEnd/>
            <a:tailEnd/>
          </a:ln>
          <a:effectLst/>
        </p:spPr>
      </p:pic>
      <p:pic>
        <p:nvPicPr>
          <p:cNvPr id="12" name="图片 11">
            <a:extLst>
              <a:ext uri="{FF2B5EF4-FFF2-40B4-BE49-F238E27FC236}">
                <a16:creationId xmlns:a16="http://schemas.microsoft.com/office/drawing/2014/main" id="{AF06E4F3-F38D-4AF1-86D7-FD83C23BEC96}"/>
              </a:ext>
            </a:extLst>
          </p:cNvPr>
          <p:cNvPicPr/>
          <p:nvPr/>
        </p:nvPicPr>
        <p:blipFill>
          <a:blip r:embed="rId3">
            <a:extLst>
              <a:ext uri="{28A0092B-C50C-407E-A947-70E740481C1C}">
                <a14:useLocalDpi xmlns:a14="http://schemas.microsoft.com/office/drawing/2010/main" val="0"/>
              </a:ext>
            </a:extLst>
          </a:blip>
          <a:srcRect r="2559"/>
          <a:stretch>
            <a:fillRect/>
          </a:stretch>
        </p:blipFill>
        <p:spPr bwMode="auto">
          <a:xfrm>
            <a:off x="6326040" y="2383051"/>
            <a:ext cx="4574165" cy="1518968"/>
          </a:xfrm>
          <a:prstGeom prst="rect">
            <a:avLst/>
          </a:prstGeom>
          <a:noFill/>
          <a:ln w="12700" cmpd="sng">
            <a:solidFill>
              <a:schemeClr val="tx1"/>
            </a:solidFill>
            <a:miter lim="800000"/>
            <a:headEnd/>
            <a:tailEnd/>
          </a:ln>
          <a:effectLst/>
        </p:spPr>
      </p:pic>
    </p:spTree>
    <p:extLst>
      <p:ext uri="{BB962C8B-B14F-4D97-AF65-F5344CB8AC3E}">
        <p14:creationId xmlns:p14="http://schemas.microsoft.com/office/powerpoint/2010/main" val="2225175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表单元素</a:t>
            </a:r>
            <a:r>
              <a:rPr lang="en-US" altLang="zh-CN" sz="2400" b="1" dirty="0">
                <a:solidFill>
                  <a:srgbClr val="0070C0"/>
                </a:solidFill>
                <a:effectLst>
                  <a:outerShdw blurRad="38100" dist="38100" dir="2700000" algn="tl">
                    <a:srgbClr val="000000">
                      <a:alpha val="43137"/>
                    </a:srgbClr>
                  </a:outerShdw>
                </a:effectLst>
              </a:rPr>
              <a:t>—</a:t>
            </a:r>
            <a:r>
              <a:rPr lang="zh-CN" altLang="en-US" sz="2400" b="1" dirty="0">
                <a:solidFill>
                  <a:srgbClr val="0070C0"/>
                </a:solidFill>
                <a:effectLst>
                  <a:outerShdw blurRad="38100" dist="38100" dir="2700000" algn="tl">
                    <a:srgbClr val="000000">
                      <a:alpha val="43137"/>
                    </a:srgbClr>
                  </a:outerShdw>
                </a:effectLst>
              </a:rPr>
              <a:t>按钮</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6.2.5</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EE52423D-138F-45BA-A644-96FDE2769443}"/>
              </a:ext>
            </a:extLst>
          </p:cNvPr>
          <p:cNvSpPr txBox="1"/>
          <p:nvPr/>
        </p:nvSpPr>
        <p:spPr>
          <a:xfrm>
            <a:off x="1925847" y="1164414"/>
            <a:ext cx="9409262" cy="787139"/>
          </a:xfrm>
          <a:prstGeom prst="rect">
            <a:avLst/>
          </a:prstGeom>
          <a:solidFill>
            <a:schemeClr val="bg1">
              <a:lumMod val="95000"/>
            </a:schemeClr>
          </a:solidFill>
        </p:spPr>
        <p:txBody>
          <a:bodyPr wrap="square">
            <a:spAutoFit/>
          </a:bodyP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按钮是表单中重要的元素，主要实现表单的提交和重置的动作。在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【按钮】，插入一个按钮</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E1B66691-DC62-4836-B909-7710D19FF3A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25847" y="2064870"/>
            <a:ext cx="5988138" cy="1584104"/>
          </a:xfrm>
          <a:prstGeom prst="rect">
            <a:avLst/>
          </a:prstGeom>
          <a:noFill/>
          <a:ln w="12700">
            <a:solidFill>
              <a:schemeClr val="tx1"/>
            </a:solidFill>
          </a:ln>
        </p:spPr>
      </p:pic>
      <p:sp>
        <p:nvSpPr>
          <p:cNvPr id="8" name="文本框 7">
            <a:extLst>
              <a:ext uri="{FF2B5EF4-FFF2-40B4-BE49-F238E27FC236}">
                <a16:creationId xmlns:a16="http://schemas.microsoft.com/office/drawing/2014/main" id="{CC597A09-AE9E-4A4E-A085-78CBAC15F4CC}"/>
              </a:ext>
            </a:extLst>
          </p:cNvPr>
          <p:cNvSpPr txBox="1"/>
          <p:nvPr/>
        </p:nvSpPr>
        <p:spPr>
          <a:xfrm>
            <a:off x="1881988" y="3907766"/>
            <a:ext cx="9496980" cy="1444691"/>
          </a:xfrm>
          <a:prstGeom prst="rect">
            <a:avLst/>
          </a:prstGeom>
          <a:solidFill>
            <a:schemeClr val="accent6">
              <a:lumMod val="20000"/>
              <a:lumOff val="80000"/>
            </a:schemeClr>
          </a:solidFill>
        </p:spPr>
        <p:txBody>
          <a:bodyPr wrap="square">
            <a:spAutoFit/>
          </a:bodyPr>
          <a:lstStyle/>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按钮名称</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：按钮的</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name </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的值；</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值</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：按钮中显示的字符；默认字符为</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提交</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重置</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按钮</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动作</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：有三个选项，分别是：提交表单、重设表单和无。“提交表单”是指按钮设置为提交型，点击按钮就将表单中的数据提交到表单的接受对象，是按钮的默认值，使用提交型时，需设置好表单的属性</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action</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的值，才能有提交的效果；“重设表单”就是将表单中所有的值清空或恢复初始值；“无”这个选项是用来定义按钮触发的事件，可以响应其他脚本。</a:t>
            </a:r>
          </a:p>
        </p:txBody>
      </p:sp>
    </p:spTree>
    <p:extLst>
      <p:ext uri="{BB962C8B-B14F-4D97-AF65-F5344CB8AC3E}">
        <p14:creationId xmlns:p14="http://schemas.microsoft.com/office/powerpoint/2010/main" val="25853606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其他表单元素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6.2.6</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C4B90CC1-3F33-460A-8BE5-F79E032B9461}"/>
              </a:ext>
            </a:extLst>
          </p:cNvPr>
          <p:cNvSpPr/>
          <p:nvPr/>
        </p:nvSpPr>
        <p:spPr>
          <a:xfrm>
            <a:off x="353683" y="1121434"/>
            <a:ext cx="1647742" cy="319177"/>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隐藏域</a:t>
            </a:r>
            <a:endParaRPr lang="zh-CN" altLang="en-US" sz="16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A1863CB7-E79F-4595-A1A0-C93797000170}"/>
              </a:ext>
            </a:extLst>
          </p:cNvPr>
          <p:cNvSpPr txBox="1"/>
          <p:nvPr/>
        </p:nvSpPr>
        <p:spPr>
          <a:xfrm>
            <a:off x="2244288" y="1059723"/>
            <a:ext cx="8753655" cy="2639569"/>
          </a:xfrm>
          <a:prstGeom prst="rect">
            <a:avLst/>
          </a:prstGeom>
          <a:solidFill>
            <a:schemeClr val="accent6">
              <a:lumMod val="20000"/>
              <a:lumOff val="80000"/>
            </a:schemeClr>
          </a:solidFill>
        </p:spPr>
        <p:txBody>
          <a:bodyPr wrap="square">
            <a:spAutoFit/>
          </a:bodyPr>
          <a:lstStyle/>
          <a:p>
            <a:pPr algn="just">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隐藏域是用来收集或发送信息的不可见元素，对于网页的访问者来说，隐藏域是看不见的。当表单被提交时，隐藏域就会将信息用你设置时定义的名称和值发送到服务器上。</a:t>
            </a:r>
          </a:p>
          <a:p>
            <a:pPr algn="just">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隐藏域的</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标签为</a:t>
            </a:r>
            <a:r>
              <a:rPr lang="zh-CN" altLang="zh-CN" sz="14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input type="hidden" name="..." value="..." /</a:t>
            </a:r>
            <a:r>
              <a:rPr lang="zh-CN" altLang="zh-CN" sz="14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隐藏域的属性含义为：</a:t>
            </a:r>
          </a:p>
          <a:p>
            <a:pPr marL="0" lvl="1" algn="just">
              <a:lnSpc>
                <a:spcPct val="150000"/>
              </a:lnSpc>
              <a:buFont typeface="Wingdings" panose="05000000000000000000" pitchFamily="2" charset="2"/>
              <a:buChar char=""/>
              <a:tabLst>
                <a:tab pos="0" algn="l"/>
              </a:tabLst>
            </a:pPr>
            <a:r>
              <a:rPr lang="en-US" altLang="zh-CN" sz="1400" kern="100" dirty="0">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type="hidden"</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定义隐藏域；</a:t>
            </a:r>
          </a:p>
          <a:p>
            <a:pPr marL="0" lvl="1" algn="just">
              <a:lnSpc>
                <a:spcPct val="150000"/>
              </a:lnSpc>
              <a:buFont typeface="Wingdings" panose="05000000000000000000" pitchFamily="2" charset="2"/>
              <a:buChar char=""/>
              <a:tabLst>
                <a:tab pos="0" algn="l"/>
              </a:tabLst>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name</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属性定义隐藏域的名称，要保证数据的准确采集，必须定义一个独一无二的名称；</a:t>
            </a:r>
          </a:p>
          <a:p>
            <a:pPr marL="0" lvl="1" algn="just">
              <a:lnSpc>
                <a:spcPct val="150000"/>
              </a:lnSpc>
              <a:buFont typeface="Wingdings" panose="05000000000000000000" pitchFamily="2" charset="2"/>
              <a:buChar char=""/>
              <a:tabLst>
                <a:tab pos="0" algn="l"/>
              </a:tabLst>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value</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属性定义隐藏域的值。</a:t>
            </a:r>
          </a:p>
          <a:p>
            <a:pPr>
              <a:lnSpc>
                <a:spcPct val="150000"/>
              </a:lnSpc>
            </a:pPr>
            <a:r>
              <a:rPr lang="zh-CN" altLang="zh-CN" sz="1400" dirty="0">
                <a:effectLst/>
                <a:latin typeface="微软雅黑" panose="020B0503020204020204" pitchFamily="34" charset="-122"/>
                <a:ea typeface="微软雅黑" panose="020B0503020204020204" pitchFamily="34" charset="-122"/>
                <a:cs typeface="Times New Roman" panose="02020603050405020304" pitchFamily="18" charset="0"/>
              </a:rPr>
              <a:t>例如：＜</a:t>
            </a:r>
            <a:r>
              <a:rPr lang="en-US" altLang="zh-CN" sz="1400" dirty="0">
                <a:effectLst/>
                <a:latin typeface="微软雅黑" panose="020B0503020204020204" pitchFamily="34" charset="-122"/>
                <a:ea typeface="微软雅黑" panose="020B0503020204020204" pitchFamily="34" charset="-122"/>
                <a:cs typeface="Times New Roman" panose="02020603050405020304" pitchFamily="18" charset="0"/>
              </a:rPr>
              <a:t>input type="hidden" name="</a:t>
            </a:r>
            <a:r>
              <a:rPr lang="en-US" altLang="zh-CN" sz="1400" dirty="0" err="1">
                <a:effectLst/>
                <a:latin typeface="微软雅黑" panose="020B0503020204020204" pitchFamily="34" charset="-122"/>
                <a:ea typeface="微软雅黑" panose="020B0503020204020204" pitchFamily="34" charset="-122"/>
                <a:cs typeface="Times New Roman" panose="02020603050405020304" pitchFamily="18" charset="0"/>
              </a:rPr>
              <a:t>ExPws</a:t>
            </a:r>
            <a:r>
              <a:rPr lang="en-US" altLang="zh-CN" sz="1400" dirty="0">
                <a:effectLst/>
                <a:latin typeface="微软雅黑" panose="020B0503020204020204" pitchFamily="34" charset="-122"/>
                <a:ea typeface="微软雅黑" panose="020B0503020204020204" pitchFamily="34" charset="-122"/>
                <a:cs typeface="Times New Roman" panose="02020603050405020304" pitchFamily="18" charset="0"/>
              </a:rPr>
              <a:t>" value="dd"</a:t>
            </a:r>
            <a:r>
              <a:rPr lang="zh-CN" altLang="zh-CN" sz="14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latin typeface="微软雅黑" panose="020B0503020204020204" pitchFamily="34" charset="-122"/>
              <a:ea typeface="微软雅黑" panose="020B0503020204020204" pitchFamily="34" charset="-122"/>
            </a:endParaRPr>
          </a:p>
        </p:txBody>
      </p:sp>
      <p:sp>
        <p:nvSpPr>
          <p:cNvPr id="7" name="矩形: 对角圆角 6">
            <a:extLst>
              <a:ext uri="{FF2B5EF4-FFF2-40B4-BE49-F238E27FC236}">
                <a16:creationId xmlns:a16="http://schemas.microsoft.com/office/drawing/2014/main" id="{F39E758E-7832-40B2-B319-AA5667512A0F}"/>
              </a:ext>
            </a:extLst>
          </p:cNvPr>
          <p:cNvSpPr/>
          <p:nvPr/>
        </p:nvSpPr>
        <p:spPr>
          <a:xfrm>
            <a:off x="370186" y="4129178"/>
            <a:ext cx="1647742" cy="319177"/>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标签</a:t>
            </a:r>
            <a:endParaRPr lang="zh-CN" altLang="en-US" sz="160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BE1EF98A-80E3-4905-A0FC-3626DA18BE27}"/>
              </a:ext>
            </a:extLst>
          </p:cNvPr>
          <p:cNvSpPr txBox="1"/>
          <p:nvPr/>
        </p:nvSpPr>
        <p:spPr>
          <a:xfrm>
            <a:off x="2244288" y="3938478"/>
            <a:ext cx="8753655" cy="700576"/>
          </a:xfrm>
          <a:prstGeom prst="rect">
            <a:avLst/>
          </a:prstGeom>
          <a:solidFill>
            <a:schemeClr val="accent5">
              <a:lumMod val="20000"/>
              <a:lumOff val="80000"/>
            </a:schemeClr>
          </a:solidFill>
        </p:spPr>
        <p:txBody>
          <a:bodyPr wrap="square">
            <a:spAutoFit/>
          </a:bodyPr>
          <a:lstStyle/>
          <a:p>
            <a:pPr algn="just">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中，只要一加入表单或表单对象，文本框等等，就会在代码中加入一个</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&lt;label&gt;&lt;/label&gt;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，在表单布局中会遇到</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label</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标签的使用，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label</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没有任何样式效果，但是有触发对应表单控件功能。</a:t>
            </a:r>
          </a:p>
        </p:txBody>
      </p:sp>
      <p:sp>
        <p:nvSpPr>
          <p:cNvPr id="10" name="矩形: 对角圆角 9">
            <a:extLst>
              <a:ext uri="{FF2B5EF4-FFF2-40B4-BE49-F238E27FC236}">
                <a16:creationId xmlns:a16="http://schemas.microsoft.com/office/drawing/2014/main" id="{2FFEDCBD-7C90-4CC2-9DB9-78B66AF02B41}"/>
              </a:ext>
            </a:extLst>
          </p:cNvPr>
          <p:cNvSpPr/>
          <p:nvPr/>
        </p:nvSpPr>
        <p:spPr>
          <a:xfrm>
            <a:off x="370186" y="5152846"/>
            <a:ext cx="1647742" cy="319177"/>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字段集</a:t>
            </a:r>
            <a:endParaRPr lang="zh-CN" altLang="en-US" sz="16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C1B58C47-D5AF-43D3-B576-924D8C122D5B}"/>
              </a:ext>
            </a:extLst>
          </p:cNvPr>
          <p:cNvSpPr txBox="1"/>
          <p:nvPr/>
        </p:nvSpPr>
        <p:spPr>
          <a:xfrm>
            <a:off x="2244287" y="4878240"/>
            <a:ext cx="8753655" cy="1023742"/>
          </a:xfrm>
          <a:prstGeom prst="rect">
            <a:avLst/>
          </a:prstGeom>
          <a:solidFill>
            <a:schemeClr val="accent6">
              <a:lumMod val="20000"/>
              <a:lumOff val="80000"/>
            </a:schemeClr>
          </a:solidFill>
        </p:spPr>
        <p:txBody>
          <a:bodyPr wrap="square">
            <a:spAutoFit/>
          </a:bodyPr>
          <a:lstStyle/>
          <a:p>
            <a:pPr indent="85725" algn="just">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字段集是对表单进行分组，一个表单可以有多个字段集</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fieldset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fieldset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标签会在包含的文本和</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input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等表单元素外面形成一个方框，</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legend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元素作为标题，</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legend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：说明每组的内容描述。</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Label </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用于表单元素</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(input, </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textarea</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or select)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，配于</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 for </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将值传递给相应的表单元素。</a:t>
            </a:r>
          </a:p>
        </p:txBody>
      </p:sp>
    </p:spTree>
    <p:extLst>
      <p:ext uri="{BB962C8B-B14F-4D97-AF65-F5344CB8AC3E}">
        <p14:creationId xmlns:p14="http://schemas.microsoft.com/office/powerpoint/2010/main" val="104342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66920" y="35510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表单中的</a:t>
            </a:r>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89CA0B71-FE96-4A6C-9C89-CCF9A906D2D7}"/>
              </a:ext>
            </a:extLst>
          </p:cNvPr>
          <p:cNvSpPr txBox="1"/>
          <p:nvPr/>
        </p:nvSpPr>
        <p:spPr>
          <a:xfrm>
            <a:off x="1133672" y="1196405"/>
            <a:ext cx="8996517" cy="1895134"/>
          </a:xfrm>
          <a:prstGeom prst="rect">
            <a:avLst/>
          </a:prstGeom>
          <a:ln>
            <a:prstDash val="sysDash"/>
          </a:ln>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 CS6</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中的表单工具中提供了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的表单验证功能，</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的表单验证包括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验证文本区域、</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验证复选框、</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验证选择、</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验证密码、</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验证确认、</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验证单选按钮组，分别对表单的中只要组成元素进行验证。</a:t>
            </a:r>
          </a:p>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在站点中新建一个网页，命名为“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spry.html”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【表单】，插入一个表单标签，在表单内插入</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验证的工具。</a:t>
            </a:r>
          </a:p>
        </p:txBody>
      </p:sp>
    </p:spTree>
    <p:extLst>
      <p:ext uri="{BB962C8B-B14F-4D97-AF65-F5344CB8AC3E}">
        <p14:creationId xmlns:p14="http://schemas.microsoft.com/office/powerpoint/2010/main" val="1387076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66920" y="35510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表单中的</a:t>
            </a:r>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4D1260D-1CE0-4FDC-967F-387B304097F4}"/>
              </a:ext>
            </a:extLst>
          </p:cNvPr>
          <p:cNvSpPr/>
          <p:nvPr/>
        </p:nvSpPr>
        <p:spPr>
          <a:xfrm>
            <a:off x="572619" y="1207698"/>
            <a:ext cx="2101569" cy="336430"/>
          </a:xfrm>
          <a:prstGeom prst="round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1 Spry</a:t>
            </a: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验证文本域</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06602E26-57A0-4FBC-A618-EA6840BECA7D}"/>
              </a:ext>
            </a:extLst>
          </p:cNvPr>
          <p:cNvSpPr txBox="1"/>
          <p:nvPr/>
        </p:nvSpPr>
        <p:spPr>
          <a:xfrm>
            <a:off x="2857499" y="1207698"/>
            <a:ext cx="8296455" cy="1526187"/>
          </a:xfrm>
          <a:prstGeom prst="rect">
            <a:avLst/>
          </a:prstGeom>
          <a:solidFill>
            <a:schemeClr val="bg1">
              <a:lumMod val="95000"/>
            </a:schemeClr>
          </a:solidFill>
        </p:spPr>
        <p:txBody>
          <a:bodyPr wrap="square">
            <a:spAutoFit/>
          </a:bodyPr>
          <a:lstStyle/>
          <a:p>
            <a:pPr algn="just">
              <a:lnSpc>
                <a:spcPct val="150000"/>
              </a:lnSpc>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验证文本域的作用是对指定的文本区域中输入的文本内容进行验证，通过属性面板或源码，设置验证的具体要求。</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验证文本域】，添加验证文本域，请注意，必须要在表单中插入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验证工具</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FE05BF0B-A646-4538-B607-E45AB6B187D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72619" y="2764184"/>
            <a:ext cx="4647482" cy="1961871"/>
          </a:xfrm>
          <a:prstGeom prst="rect">
            <a:avLst/>
          </a:prstGeom>
          <a:noFill/>
          <a:ln w="6350" cmpd="sng">
            <a:solidFill>
              <a:srgbClr val="000000"/>
            </a:solidFill>
            <a:miter lim="800000"/>
            <a:headEnd/>
            <a:tailEnd/>
          </a:ln>
          <a:effectLst/>
        </p:spPr>
      </p:pic>
      <p:pic>
        <p:nvPicPr>
          <p:cNvPr id="11" name="图片 10">
            <a:extLst>
              <a:ext uri="{FF2B5EF4-FFF2-40B4-BE49-F238E27FC236}">
                <a16:creationId xmlns:a16="http://schemas.microsoft.com/office/drawing/2014/main" id="{495C6BC9-5EFA-461E-86CC-16327A865E4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289486" y="3298538"/>
            <a:ext cx="3181653" cy="1390182"/>
          </a:xfrm>
          <a:prstGeom prst="rect">
            <a:avLst/>
          </a:prstGeom>
          <a:noFill/>
          <a:ln w="12700">
            <a:solidFill>
              <a:schemeClr val="tx1"/>
            </a:solidFill>
          </a:ln>
        </p:spPr>
      </p:pic>
      <p:pic>
        <p:nvPicPr>
          <p:cNvPr id="12" name="图片 11">
            <a:extLst>
              <a:ext uri="{FF2B5EF4-FFF2-40B4-BE49-F238E27FC236}">
                <a16:creationId xmlns:a16="http://schemas.microsoft.com/office/drawing/2014/main" id="{F2789E46-7754-4094-9830-2721A8C3BA7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72619" y="4783764"/>
            <a:ext cx="2832110" cy="1050407"/>
          </a:xfrm>
          <a:prstGeom prst="rect">
            <a:avLst/>
          </a:prstGeom>
          <a:noFill/>
          <a:ln w="12700">
            <a:solidFill>
              <a:schemeClr val="tx1"/>
            </a:solidFill>
          </a:ln>
        </p:spPr>
      </p:pic>
      <p:pic>
        <p:nvPicPr>
          <p:cNvPr id="13" name="图片 12">
            <a:extLst>
              <a:ext uri="{FF2B5EF4-FFF2-40B4-BE49-F238E27FC236}">
                <a16:creationId xmlns:a16="http://schemas.microsoft.com/office/drawing/2014/main" id="{765205F7-8977-4FC9-8C8F-ACBD1083CF30}"/>
              </a:ext>
            </a:extLst>
          </p:cNvPr>
          <p:cNvPicPr/>
          <p:nvPr/>
        </p:nvPicPr>
        <p:blipFill>
          <a:blip r:embed="rId5">
            <a:extLst>
              <a:ext uri="{28A0092B-C50C-407E-A947-70E740481C1C}">
                <a14:useLocalDpi xmlns:a14="http://schemas.microsoft.com/office/drawing/2010/main" val="0"/>
              </a:ext>
            </a:extLst>
          </a:blip>
          <a:srcRect r="12259" b="47191"/>
          <a:stretch>
            <a:fillRect/>
          </a:stretch>
        </p:blipFill>
        <p:spPr bwMode="auto">
          <a:xfrm>
            <a:off x="8540524" y="3638313"/>
            <a:ext cx="3400693" cy="1050407"/>
          </a:xfrm>
          <a:prstGeom prst="rect">
            <a:avLst/>
          </a:prstGeom>
          <a:noFill/>
          <a:ln w="12700" cmpd="sng">
            <a:solidFill>
              <a:schemeClr val="tx1"/>
            </a:solidFill>
            <a:miter lim="800000"/>
            <a:headEnd/>
            <a:tailEnd/>
          </a:ln>
          <a:effectLst/>
        </p:spPr>
      </p:pic>
      <p:pic>
        <p:nvPicPr>
          <p:cNvPr id="14" name="图片 13">
            <a:extLst>
              <a:ext uri="{FF2B5EF4-FFF2-40B4-BE49-F238E27FC236}">
                <a16:creationId xmlns:a16="http://schemas.microsoft.com/office/drawing/2014/main" id="{10B948E4-436A-4A9D-A298-3A87729CB498}"/>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498231" y="4783764"/>
            <a:ext cx="6688799" cy="1050407"/>
          </a:xfrm>
          <a:prstGeom prst="rect">
            <a:avLst/>
          </a:prstGeom>
          <a:noFill/>
          <a:ln w="12700">
            <a:solidFill>
              <a:schemeClr val="tx1"/>
            </a:solidFill>
          </a:ln>
        </p:spPr>
      </p:pic>
    </p:spTree>
    <p:extLst>
      <p:ext uri="{BB962C8B-B14F-4D97-AF65-F5344CB8AC3E}">
        <p14:creationId xmlns:p14="http://schemas.microsoft.com/office/powerpoint/2010/main" val="30513626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66920" y="35510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表单中的</a:t>
            </a:r>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4D1260D-1CE0-4FDC-967F-387B304097F4}"/>
              </a:ext>
            </a:extLst>
          </p:cNvPr>
          <p:cNvSpPr/>
          <p:nvPr/>
        </p:nvSpPr>
        <p:spPr>
          <a:xfrm>
            <a:off x="572619" y="1207698"/>
            <a:ext cx="2101569" cy="336430"/>
          </a:xfrm>
          <a:prstGeom prst="round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2 Spry</a:t>
            </a: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验证文本区域</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06602E26-57A0-4FBC-A618-EA6840BECA7D}"/>
              </a:ext>
            </a:extLst>
          </p:cNvPr>
          <p:cNvSpPr txBox="1"/>
          <p:nvPr/>
        </p:nvSpPr>
        <p:spPr>
          <a:xfrm>
            <a:off x="2857499" y="1207698"/>
            <a:ext cx="8296455" cy="787139"/>
          </a:xfrm>
          <a:prstGeom prst="rect">
            <a:avLst/>
          </a:prstGeom>
          <a:solidFill>
            <a:schemeClr val="bg1">
              <a:lumMod val="95000"/>
            </a:schemeClr>
          </a:solidFill>
        </p:spPr>
        <p:txBody>
          <a:bodyPr wrap="square">
            <a:spAutoFit/>
          </a:bodyPr>
          <a:lstStyle/>
          <a:p>
            <a:pPr algn="just">
              <a:lnSpc>
                <a:spcPct val="150000"/>
              </a:lnSpc>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验证文本区域主要是验证文本区域的内容是否符合设置的要求。在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验证文本区域】</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5758C132-EF1E-41B2-B975-A09A63C7F5C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57499" y="2103993"/>
            <a:ext cx="5513276" cy="1950421"/>
          </a:xfrm>
          <a:prstGeom prst="rect">
            <a:avLst/>
          </a:prstGeom>
          <a:noFill/>
          <a:ln w="6350" cmpd="sng">
            <a:solidFill>
              <a:schemeClr val="tx1"/>
            </a:solidFill>
            <a:miter lim="800000"/>
            <a:headEnd/>
            <a:tailEnd/>
          </a:ln>
          <a:effectLst/>
        </p:spPr>
      </p:pic>
      <p:pic>
        <p:nvPicPr>
          <p:cNvPr id="16" name="图片 15">
            <a:extLst>
              <a:ext uri="{FF2B5EF4-FFF2-40B4-BE49-F238E27FC236}">
                <a16:creationId xmlns:a16="http://schemas.microsoft.com/office/drawing/2014/main" id="{5FB1113C-4000-406E-9809-7D40D7E5F58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57499" y="4345578"/>
            <a:ext cx="6721381" cy="973460"/>
          </a:xfrm>
          <a:prstGeom prst="rect">
            <a:avLst/>
          </a:prstGeom>
          <a:noFill/>
          <a:ln w="12700">
            <a:solidFill>
              <a:schemeClr val="tx1"/>
            </a:solidFill>
          </a:ln>
        </p:spPr>
      </p:pic>
    </p:spTree>
    <p:extLst>
      <p:ext uri="{BB962C8B-B14F-4D97-AF65-F5344CB8AC3E}">
        <p14:creationId xmlns:p14="http://schemas.microsoft.com/office/powerpoint/2010/main" val="15822169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66920" y="35510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表单中的</a:t>
            </a:r>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4D1260D-1CE0-4FDC-967F-387B304097F4}"/>
              </a:ext>
            </a:extLst>
          </p:cNvPr>
          <p:cNvSpPr/>
          <p:nvPr/>
        </p:nvSpPr>
        <p:spPr>
          <a:xfrm>
            <a:off x="572619" y="1207698"/>
            <a:ext cx="2101569" cy="336430"/>
          </a:xfrm>
          <a:prstGeom prst="round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3 Spry</a:t>
            </a: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验证</a:t>
            </a: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密码</a:t>
            </a:r>
          </a:p>
        </p:txBody>
      </p:sp>
      <p:sp>
        <p:nvSpPr>
          <p:cNvPr id="9" name="文本框 8">
            <a:extLst>
              <a:ext uri="{FF2B5EF4-FFF2-40B4-BE49-F238E27FC236}">
                <a16:creationId xmlns:a16="http://schemas.microsoft.com/office/drawing/2014/main" id="{06602E26-57A0-4FBC-A618-EA6840BECA7D}"/>
              </a:ext>
            </a:extLst>
          </p:cNvPr>
          <p:cNvSpPr txBox="1"/>
          <p:nvPr/>
        </p:nvSpPr>
        <p:spPr>
          <a:xfrm>
            <a:off x="2857499" y="1207698"/>
            <a:ext cx="8296455" cy="1526187"/>
          </a:xfrm>
          <a:prstGeom prst="rect">
            <a:avLst/>
          </a:prstGeom>
          <a:solidFill>
            <a:schemeClr val="bg1">
              <a:lumMod val="95000"/>
            </a:schemeClr>
          </a:solidFill>
        </p:spPr>
        <p:txBody>
          <a:bodyPr wrap="square">
            <a:spAutoFit/>
          </a:bodyPr>
          <a:lstStyle/>
          <a:p>
            <a:pPr algn="just">
              <a:lnSpc>
                <a:spcPct val="150000"/>
              </a:lnSpc>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验证密码的作用事验证用户输入的字符是否符合密码设置的要求。在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验证密码】</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创建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验证密码文本区域</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注意的是如果将普通的文本区域中加入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验证密码效果，则必须先将文本区域的类型设置为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密码</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BED57162-F1ED-4FEC-BA35-F98AE7858CA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57499" y="2890487"/>
            <a:ext cx="6324778" cy="2104207"/>
          </a:xfrm>
          <a:prstGeom prst="rect">
            <a:avLst/>
          </a:prstGeom>
          <a:noFill/>
          <a:ln>
            <a:solidFill>
              <a:schemeClr val="tx1"/>
            </a:solidFill>
          </a:ln>
        </p:spPr>
      </p:pic>
    </p:spTree>
    <p:extLst>
      <p:ext uri="{BB962C8B-B14F-4D97-AF65-F5344CB8AC3E}">
        <p14:creationId xmlns:p14="http://schemas.microsoft.com/office/powerpoint/2010/main" val="15687250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66920" y="35510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表单中的</a:t>
            </a:r>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4D1260D-1CE0-4FDC-967F-387B304097F4}"/>
              </a:ext>
            </a:extLst>
          </p:cNvPr>
          <p:cNvSpPr/>
          <p:nvPr/>
        </p:nvSpPr>
        <p:spPr>
          <a:xfrm>
            <a:off x="572619" y="1207698"/>
            <a:ext cx="2101569" cy="336430"/>
          </a:xfrm>
          <a:prstGeom prst="round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4 Spry</a:t>
            </a: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验证</a:t>
            </a: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确认</a:t>
            </a:r>
          </a:p>
        </p:txBody>
      </p:sp>
      <p:sp>
        <p:nvSpPr>
          <p:cNvPr id="9" name="文本框 8">
            <a:extLst>
              <a:ext uri="{FF2B5EF4-FFF2-40B4-BE49-F238E27FC236}">
                <a16:creationId xmlns:a16="http://schemas.microsoft.com/office/drawing/2014/main" id="{06602E26-57A0-4FBC-A618-EA6840BECA7D}"/>
              </a:ext>
            </a:extLst>
          </p:cNvPr>
          <p:cNvSpPr txBox="1"/>
          <p:nvPr/>
        </p:nvSpPr>
        <p:spPr>
          <a:xfrm>
            <a:off x="2857499" y="1207698"/>
            <a:ext cx="8296455" cy="1895519"/>
          </a:xfrm>
          <a:prstGeom prst="rect">
            <a:avLst/>
          </a:prstGeom>
          <a:solidFill>
            <a:schemeClr val="bg1">
              <a:lumMod val="95000"/>
            </a:schemeClr>
          </a:solidFill>
        </p:spPr>
        <p:txBody>
          <a:bodyPr wrap="square">
            <a:spAutoFit/>
          </a:bodyPr>
          <a:lstStyle/>
          <a:p>
            <a:pPr algn="just">
              <a:lnSpc>
                <a:spcPct val="150000"/>
              </a:lnSpc>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 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验证确认的作用是验证表单中的某一表单素的内容与另外一个表单元素的内容是否相同，常用于密码的验证。在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验证密码】，创建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 </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验证确认的文本域</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点击蓝色区域，显示【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确认】属性面板，在【验证参照对象】中选择需要验证确认的对象，</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验证确认的文本区域或文本域要与【验证参照对象】类型必须相同。</a:t>
            </a:r>
            <a:endParaRPr lang="zh-CN" altLang="en-US" sz="1600"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E064EE15-3B8C-4BBA-9C1A-93AA7B50178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57499" y="3345131"/>
            <a:ext cx="7583855" cy="2029125"/>
          </a:xfrm>
          <a:prstGeom prst="rect">
            <a:avLst/>
          </a:prstGeom>
          <a:noFill/>
          <a:ln>
            <a:solidFill>
              <a:schemeClr val="tx1"/>
            </a:solidFill>
          </a:ln>
        </p:spPr>
      </p:pic>
    </p:spTree>
    <p:extLst>
      <p:ext uri="{BB962C8B-B14F-4D97-AF65-F5344CB8AC3E}">
        <p14:creationId xmlns:p14="http://schemas.microsoft.com/office/powerpoint/2010/main" val="2688362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66920" y="35510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表单中的</a:t>
            </a:r>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4D1260D-1CE0-4FDC-967F-387B304097F4}"/>
              </a:ext>
            </a:extLst>
          </p:cNvPr>
          <p:cNvSpPr/>
          <p:nvPr/>
        </p:nvSpPr>
        <p:spPr>
          <a:xfrm>
            <a:off x="132672" y="1173192"/>
            <a:ext cx="2532890" cy="336430"/>
          </a:xfrm>
          <a:prstGeom prst="round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5 Spry</a:t>
            </a: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验证单选按钮组</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06602E26-57A0-4FBC-A618-EA6840BECA7D}"/>
              </a:ext>
            </a:extLst>
          </p:cNvPr>
          <p:cNvSpPr txBox="1"/>
          <p:nvPr/>
        </p:nvSpPr>
        <p:spPr>
          <a:xfrm>
            <a:off x="2831619" y="1173192"/>
            <a:ext cx="8296455" cy="1156855"/>
          </a:xfrm>
          <a:prstGeom prst="rect">
            <a:avLst/>
          </a:prstGeom>
          <a:solidFill>
            <a:schemeClr val="bg1">
              <a:lumMod val="95000"/>
            </a:schemeClr>
          </a:solidFill>
        </p:spPr>
        <p:txBody>
          <a:bodyPr wrap="square">
            <a:spAutoFit/>
          </a:bodyPr>
          <a:lstStyle/>
          <a:p>
            <a:pPr algn="just">
              <a:lnSpc>
                <a:spcPct val="150000"/>
              </a:lnSpc>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验证单选按钮组的作用是用户选择对单选按钮组在时进行选择的验证。在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验证单选按钮组】，显示【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 </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验证单选按钮组】对话框，填写标签和值。</a:t>
            </a:r>
            <a:endParaRPr lang="zh-CN" altLang="en-US" sz="160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0509FB5B-ADC5-4E5B-8811-270C3B11238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295842" y="2739228"/>
            <a:ext cx="2672309" cy="1743432"/>
          </a:xfrm>
          <a:prstGeom prst="rect">
            <a:avLst/>
          </a:prstGeom>
          <a:noFill/>
          <a:ln>
            <a:solidFill>
              <a:schemeClr val="tx1"/>
            </a:solidFill>
          </a:ln>
        </p:spPr>
      </p:pic>
      <p:pic>
        <p:nvPicPr>
          <p:cNvPr id="10" name="图片 9">
            <a:extLst>
              <a:ext uri="{FF2B5EF4-FFF2-40B4-BE49-F238E27FC236}">
                <a16:creationId xmlns:a16="http://schemas.microsoft.com/office/drawing/2014/main" id="{116BC0C1-FE90-4DF1-B0B8-7EF851683F6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437564" y="2719745"/>
            <a:ext cx="1963236" cy="1788726"/>
          </a:xfrm>
          <a:prstGeom prst="rect">
            <a:avLst/>
          </a:prstGeom>
          <a:noFill/>
          <a:ln>
            <a:solidFill>
              <a:schemeClr val="tx1"/>
            </a:solidFill>
          </a:ln>
        </p:spPr>
      </p:pic>
      <p:pic>
        <p:nvPicPr>
          <p:cNvPr id="11" name="图片 10">
            <a:extLst>
              <a:ext uri="{FF2B5EF4-FFF2-40B4-BE49-F238E27FC236}">
                <a16:creationId xmlns:a16="http://schemas.microsoft.com/office/drawing/2014/main" id="{D570632B-D9A9-4A99-8F54-CE028AEB10C5}"/>
              </a:ext>
            </a:extLst>
          </p:cNvPr>
          <p:cNvPicPr/>
          <p:nvPr/>
        </p:nvPicPr>
        <p:blipFill>
          <a:blip r:embed="rId4">
            <a:extLst>
              <a:ext uri="{28A0092B-C50C-407E-A947-70E740481C1C}">
                <a14:useLocalDpi xmlns:a14="http://schemas.microsoft.com/office/drawing/2010/main" val="0"/>
              </a:ext>
            </a:extLst>
          </a:blip>
          <a:srcRect r="23163"/>
          <a:stretch>
            <a:fillRect/>
          </a:stretch>
        </p:blipFill>
        <p:spPr bwMode="auto">
          <a:xfrm>
            <a:off x="6803097" y="2739228"/>
            <a:ext cx="3117494" cy="1788726"/>
          </a:xfrm>
          <a:prstGeom prst="rect">
            <a:avLst/>
          </a:prstGeom>
          <a:noFill/>
          <a:ln>
            <a:solidFill>
              <a:schemeClr val="tx1"/>
            </a:solidFill>
          </a:ln>
        </p:spPr>
      </p:pic>
      <p:pic>
        <p:nvPicPr>
          <p:cNvPr id="12" name="图片 11">
            <a:extLst>
              <a:ext uri="{FF2B5EF4-FFF2-40B4-BE49-F238E27FC236}">
                <a16:creationId xmlns:a16="http://schemas.microsoft.com/office/drawing/2014/main" id="{062DE195-EDE5-496A-9505-688A4D6BE52F}"/>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295842" y="4787516"/>
            <a:ext cx="4617164" cy="1156855"/>
          </a:xfrm>
          <a:prstGeom prst="rect">
            <a:avLst/>
          </a:prstGeom>
          <a:noFill/>
          <a:ln w="12700">
            <a:solidFill>
              <a:schemeClr val="tx1"/>
            </a:solidFill>
          </a:ln>
        </p:spPr>
      </p:pic>
      <p:pic>
        <p:nvPicPr>
          <p:cNvPr id="13" name="图片 12">
            <a:extLst>
              <a:ext uri="{FF2B5EF4-FFF2-40B4-BE49-F238E27FC236}">
                <a16:creationId xmlns:a16="http://schemas.microsoft.com/office/drawing/2014/main" id="{9A945E40-C0BA-40BD-96EC-1656A6DF3E4C}"/>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6397925" y="4787516"/>
            <a:ext cx="2243598" cy="1156855"/>
          </a:xfrm>
          <a:prstGeom prst="rect">
            <a:avLst/>
          </a:prstGeom>
          <a:noFill/>
          <a:ln w="12700" cmpd="sng">
            <a:solidFill>
              <a:schemeClr val="tx1"/>
            </a:solidFill>
            <a:miter lim="800000"/>
            <a:headEnd/>
            <a:tailEnd/>
          </a:ln>
          <a:effectLst/>
        </p:spPr>
      </p:pic>
    </p:spTree>
    <p:extLst>
      <p:ext uri="{BB962C8B-B14F-4D97-AF65-F5344CB8AC3E}">
        <p14:creationId xmlns:p14="http://schemas.microsoft.com/office/powerpoint/2010/main" val="500911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课堂案例：制作用户留言网页和在线调查问卷页</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6.1</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7" name="图片 6">
            <a:extLst>
              <a:ext uri="{FF2B5EF4-FFF2-40B4-BE49-F238E27FC236}">
                <a16:creationId xmlns:a16="http://schemas.microsoft.com/office/drawing/2014/main" id="{0426A88A-7D6E-43FE-9805-597B053DC37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84180" y="2343802"/>
            <a:ext cx="5004361" cy="3583575"/>
          </a:xfrm>
          <a:prstGeom prst="rect">
            <a:avLst/>
          </a:prstGeom>
          <a:ln w="12700">
            <a:solidFill>
              <a:schemeClr val="tx1"/>
            </a:solidFill>
          </a:ln>
        </p:spPr>
      </p:pic>
      <p:pic>
        <p:nvPicPr>
          <p:cNvPr id="8" name="图片 7">
            <a:extLst>
              <a:ext uri="{FF2B5EF4-FFF2-40B4-BE49-F238E27FC236}">
                <a16:creationId xmlns:a16="http://schemas.microsoft.com/office/drawing/2014/main" id="{CEDF7121-DD71-45EE-925A-2B72D6CA6479}"/>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591279" y="2355049"/>
            <a:ext cx="3953774" cy="3572328"/>
          </a:xfrm>
          <a:prstGeom prst="rect">
            <a:avLst/>
          </a:prstGeom>
          <a:ln w="12700">
            <a:solidFill>
              <a:schemeClr val="tx1"/>
            </a:solidFill>
          </a:ln>
        </p:spPr>
      </p:pic>
      <p:sp>
        <p:nvSpPr>
          <p:cNvPr id="9" name="矩形: 圆角 8">
            <a:extLst>
              <a:ext uri="{FF2B5EF4-FFF2-40B4-BE49-F238E27FC236}">
                <a16:creationId xmlns:a16="http://schemas.microsoft.com/office/drawing/2014/main" id="{1F6AA5DE-D2D2-4F2A-A0CB-E83721BF4933}"/>
              </a:ext>
            </a:extLst>
          </p:cNvPr>
          <p:cNvSpPr/>
          <p:nvPr/>
        </p:nvSpPr>
        <p:spPr>
          <a:xfrm>
            <a:off x="984180" y="1096675"/>
            <a:ext cx="9560873" cy="916662"/>
          </a:xfrm>
          <a:prstGeom prst="roundRect">
            <a:avLst>
              <a:gd name="adj" fmla="val 7385"/>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nSpc>
                <a:spcPct val="150000"/>
              </a:lnSpc>
              <a:buNone/>
            </a:pPr>
            <a:r>
              <a:rPr lang="zh-CN" alt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表单是实现用户与网站交互的主要方式之一，本章通过学习表单和表单元素，完成企业网站中用户留言的页面的制作，并完成课堂练习在线调查问卷页的制作。</a:t>
            </a:r>
          </a:p>
        </p:txBody>
      </p:sp>
    </p:spTree>
    <p:extLst>
      <p:ext uri="{BB962C8B-B14F-4D97-AF65-F5344CB8AC3E}">
        <p14:creationId xmlns:p14="http://schemas.microsoft.com/office/powerpoint/2010/main" val="42140866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66920" y="35510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表单中的</a:t>
            </a:r>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4D1260D-1CE0-4FDC-967F-387B304097F4}"/>
              </a:ext>
            </a:extLst>
          </p:cNvPr>
          <p:cNvSpPr/>
          <p:nvPr/>
        </p:nvSpPr>
        <p:spPr>
          <a:xfrm>
            <a:off x="434597" y="1173192"/>
            <a:ext cx="2127449" cy="336430"/>
          </a:xfrm>
          <a:prstGeom prst="round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6 Spry</a:t>
            </a: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验证</a:t>
            </a: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复选框</a:t>
            </a:r>
          </a:p>
        </p:txBody>
      </p:sp>
      <p:sp>
        <p:nvSpPr>
          <p:cNvPr id="9" name="文本框 8">
            <a:extLst>
              <a:ext uri="{FF2B5EF4-FFF2-40B4-BE49-F238E27FC236}">
                <a16:creationId xmlns:a16="http://schemas.microsoft.com/office/drawing/2014/main" id="{06602E26-57A0-4FBC-A618-EA6840BECA7D}"/>
              </a:ext>
            </a:extLst>
          </p:cNvPr>
          <p:cNvSpPr txBox="1"/>
          <p:nvPr/>
        </p:nvSpPr>
        <p:spPr>
          <a:xfrm>
            <a:off x="2831619" y="1173192"/>
            <a:ext cx="8296455" cy="1526187"/>
          </a:xfrm>
          <a:prstGeom prst="rect">
            <a:avLst/>
          </a:prstGeom>
          <a:solidFill>
            <a:schemeClr val="bg1">
              <a:lumMod val="95000"/>
            </a:schemeClr>
          </a:solidFill>
        </p:spPr>
        <p:txBody>
          <a:bodyPr wrap="square">
            <a:spAutoFit/>
          </a:bodyPr>
          <a:lstStyle/>
          <a:p>
            <a:pPr algn="just">
              <a:lnSpc>
                <a:spcPct val="150000"/>
              </a:lnSpc>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验证复选框的功能是在用户选择复选框的时候显示选择状态。在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验证复选框】</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，创建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验证复选框的区域</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验证复选框的区域中，添加多个复选框选项，组成复选框组，点击蓝色区域，显示【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复选框】属性面板。</a:t>
            </a:r>
          </a:p>
        </p:txBody>
      </p:sp>
      <p:pic>
        <p:nvPicPr>
          <p:cNvPr id="14" name="图片 13">
            <a:extLst>
              <a:ext uri="{FF2B5EF4-FFF2-40B4-BE49-F238E27FC236}">
                <a16:creationId xmlns:a16="http://schemas.microsoft.com/office/drawing/2014/main" id="{D92F8D58-1636-4400-BE92-C6EA6980386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31619" y="4919633"/>
            <a:ext cx="3795290" cy="1386276"/>
          </a:xfrm>
          <a:prstGeom prst="rect">
            <a:avLst/>
          </a:prstGeom>
          <a:noFill/>
          <a:ln w="6350" cmpd="sng">
            <a:solidFill>
              <a:srgbClr val="000000"/>
            </a:solidFill>
            <a:miter lim="800000"/>
            <a:headEnd/>
            <a:tailEnd/>
          </a:ln>
          <a:effectLst/>
        </p:spPr>
      </p:pic>
      <p:pic>
        <p:nvPicPr>
          <p:cNvPr id="15" name="图片 14">
            <a:extLst>
              <a:ext uri="{FF2B5EF4-FFF2-40B4-BE49-F238E27FC236}">
                <a16:creationId xmlns:a16="http://schemas.microsoft.com/office/drawing/2014/main" id="{EA8805B0-FE14-40E8-BA05-970B98E249A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31619" y="2821475"/>
            <a:ext cx="6629538" cy="1773867"/>
          </a:xfrm>
          <a:prstGeom prst="rect">
            <a:avLst/>
          </a:prstGeom>
          <a:noFill/>
          <a:ln>
            <a:solidFill>
              <a:schemeClr val="tx1"/>
            </a:solidFill>
          </a:ln>
        </p:spPr>
      </p:pic>
    </p:spTree>
    <p:extLst>
      <p:ext uri="{BB962C8B-B14F-4D97-AF65-F5344CB8AC3E}">
        <p14:creationId xmlns:p14="http://schemas.microsoft.com/office/powerpoint/2010/main" val="162686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1966920" y="355106"/>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表单中的</a:t>
            </a:r>
            <a:r>
              <a:rPr lang="en-US" altLang="zh-CN" sz="2400" b="1" dirty="0">
                <a:solidFill>
                  <a:srgbClr val="0070C0"/>
                </a:solidFill>
                <a:effectLst>
                  <a:outerShdw blurRad="38100" dist="38100" dir="2700000" algn="tl">
                    <a:srgbClr val="000000">
                      <a:alpha val="43137"/>
                    </a:srgbClr>
                  </a:outerShdw>
                </a:effectLst>
              </a:rPr>
              <a:t>Spry</a:t>
            </a:r>
            <a:r>
              <a:rPr lang="zh-CN" altLang="en-US" sz="2400" b="1" dirty="0">
                <a:solidFill>
                  <a:srgbClr val="0070C0"/>
                </a:solidFill>
                <a:effectLst>
                  <a:outerShdw blurRad="38100" dist="38100" dir="2700000" algn="tl">
                    <a:srgbClr val="000000">
                      <a:alpha val="43137"/>
                    </a:srgbClr>
                  </a:outerShdw>
                </a:effectLst>
              </a:rPr>
              <a:t>元素</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6.2.7</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对角圆角 1">
            <a:extLst>
              <a:ext uri="{FF2B5EF4-FFF2-40B4-BE49-F238E27FC236}">
                <a16:creationId xmlns:a16="http://schemas.microsoft.com/office/drawing/2014/main" id="{54D1260D-1CE0-4FDC-967F-387B304097F4}"/>
              </a:ext>
            </a:extLst>
          </p:cNvPr>
          <p:cNvSpPr/>
          <p:nvPr/>
        </p:nvSpPr>
        <p:spPr>
          <a:xfrm>
            <a:off x="434597" y="1173192"/>
            <a:ext cx="2127449" cy="336430"/>
          </a:xfrm>
          <a:prstGeom prst="round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7 Spry</a:t>
            </a:r>
            <a:r>
              <a:rPr lang="zh-CN"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验证</a:t>
            </a: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选择</a:t>
            </a:r>
          </a:p>
        </p:txBody>
      </p:sp>
      <p:sp>
        <p:nvSpPr>
          <p:cNvPr id="9" name="文本框 8">
            <a:extLst>
              <a:ext uri="{FF2B5EF4-FFF2-40B4-BE49-F238E27FC236}">
                <a16:creationId xmlns:a16="http://schemas.microsoft.com/office/drawing/2014/main" id="{06602E26-57A0-4FBC-A618-EA6840BECA7D}"/>
              </a:ext>
            </a:extLst>
          </p:cNvPr>
          <p:cNvSpPr txBox="1"/>
          <p:nvPr/>
        </p:nvSpPr>
        <p:spPr>
          <a:xfrm>
            <a:off x="2831619" y="1173192"/>
            <a:ext cx="8296455" cy="787139"/>
          </a:xfrm>
          <a:prstGeom prst="rect">
            <a:avLst/>
          </a:prstGeom>
          <a:solidFill>
            <a:schemeClr val="bg1">
              <a:lumMod val="95000"/>
            </a:schemeClr>
          </a:solidFill>
        </p:spPr>
        <p:txBody>
          <a:bodyPr wrap="square">
            <a:spAutoFit/>
          </a:bodyPr>
          <a:lstStyle/>
          <a:p>
            <a:pPr algn="just">
              <a:lnSpc>
                <a:spcPct val="150000"/>
              </a:lnSpc>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验证选择是验证列表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菜单和跳转菜单的值，并根据值显示指定的文本或图像内容。在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验证选择】</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8" name="图片 7">
            <a:extLst>
              <a:ext uri="{FF2B5EF4-FFF2-40B4-BE49-F238E27FC236}">
                <a16:creationId xmlns:a16="http://schemas.microsoft.com/office/drawing/2014/main" id="{E8A217A5-6C8E-41A2-A6D0-E5834555675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795937" y="2218783"/>
            <a:ext cx="8144217" cy="1545943"/>
          </a:xfrm>
          <a:prstGeom prst="rect">
            <a:avLst/>
          </a:prstGeom>
          <a:noFill/>
          <a:ln>
            <a:solidFill>
              <a:schemeClr val="tx1"/>
            </a:solidFill>
          </a:ln>
        </p:spPr>
      </p:pic>
    </p:spTree>
    <p:extLst>
      <p:ext uri="{BB962C8B-B14F-4D97-AF65-F5344CB8AC3E}">
        <p14:creationId xmlns:p14="http://schemas.microsoft.com/office/powerpoint/2010/main" val="1179659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80460FA-74FB-4A31-BBBD-712EE20E16FE}"/>
              </a:ext>
            </a:extLst>
          </p:cNvPr>
          <p:cNvSpPr>
            <a:spLocks noGrp="1"/>
          </p:cNvSpPr>
          <p:nvPr>
            <p:ph idx="1"/>
          </p:nvPr>
        </p:nvSpPr>
        <p:spPr>
          <a:xfrm>
            <a:off x="838200" y="1035251"/>
            <a:ext cx="10515600" cy="5115080"/>
          </a:xfrm>
        </p:spPr>
        <p:txBody>
          <a:bodyPr/>
          <a:lstStyle/>
          <a:p>
            <a:pPr marL="266700" algn="just">
              <a:lnSpc>
                <a:spcPct val="150000"/>
              </a:lnSpc>
            </a:pPr>
            <a:r>
              <a:rPr lang="zh-CN" altLang="zh-CN" sz="1800" b="1" kern="100" dirty="0">
                <a:effectLst/>
                <a:cs typeface="Times New Roman" panose="02020603050405020304" pitchFamily="18" charset="0"/>
              </a:rPr>
              <a:t>实训目标：</a:t>
            </a:r>
          </a:p>
          <a:p>
            <a:pPr marL="342900" lvl="0" indent="-342900" algn="just">
              <a:lnSpc>
                <a:spcPct val="150000"/>
              </a:lnSpc>
              <a:buFont typeface="Wingdings" panose="05000000000000000000" pitchFamily="2" charset="2"/>
              <a:buChar char=""/>
            </a:pPr>
            <a:r>
              <a:rPr lang="zh-CN" altLang="zh-CN" sz="1800" kern="100" dirty="0">
                <a:effectLst/>
                <a:cs typeface="Times New Roman" panose="02020603050405020304" pitchFamily="18" charset="0"/>
              </a:rPr>
              <a:t>表单和表单元素的基本使用；</a:t>
            </a:r>
          </a:p>
          <a:p>
            <a:pPr marL="342900" lvl="0" indent="-342900" algn="just">
              <a:lnSpc>
                <a:spcPct val="150000"/>
              </a:lnSpc>
              <a:buFont typeface="Wingdings" panose="05000000000000000000" pitchFamily="2" charset="2"/>
              <a:buChar char=""/>
            </a:pPr>
            <a:r>
              <a:rPr lang="zh-CN" altLang="zh-CN" sz="1800" kern="100" dirty="0">
                <a:effectLst/>
                <a:cs typeface="Times New Roman" panose="02020603050405020304" pitchFamily="18" charset="0"/>
              </a:rPr>
              <a:t>表单的美化。</a:t>
            </a:r>
          </a:p>
          <a:p>
            <a:endParaRPr lang="zh-CN" altLang="en-US" dirty="0"/>
          </a:p>
        </p:txBody>
      </p:sp>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案例实施过程：制作用户留言页</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6.3</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a16="http://schemas.microsoft.com/office/drawing/2014/main" id="{87387BE0-10A9-4154-9797-64BFD8F0E91D}"/>
              </a:ext>
            </a:extLst>
          </p:cNvPr>
          <p:cNvPicPr/>
          <p:nvPr/>
        </p:nvPicPr>
        <p:blipFill rotWithShape="1">
          <a:blip r:embed="rId2" cstate="print">
            <a:extLst>
              <a:ext uri="{28A0092B-C50C-407E-A947-70E740481C1C}">
                <a14:useLocalDpi xmlns:a14="http://schemas.microsoft.com/office/drawing/2010/main" val="0"/>
              </a:ext>
            </a:extLst>
          </a:blip>
          <a:srcRect t="44011"/>
          <a:stretch/>
        </p:blipFill>
        <p:spPr bwMode="auto">
          <a:xfrm>
            <a:off x="3039689" y="2220169"/>
            <a:ext cx="7616421" cy="3053166"/>
          </a:xfrm>
          <a:prstGeom prst="rect">
            <a:avLst/>
          </a:prstGeom>
          <a:ln w="12700">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62928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9A294C2E-F078-4004-91BC-D6AB2511E81E}"/>
              </a:ext>
            </a:extLst>
          </p:cNvPr>
          <p:cNvSpPr/>
          <p:nvPr/>
        </p:nvSpPr>
        <p:spPr>
          <a:xfrm>
            <a:off x="293298" y="733245"/>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3F70F37-0E19-47C4-8B40-8C49C6ACC1EC}"/>
              </a:ext>
            </a:extLst>
          </p:cNvPr>
          <p:cNvSpPr/>
          <p:nvPr/>
        </p:nvSpPr>
        <p:spPr>
          <a:xfrm>
            <a:off x="1457864" y="733245"/>
            <a:ext cx="9989389" cy="543464"/>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在站点</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effectLst/>
                <a:latin typeface="微软雅黑" panose="020B0503020204020204" pitchFamily="34" charset="-122"/>
                <a:ea typeface="微软雅黑" panose="020B0503020204020204" pitchFamily="34" charset="-122"/>
                <a:cs typeface="Times New Roman" panose="02020603050405020304" pitchFamily="18" charset="0"/>
              </a:rPr>
              <a:t>dashang</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中，使用模板创建一个新的网页</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guest.html</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保存网页在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file</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文件夹中</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694E5F2B-F52D-4568-80DD-FF77E67AE5F5}"/>
              </a:ext>
            </a:extLst>
          </p:cNvPr>
          <p:cNvPicPr/>
          <p:nvPr/>
        </p:nvPicPr>
        <p:blipFill>
          <a:blip r:embed="rId2"/>
          <a:stretch>
            <a:fillRect/>
          </a:stretch>
        </p:blipFill>
        <p:spPr>
          <a:xfrm>
            <a:off x="1556055" y="1582408"/>
            <a:ext cx="3671553" cy="2461534"/>
          </a:xfrm>
          <a:prstGeom prst="rect">
            <a:avLst/>
          </a:prstGeom>
          <a:ln w="12700">
            <a:solidFill>
              <a:schemeClr val="tx1"/>
            </a:solidFill>
          </a:ln>
        </p:spPr>
      </p:pic>
      <p:pic>
        <p:nvPicPr>
          <p:cNvPr id="5" name="图片 4">
            <a:extLst>
              <a:ext uri="{FF2B5EF4-FFF2-40B4-BE49-F238E27FC236}">
                <a16:creationId xmlns:a16="http://schemas.microsoft.com/office/drawing/2014/main" id="{AF102A3B-191B-4977-9B2E-C87B378859D2}"/>
              </a:ext>
            </a:extLst>
          </p:cNvPr>
          <p:cNvPicPr/>
          <p:nvPr/>
        </p:nvPicPr>
        <p:blipFill rotWithShape="1">
          <a:blip r:embed="rId3"/>
          <a:srcRect r="21394"/>
          <a:stretch/>
        </p:blipFill>
        <p:spPr bwMode="auto">
          <a:xfrm>
            <a:off x="5400944" y="1582408"/>
            <a:ext cx="3570528" cy="2464755"/>
          </a:xfrm>
          <a:prstGeom prst="rect">
            <a:avLst/>
          </a:prstGeom>
          <a:ln w="12700">
            <a:solidFill>
              <a:schemeClr val="tx1"/>
            </a:solidFill>
          </a:ln>
          <a:extLst>
            <a:ext uri="{53640926-AAD7-44D8-BBD7-CCE9431645EC}">
              <a14:shadowObscured xmlns:a14="http://schemas.microsoft.com/office/drawing/2010/main"/>
            </a:ext>
          </a:extLst>
        </p:spPr>
      </p:pic>
      <p:sp>
        <p:nvSpPr>
          <p:cNvPr id="6" name="箭头: 五边形 5">
            <a:extLst>
              <a:ext uri="{FF2B5EF4-FFF2-40B4-BE49-F238E27FC236}">
                <a16:creationId xmlns:a16="http://schemas.microsoft.com/office/drawing/2014/main" id="{41C71A55-B8B5-43B5-A525-9975299C3B87}"/>
              </a:ext>
            </a:extLst>
          </p:cNvPr>
          <p:cNvSpPr/>
          <p:nvPr/>
        </p:nvSpPr>
        <p:spPr>
          <a:xfrm>
            <a:off x="293298" y="4267199"/>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A8FA89CC-BAAB-4C10-B582-DA55A83163FD}"/>
              </a:ext>
            </a:extLst>
          </p:cNvPr>
          <p:cNvSpPr/>
          <p:nvPr/>
        </p:nvSpPr>
        <p:spPr>
          <a:xfrm>
            <a:off x="1457864" y="4267198"/>
            <a:ext cx="9989389" cy="718869"/>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#main_left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中，输入文本</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联系我们</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，并设置为标题</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，输入三个段落文字，分别为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联系方式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会员注册</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客户留言</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8" name="文本框 2">
            <a:extLst>
              <a:ext uri="{FF2B5EF4-FFF2-40B4-BE49-F238E27FC236}">
                <a16:creationId xmlns:a16="http://schemas.microsoft.com/office/drawing/2014/main" id="{4F16434B-FD13-43DA-BCB6-42D525CCB697}"/>
              </a:ext>
            </a:extLst>
          </p:cNvPr>
          <p:cNvSpPr txBox="1">
            <a:spLocks noChangeArrowheads="1"/>
          </p:cNvSpPr>
          <p:nvPr/>
        </p:nvSpPr>
        <p:spPr bwMode="auto">
          <a:xfrm>
            <a:off x="1457864" y="5206102"/>
            <a:ext cx="4429125" cy="1346907"/>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just">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&lt;h3&gt;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联系我们</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&lt;/h3&gt;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&lt;p&gt;&lt;a </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联系方式</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&lt;/a&gt;&lt;/p&gt;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&lt;p&gt;&lt;a </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会员注册</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&lt;/a&gt;&lt;/p&gt;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&lt;p&gt;&lt;a </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href</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="#"&gt;</a:t>
            </a: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客户留言</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&lt;/a&gt;&lt;/p&gt;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61170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9A294C2E-F078-4004-91BC-D6AB2511E81E}"/>
              </a:ext>
            </a:extLst>
          </p:cNvPr>
          <p:cNvSpPr/>
          <p:nvPr/>
        </p:nvSpPr>
        <p:spPr>
          <a:xfrm>
            <a:off x="293298" y="733245"/>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3F70F37-0E19-47C4-8B40-8C49C6ACC1EC}"/>
              </a:ext>
            </a:extLst>
          </p:cNvPr>
          <p:cNvSpPr/>
          <p:nvPr/>
        </p:nvSpPr>
        <p:spPr>
          <a:xfrm>
            <a:off x="1457864" y="733245"/>
            <a:ext cx="9989389" cy="543464"/>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#main_right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中，输入文本“当前位置：客户留言</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，并设置为标题</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1600" dirty="0">
              <a:latin typeface="微软雅黑" panose="020B0503020204020204" pitchFamily="34" charset="-122"/>
              <a:ea typeface="微软雅黑" panose="020B0503020204020204" pitchFamily="34" charset="-122"/>
            </a:endParaRPr>
          </a:p>
        </p:txBody>
      </p:sp>
      <p:sp>
        <p:nvSpPr>
          <p:cNvPr id="6" name="箭头: 五边形 5">
            <a:extLst>
              <a:ext uri="{FF2B5EF4-FFF2-40B4-BE49-F238E27FC236}">
                <a16:creationId xmlns:a16="http://schemas.microsoft.com/office/drawing/2014/main" id="{41C71A55-B8B5-43B5-A525-9975299C3B87}"/>
              </a:ext>
            </a:extLst>
          </p:cNvPr>
          <p:cNvSpPr/>
          <p:nvPr/>
        </p:nvSpPr>
        <p:spPr>
          <a:xfrm>
            <a:off x="293298" y="3351423"/>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A8FA89CC-BAAB-4C10-B582-DA55A83163FD}"/>
              </a:ext>
            </a:extLst>
          </p:cNvPr>
          <p:cNvSpPr/>
          <p:nvPr/>
        </p:nvSpPr>
        <p:spPr>
          <a:xfrm>
            <a:off x="1457864" y="3351423"/>
            <a:ext cx="9989389" cy="543464"/>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#main_rig </a:t>
            </a:r>
            <a:r>
              <a:rPr lang="en-US" altLang="zh-CN" sz="1600" dirty="0" err="1">
                <a:effectLst/>
                <a:latin typeface="微软雅黑" panose="020B0503020204020204" pitchFamily="34" charset="-122"/>
                <a:ea typeface="微软雅黑" panose="020B0503020204020204" pitchFamily="34" charset="-122"/>
                <a:cs typeface="Times New Roman" panose="02020603050405020304" pitchFamily="18" charset="0"/>
              </a:rPr>
              <a:t>ht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表单</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E770B8A3-71F0-42AF-9E35-872927159FB0}"/>
              </a:ext>
            </a:extLst>
          </p:cNvPr>
          <p:cNvPicPr/>
          <p:nvPr/>
        </p:nvPicPr>
        <p:blipFill>
          <a:blip r:embed="rId2"/>
          <a:stretch>
            <a:fillRect/>
          </a:stretch>
        </p:blipFill>
        <p:spPr>
          <a:xfrm>
            <a:off x="1457863" y="1491563"/>
            <a:ext cx="6506827" cy="1535939"/>
          </a:xfrm>
          <a:prstGeom prst="rect">
            <a:avLst/>
          </a:prstGeom>
          <a:ln w="12700">
            <a:solidFill>
              <a:schemeClr val="tx1"/>
            </a:solidFill>
          </a:ln>
        </p:spPr>
      </p:pic>
      <p:pic>
        <p:nvPicPr>
          <p:cNvPr id="10" name="图片 9">
            <a:extLst>
              <a:ext uri="{FF2B5EF4-FFF2-40B4-BE49-F238E27FC236}">
                <a16:creationId xmlns:a16="http://schemas.microsoft.com/office/drawing/2014/main" id="{CD2ADFCE-55B6-4092-9310-DF7AAC267F1D}"/>
              </a:ext>
            </a:extLst>
          </p:cNvPr>
          <p:cNvPicPr/>
          <p:nvPr/>
        </p:nvPicPr>
        <p:blipFill>
          <a:blip r:embed="rId3"/>
          <a:stretch>
            <a:fillRect/>
          </a:stretch>
        </p:blipFill>
        <p:spPr>
          <a:xfrm>
            <a:off x="1457863" y="4118587"/>
            <a:ext cx="7694303" cy="1359624"/>
          </a:xfrm>
          <a:prstGeom prst="rect">
            <a:avLst/>
          </a:prstGeom>
          <a:ln w="12700">
            <a:solidFill>
              <a:schemeClr val="tx1"/>
            </a:solidFill>
          </a:ln>
        </p:spPr>
      </p:pic>
    </p:spTree>
    <p:extLst>
      <p:ext uri="{BB962C8B-B14F-4D97-AF65-F5344CB8AC3E}">
        <p14:creationId xmlns:p14="http://schemas.microsoft.com/office/powerpoint/2010/main" val="1817160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9A294C2E-F078-4004-91BC-D6AB2511E81E}"/>
              </a:ext>
            </a:extLst>
          </p:cNvPr>
          <p:cNvSpPr/>
          <p:nvPr/>
        </p:nvSpPr>
        <p:spPr>
          <a:xfrm>
            <a:off x="293298" y="733245"/>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3F70F37-0E19-47C4-8B40-8C49C6ACC1EC}"/>
              </a:ext>
            </a:extLst>
          </p:cNvPr>
          <p:cNvSpPr/>
          <p:nvPr/>
        </p:nvSpPr>
        <p:spPr>
          <a:xfrm>
            <a:off x="1457864" y="733244"/>
            <a:ext cx="9989389" cy="1095555"/>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在表单中插入一个</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列的表格，表格宽度为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80%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，边框粗细为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像素，单元格边距为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像素，单元格间距为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像素，点击创建好的表格，设置表格属性面板的【对齐】为【居中】，选择第一个单元格，设置单元格的宽度为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，在第一列单元格中，分别输入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留言人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留言主题</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和“留言内容</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600" dirty="0">
              <a:latin typeface="微软雅黑" panose="020B0503020204020204" pitchFamily="34" charset="-122"/>
              <a:ea typeface="微软雅黑" panose="020B0503020204020204" pitchFamily="34" charset="-122"/>
            </a:endParaRPr>
          </a:p>
        </p:txBody>
      </p:sp>
      <p:sp>
        <p:nvSpPr>
          <p:cNvPr id="6" name="箭头: 五边形 5">
            <a:extLst>
              <a:ext uri="{FF2B5EF4-FFF2-40B4-BE49-F238E27FC236}">
                <a16:creationId xmlns:a16="http://schemas.microsoft.com/office/drawing/2014/main" id="{41C71A55-B8B5-43B5-A525-9975299C3B87}"/>
              </a:ext>
            </a:extLst>
          </p:cNvPr>
          <p:cNvSpPr/>
          <p:nvPr/>
        </p:nvSpPr>
        <p:spPr>
          <a:xfrm>
            <a:off x="293298" y="3955273"/>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A8FA89CC-BAAB-4C10-B582-DA55A83163FD}"/>
              </a:ext>
            </a:extLst>
          </p:cNvPr>
          <p:cNvSpPr/>
          <p:nvPr/>
        </p:nvSpPr>
        <p:spPr>
          <a:xfrm>
            <a:off x="1457864" y="3955272"/>
            <a:ext cx="9989389" cy="702991"/>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选中表格中第一列的前面三个单元格，设置单元格的高度为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30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像素，设置单元格的【水平】对齐方式为【右对齐】</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60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3D7558C6-DC16-4C5F-B397-40FD43E2F0CF}"/>
              </a:ext>
            </a:extLst>
          </p:cNvPr>
          <p:cNvPicPr/>
          <p:nvPr/>
        </p:nvPicPr>
        <p:blipFill>
          <a:blip r:embed="rId2"/>
          <a:stretch>
            <a:fillRect/>
          </a:stretch>
        </p:blipFill>
        <p:spPr>
          <a:xfrm>
            <a:off x="1457864" y="1911830"/>
            <a:ext cx="5993262" cy="1814782"/>
          </a:xfrm>
          <a:prstGeom prst="rect">
            <a:avLst/>
          </a:prstGeom>
          <a:ln w="12700">
            <a:solidFill>
              <a:schemeClr val="tx1"/>
            </a:solidFill>
          </a:ln>
        </p:spPr>
      </p:pic>
      <p:pic>
        <p:nvPicPr>
          <p:cNvPr id="11" name="图片 10">
            <a:extLst>
              <a:ext uri="{FF2B5EF4-FFF2-40B4-BE49-F238E27FC236}">
                <a16:creationId xmlns:a16="http://schemas.microsoft.com/office/drawing/2014/main" id="{B8DFB2D2-383A-4A04-8564-575B40191ED6}"/>
              </a:ext>
            </a:extLst>
          </p:cNvPr>
          <p:cNvPicPr/>
          <p:nvPr/>
        </p:nvPicPr>
        <p:blipFill>
          <a:blip r:embed="rId3"/>
          <a:stretch>
            <a:fillRect/>
          </a:stretch>
        </p:blipFill>
        <p:spPr>
          <a:xfrm>
            <a:off x="1457864" y="4719140"/>
            <a:ext cx="4536098" cy="2065595"/>
          </a:xfrm>
          <a:prstGeom prst="rect">
            <a:avLst/>
          </a:prstGeom>
          <a:ln w="12700">
            <a:solidFill>
              <a:schemeClr val="tx1"/>
            </a:solidFill>
          </a:ln>
        </p:spPr>
      </p:pic>
    </p:spTree>
    <p:extLst>
      <p:ext uri="{BB962C8B-B14F-4D97-AF65-F5344CB8AC3E}">
        <p14:creationId xmlns:p14="http://schemas.microsoft.com/office/powerpoint/2010/main" val="788883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9A294C2E-F078-4004-91BC-D6AB2511E81E}"/>
              </a:ext>
            </a:extLst>
          </p:cNvPr>
          <p:cNvSpPr/>
          <p:nvPr/>
        </p:nvSpPr>
        <p:spPr>
          <a:xfrm>
            <a:off x="293298" y="733245"/>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3F70F37-0E19-47C4-8B40-8C49C6ACC1EC}"/>
              </a:ext>
            </a:extLst>
          </p:cNvPr>
          <p:cNvSpPr/>
          <p:nvPr/>
        </p:nvSpPr>
        <p:spPr>
          <a:xfrm>
            <a:off x="1457864" y="733244"/>
            <a:ext cx="9989389" cy="405443"/>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在表格的第一行第二列中，插入一个文本区域，</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值为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user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，【字符宽度】和【最多字符数】均设置为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20 </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6" name="箭头: 五边形 5">
            <a:extLst>
              <a:ext uri="{FF2B5EF4-FFF2-40B4-BE49-F238E27FC236}">
                <a16:creationId xmlns:a16="http://schemas.microsoft.com/office/drawing/2014/main" id="{41C71A55-B8B5-43B5-A525-9975299C3B87}"/>
              </a:ext>
            </a:extLst>
          </p:cNvPr>
          <p:cNvSpPr/>
          <p:nvPr/>
        </p:nvSpPr>
        <p:spPr>
          <a:xfrm>
            <a:off x="293297" y="3649095"/>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A8FA89CC-BAAB-4C10-B582-DA55A83163FD}"/>
              </a:ext>
            </a:extLst>
          </p:cNvPr>
          <p:cNvSpPr/>
          <p:nvPr/>
        </p:nvSpPr>
        <p:spPr>
          <a:xfrm>
            <a:off x="1457864" y="3614469"/>
            <a:ext cx="9989389" cy="702991"/>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在第二行第二个单元格中，插入文本区域，</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值为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title</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，设置【字符宽度】和【最多字符数】均设置为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50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；在第三行第二个单元格中插入文本区域，</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值为 </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content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，设置【字符宽度】为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50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，【行数】为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6 </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7843AFA0-6C8E-4E78-A97D-0163277815DB}"/>
              </a:ext>
            </a:extLst>
          </p:cNvPr>
          <p:cNvPicPr/>
          <p:nvPr/>
        </p:nvPicPr>
        <p:blipFill>
          <a:blip r:embed="rId2"/>
          <a:stretch>
            <a:fillRect/>
          </a:stretch>
        </p:blipFill>
        <p:spPr>
          <a:xfrm>
            <a:off x="1593900" y="1297448"/>
            <a:ext cx="5169286" cy="1946084"/>
          </a:xfrm>
          <a:prstGeom prst="rect">
            <a:avLst/>
          </a:prstGeom>
          <a:ln w="12700">
            <a:solidFill>
              <a:schemeClr val="tx1"/>
            </a:solidFill>
          </a:ln>
        </p:spPr>
      </p:pic>
      <p:pic>
        <p:nvPicPr>
          <p:cNvPr id="10" name="图片 9">
            <a:extLst>
              <a:ext uri="{FF2B5EF4-FFF2-40B4-BE49-F238E27FC236}">
                <a16:creationId xmlns:a16="http://schemas.microsoft.com/office/drawing/2014/main" id="{583F7242-F279-4120-80A9-D0E48AF117F0}"/>
              </a:ext>
            </a:extLst>
          </p:cNvPr>
          <p:cNvPicPr/>
          <p:nvPr/>
        </p:nvPicPr>
        <p:blipFill>
          <a:blip r:embed="rId3"/>
          <a:stretch>
            <a:fillRect/>
          </a:stretch>
        </p:blipFill>
        <p:spPr>
          <a:xfrm>
            <a:off x="1593900" y="4473755"/>
            <a:ext cx="5949986" cy="2108199"/>
          </a:xfrm>
          <a:prstGeom prst="rect">
            <a:avLst/>
          </a:prstGeom>
          <a:ln w="12700">
            <a:solidFill>
              <a:schemeClr val="tx2"/>
            </a:solidFill>
          </a:ln>
        </p:spPr>
      </p:pic>
    </p:spTree>
    <p:extLst>
      <p:ext uri="{BB962C8B-B14F-4D97-AF65-F5344CB8AC3E}">
        <p14:creationId xmlns:p14="http://schemas.microsoft.com/office/powerpoint/2010/main" val="1792937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9A294C2E-F078-4004-91BC-D6AB2511E81E}"/>
              </a:ext>
            </a:extLst>
          </p:cNvPr>
          <p:cNvSpPr/>
          <p:nvPr/>
        </p:nvSpPr>
        <p:spPr>
          <a:xfrm>
            <a:off x="293298" y="733245"/>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23F70F37-0E19-47C4-8B40-8C49C6ACC1EC}"/>
              </a:ext>
            </a:extLst>
          </p:cNvPr>
          <p:cNvSpPr/>
          <p:nvPr/>
        </p:nvSpPr>
        <p:spPr>
          <a:xfrm>
            <a:off x="1457864" y="733244"/>
            <a:ext cx="9989389" cy="702991"/>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在表格的最后一行中，设置行高为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50</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像素，在第二个单元格中插入两个按钮，一个是提交按钮，一个是重置按钮。</a:t>
            </a:r>
            <a:endParaRPr lang="zh-CN" altLang="en-US" sz="1600" dirty="0">
              <a:latin typeface="微软雅黑" panose="020B0503020204020204" pitchFamily="34" charset="-122"/>
              <a:ea typeface="微软雅黑" panose="020B0503020204020204" pitchFamily="34" charset="-122"/>
            </a:endParaRPr>
          </a:p>
        </p:txBody>
      </p:sp>
      <p:sp>
        <p:nvSpPr>
          <p:cNvPr id="6" name="箭头: 五边形 5">
            <a:extLst>
              <a:ext uri="{FF2B5EF4-FFF2-40B4-BE49-F238E27FC236}">
                <a16:creationId xmlns:a16="http://schemas.microsoft.com/office/drawing/2014/main" id="{41C71A55-B8B5-43B5-A525-9975299C3B87}"/>
              </a:ext>
            </a:extLst>
          </p:cNvPr>
          <p:cNvSpPr/>
          <p:nvPr/>
        </p:nvSpPr>
        <p:spPr>
          <a:xfrm>
            <a:off x="293297" y="1630513"/>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A8FA89CC-BAAB-4C10-B582-DA55A83163FD}"/>
              </a:ext>
            </a:extLst>
          </p:cNvPr>
          <p:cNvSpPr/>
          <p:nvPr/>
        </p:nvSpPr>
        <p:spPr>
          <a:xfrm>
            <a:off x="1457864" y="1595888"/>
            <a:ext cx="9989389" cy="362430"/>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为了美化表单的效果，给表单加入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样式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打开样式文件，分别创建三个</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类</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936D3E73-B5EF-4FB5-82FA-D19DD91B9324}"/>
              </a:ext>
            </a:extLst>
          </p:cNvPr>
          <p:cNvPicPr/>
          <p:nvPr/>
        </p:nvPicPr>
        <p:blipFill>
          <a:blip r:embed="rId2"/>
          <a:stretch>
            <a:fillRect/>
          </a:stretch>
        </p:blipFill>
        <p:spPr>
          <a:xfrm>
            <a:off x="1457864" y="2117971"/>
            <a:ext cx="4701104" cy="1617267"/>
          </a:xfrm>
          <a:prstGeom prst="rect">
            <a:avLst/>
          </a:prstGeom>
          <a:ln w="12700">
            <a:solidFill>
              <a:schemeClr val="tx1"/>
            </a:solidFill>
          </a:ln>
        </p:spPr>
      </p:pic>
      <p:pic>
        <p:nvPicPr>
          <p:cNvPr id="15" name="图片 14">
            <a:extLst>
              <a:ext uri="{FF2B5EF4-FFF2-40B4-BE49-F238E27FC236}">
                <a16:creationId xmlns:a16="http://schemas.microsoft.com/office/drawing/2014/main" id="{336F1DFB-7747-4939-8559-5295B127D28B}"/>
              </a:ext>
            </a:extLst>
          </p:cNvPr>
          <p:cNvPicPr/>
          <p:nvPr/>
        </p:nvPicPr>
        <p:blipFill>
          <a:blip r:embed="rId3"/>
          <a:stretch>
            <a:fillRect/>
          </a:stretch>
        </p:blipFill>
        <p:spPr>
          <a:xfrm>
            <a:off x="6452557" y="2117971"/>
            <a:ext cx="3674853" cy="1625264"/>
          </a:xfrm>
          <a:prstGeom prst="rect">
            <a:avLst/>
          </a:prstGeom>
          <a:ln w="12700">
            <a:solidFill>
              <a:schemeClr val="tx1"/>
            </a:solidFill>
          </a:ln>
        </p:spPr>
      </p:pic>
      <p:sp>
        <p:nvSpPr>
          <p:cNvPr id="16" name="箭头: 五边形 15">
            <a:extLst>
              <a:ext uri="{FF2B5EF4-FFF2-40B4-BE49-F238E27FC236}">
                <a16:creationId xmlns:a16="http://schemas.microsoft.com/office/drawing/2014/main" id="{56E44320-E745-4343-83AF-697DEDF9B5B9}"/>
              </a:ext>
            </a:extLst>
          </p:cNvPr>
          <p:cNvSpPr/>
          <p:nvPr/>
        </p:nvSpPr>
        <p:spPr>
          <a:xfrm>
            <a:off x="293297" y="4043033"/>
            <a:ext cx="1104181" cy="327804"/>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7" name="矩形: 圆角 16">
            <a:extLst>
              <a:ext uri="{FF2B5EF4-FFF2-40B4-BE49-F238E27FC236}">
                <a16:creationId xmlns:a16="http://schemas.microsoft.com/office/drawing/2014/main" id="{FAC2E488-2A83-4829-B24D-E5299F617462}"/>
              </a:ext>
            </a:extLst>
          </p:cNvPr>
          <p:cNvSpPr/>
          <p:nvPr/>
        </p:nvSpPr>
        <p:spPr>
          <a:xfrm>
            <a:off x="1457864" y="4008408"/>
            <a:ext cx="9989389" cy="362430"/>
          </a:xfrm>
          <a:prstGeom prst="round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保存网页，并按键盘上的</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F12</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按键，在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IE</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浏览器中预览网页效果</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7409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80460FA-74FB-4A31-BBBD-712EE20E16FE}"/>
              </a:ext>
            </a:extLst>
          </p:cNvPr>
          <p:cNvSpPr>
            <a:spLocks noGrp="1"/>
          </p:cNvSpPr>
          <p:nvPr>
            <p:ph idx="1"/>
          </p:nvPr>
        </p:nvSpPr>
        <p:spPr>
          <a:xfrm>
            <a:off x="838200" y="1061884"/>
            <a:ext cx="2780071" cy="1995948"/>
          </a:xfrm>
        </p:spPr>
        <p:txBody>
          <a:bodyPr/>
          <a:lstStyle/>
          <a:p>
            <a:pPr marL="38100" indent="0" algn="just">
              <a:lnSpc>
                <a:spcPct val="150000"/>
              </a:lnSpc>
              <a:buNone/>
            </a:pPr>
            <a:r>
              <a:rPr lang="zh-CN" altLang="zh-CN" sz="1800" b="1" kern="100" dirty="0">
                <a:effectLst/>
                <a:cs typeface="Times New Roman" panose="02020603050405020304" pitchFamily="18" charset="0"/>
              </a:rPr>
              <a:t>实训目标：</a:t>
            </a:r>
          </a:p>
          <a:p>
            <a:pPr marL="342900" lvl="0" indent="-342900" algn="just">
              <a:lnSpc>
                <a:spcPct val="150000"/>
              </a:lnSpc>
              <a:buFont typeface="Wingdings" panose="05000000000000000000" pitchFamily="2" charset="2"/>
              <a:buChar char=""/>
            </a:pPr>
            <a:r>
              <a:rPr lang="zh-CN" altLang="zh-CN" sz="1800" kern="100" dirty="0">
                <a:effectLst/>
                <a:cs typeface="Times New Roman" panose="02020603050405020304" pitchFamily="18" charset="0"/>
              </a:rPr>
              <a:t>熟悉表单的使用；</a:t>
            </a:r>
          </a:p>
          <a:p>
            <a:pPr marL="342900" lvl="0" indent="-342900" algn="just">
              <a:lnSpc>
                <a:spcPct val="150000"/>
              </a:lnSpc>
              <a:buFont typeface="Wingdings" panose="05000000000000000000" pitchFamily="2" charset="2"/>
              <a:buChar char=""/>
            </a:pPr>
            <a:r>
              <a:rPr lang="zh-CN" altLang="zh-CN" sz="1800" kern="100" dirty="0">
                <a:effectLst/>
                <a:cs typeface="Times New Roman" panose="02020603050405020304" pitchFamily="18" charset="0"/>
              </a:rPr>
              <a:t>熟悉表单元素的使用。</a:t>
            </a:r>
          </a:p>
          <a:p>
            <a:endParaRPr lang="zh-CN" altLang="en-US" dirty="0"/>
          </a:p>
        </p:txBody>
      </p:sp>
      <p:sp>
        <p:nvSpPr>
          <p:cNvPr id="3" name="标题 2">
            <a:extLst>
              <a:ext uri="{FF2B5EF4-FFF2-40B4-BE49-F238E27FC236}">
                <a16:creationId xmlns:a16="http://schemas.microsoft.com/office/drawing/2014/main" id="{8669677B-2E19-4E92-9625-B486EC0CD5C6}"/>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案例实施过程：制作在线调查问卷页</a:t>
            </a:r>
          </a:p>
        </p:txBody>
      </p:sp>
      <p:sp>
        <p:nvSpPr>
          <p:cNvPr id="4" name="文本框 3">
            <a:extLst>
              <a:ext uri="{FF2B5EF4-FFF2-40B4-BE49-F238E27FC236}">
                <a16:creationId xmlns:a16="http://schemas.microsoft.com/office/drawing/2014/main" id="{43D1B300-DE38-4D00-93F0-FABBF348498F}"/>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6.4</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a16="http://schemas.microsoft.com/office/drawing/2014/main" id="{D3212456-181D-4365-8F62-F841764DE2E1}"/>
              </a:ext>
            </a:extLst>
          </p:cNvPr>
          <p:cNvPicPr/>
          <p:nvPr/>
        </p:nvPicPr>
        <p:blipFill>
          <a:blip r:embed="rId2"/>
          <a:stretch>
            <a:fillRect/>
          </a:stretch>
        </p:blipFill>
        <p:spPr>
          <a:xfrm>
            <a:off x="4125532" y="1327247"/>
            <a:ext cx="6864397" cy="4077181"/>
          </a:xfrm>
          <a:prstGeom prst="rect">
            <a:avLst/>
          </a:prstGeom>
          <a:ln w="12700">
            <a:solidFill>
              <a:schemeClr val="tx1"/>
            </a:solidFill>
          </a:ln>
        </p:spPr>
      </p:pic>
    </p:spTree>
    <p:extLst>
      <p:ext uri="{BB962C8B-B14F-4D97-AF65-F5344CB8AC3E}">
        <p14:creationId xmlns:p14="http://schemas.microsoft.com/office/powerpoint/2010/main" val="3248995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2A0505A3-58DE-47B7-AA54-70EDA88535CC}"/>
              </a:ext>
            </a:extLst>
          </p:cNvPr>
          <p:cNvSpPr/>
          <p:nvPr/>
        </p:nvSpPr>
        <p:spPr>
          <a:xfrm>
            <a:off x="226142" y="727587"/>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63E686C-92B3-4AB3-884E-67C5677D50A0}"/>
              </a:ext>
            </a:extLst>
          </p:cNvPr>
          <p:cNvSpPr txBox="1"/>
          <p:nvPr/>
        </p:nvSpPr>
        <p:spPr>
          <a:xfrm>
            <a:off x="1745227" y="745123"/>
            <a:ext cx="9847006" cy="338554"/>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在站点</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err="1">
                <a:effectLst/>
                <a:latin typeface="微软雅黑" panose="020B0503020204020204" pitchFamily="34" charset="-122"/>
                <a:ea typeface="微软雅黑" panose="020B0503020204020204" pitchFamily="34" charset="-122"/>
                <a:cs typeface="Times New Roman" panose="02020603050405020304" pitchFamily="18" charset="0"/>
              </a:rPr>
              <a:t>dashang</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中，使用模板创建一个新的网页</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diaocha.html</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，保存网页在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files</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文件夹中。</a:t>
            </a:r>
            <a:endParaRPr lang="zh-CN" altLang="en-US" sz="1600" dirty="0">
              <a:latin typeface="微软雅黑" panose="020B0503020204020204" pitchFamily="34" charset="-122"/>
              <a:ea typeface="微软雅黑" panose="020B0503020204020204" pitchFamily="34" charset="-122"/>
            </a:endParaRPr>
          </a:p>
        </p:txBody>
      </p:sp>
      <p:sp>
        <p:nvSpPr>
          <p:cNvPr id="5" name="矩形: 对角圆角 4">
            <a:extLst>
              <a:ext uri="{FF2B5EF4-FFF2-40B4-BE49-F238E27FC236}">
                <a16:creationId xmlns:a16="http://schemas.microsoft.com/office/drawing/2014/main" id="{20321D29-3D8D-4A59-B7FB-6D0B02A3AB2E}"/>
              </a:ext>
            </a:extLst>
          </p:cNvPr>
          <p:cNvSpPr/>
          <p:nvPr/>
        </p:nvSpPr>
        <p:spPr>
          <a:xfrm>
            <a:off x="226142" y="1342103"/>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02424F54-BAA6-4B46-A27A-2DDEE95ABF46}"/>
              </a:ext>
            </a:extLst>
          </p:cNvPr>
          <p:cNvSpPr txBox="1"/>
          <p:nvPr/>
        </p:nvSpPr>
        <p:spPr>
          <a:xfrm>
            <a:off x="1745227" y="1359639"/>
            <a:ext cx="9847006" cy="787523"/>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#main_left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中，输入文本</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联系我们</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，并设置为标题</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，输入三个段落文字，分别为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联系方式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会员注册</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客户留言</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调查问卷</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7" name="文本框 2">
            <a:extLst>
              <a:ext uri="{FF2B5EF4-FFF2-40B4-BE49-F238E27FC236}">
                <a16:creationId xmlns:a16="http://schemas.microsoft.com/office/drawing/2014/main" id="{47AE8D87-506C-4017-AD7B-1D108DB3C951}"/>
              </a:ext>
            </a:extLst>
          </p:cNvPr>
          <p:cNvSpPr txBox="1">
            <a:spLocks noChangeArrowheads="1"/>
          </p:cNvSpPr>
          <p:nvPr/>
        </p:nvSpPr>
        <p:spPr bwMode="auto">
          <a:xfrm>
            <a:off x="1745227" y="2223770"/>
            <a:ext cx="4429125" cy="1670073"/>
          </a:xfrm>
          <a:prstGeom prst="rect">
            <a:avLst/>
          </a:prstGeom>
          <a:solidFill>
            <a:schemeClr val="bg1">
              <a:lumMod val="85000"/>
            </a:schemeClr>
          </a:solidFill>
          <a:ln w="9525">
            <a:noFill/>
            <a:miter lim="800000"/>
            <a:headEnd/>
            <a:tailEnd/>
          </a:ln>
        </p:spPr>
        <p:txBody>
          <a:bodyPr rot="0" vert="horz" wrap="square" lIns="91440" tIns="45720" rIns="91440" bIns="45720" anchor="t" anchorCtr="0">
            <a:spAutoFit/>
          </a:bodyPr>
          <a:lstStyle/>
          <a:p>
            <a:pPr indent="333375"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&lt;h3&gt;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联系我们</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&lt;/h3&gt;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indent="333375"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&lt;p&gt;&lt;a href="#"&gt;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联系方式</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&lt;/a&gt;&lt;/p&gt;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indent="333375"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&lt;p&gt;&lt;a href="#"&gt;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会员注册</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&lt;/a&gt;&lt;/p&gt;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indent="600075"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&lt;p&gt;&lt;a href="#"&gt;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客户留言</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&lt;/a&gt;&lt;/p&gt;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indent="276225" algn="just">
              <a:lnSpc>
                <a:spcPct val="150000"/>
              </a:lnSpc>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     &lt;p&gt;&lt;a href="#"&gt;</a:t>
            </a: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调查问卷</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&lt;/a&gt;&lt;/p&gt;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对角圆角 7">
            <a:extLst>
              <a:ext uri="{FF2B5EF4-FFF2-40B4-BE49-F238E27FC236}">
                <a16:creationId xmlns:a16="http://schemas.microsoft.com/office/drawing/2014/main" id="{1BA237D9-7E2D-4CDB-8C29-77727FA1A325}"/>
              </a:ext>
            </a:extLst>
          </p:cNvPr>
          <p:cNvSpPr/>
          <p:nvPr/>
        </p:nvSpPr>
        <p:spPr>
          <a:xfrm>
            <a:off x="226142" y="4014696"/>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19761A0D-3194-4CF1-9791-95FEF6B47DEF}"/>
              </a:ext>
            </a:extLst>
          </p:cNvPr>
          <p:cNvSpPr txBox="1"/>
          <p:nvPr/>
        </p:nvSpPr>
        <p:spPr>
          <a:xfrm>
            <a:off x="1745227" y="4032232"/>
            <a:ext cx="9847006" cy="338554"/>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#main_right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中，输入文本“当前位置：客户留言</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，并设置为标题</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A81AC9B0-F061-44FC-92AC-9FC4CEE20E80}"/>
              </a:ext>
            </a:extLst>
          </p:cNvPr>
          <p:cNvPicPr/>
          <p:nvPr/>
        </p:nvPicPr>
        <p:blipFill>
          <a:blip r:embed="rId2"/>
          <a:stretch>
            <a:fillRect/>
          </a:stretch>
        </p:blipFill>
        <p:spPr>
          <a:xfrm>
            <a:off x="1745226" y="4572413"/>
            <a:ext cx="5889437" cy="1540464"/>
          </a:xfrm>
          <a:prstGeom prst="rect">
            <a:avLst/>
          </a:prstGeom>
          <a:ln w="12700">
            <a:solidFill>
              <a:schemeClr val="tx1"/>
            </a:solidFill>
          </a:ln>
        </p:spPr>
      </p:pic>
    </p:spTree>
    <p:extLst>
      <p:ext uri="{BB962C8B-B14F-4D97-AF65-F5344CB8AC3E}">
        <p14:creationId xmlns:p14="http://schemas.microsoft.com/office/powerpoint/2010/main" val="952257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354DD8B-89BF-496F-B408-38F6DD2CE0ED}"/>
              </a:ext>
            </a:extLst>
          </p:cNvPr>
          <p:cNvSpPr>
            <a:spLocks noGrp="1"/>
          </p:cNvSpPr>
          <p:nvPr>
            <p:ph idx="1"/>
          </p:nvPr>
        </p:nvSpPr>
        <p:spPr/>
        <p:txBody>
          <a:bodyPr/>
          <a:lstStyle/>
          <a:p>
            <a:endParaRPr lang="zh-CN" altLang="en-US" dirty="0"/>
          </a:p>
        </p:txBody>
      </p:sp>
      <p:sp>
        <p:nvSpPr>
          <p:cNvPr id="3" name="标题 2">
            <a:extLst>
              <a:ext uri="{FF2B5EF4-FFF2-40B4-BE49-F238E27FC236}">
                <a16:creationId xmlns:a16="http://schemas.microsoft.com/office/drawing/2014/main" id="{1C67E902-BF06-498E-98C9-0C30167205EF}"/>
              </a:ext>
            </a:extLst>
          </p:cNvPr>
          <p:cNvSpPr>
            <a:spLocks noGrp="1"/>
          </p:cNvSpPr>
          <p:nvPr>
            <p:ph type="title"/>
          </p:nvPr>
        </p:nvSpPr>
        <p:spPr/>
        <p:txBody>
          <a:bodyPr/>
          <a:lstStyle/>
          <a:p>
            <a:r>
              <a:rPr lang="zh-CN" altLang="en-US" b="1" kern="100" dirty="0">
                <a:effectLst>
                  <a:outerShdw blurRad="38100" dist="38100" dir="2700000" algn="tl">
                    <a:srgbClr val="000000">
                      <a:alpha val="43137"/>
                    </a:srgbClr>
                  </a:outerShdw>
                </a:effectLst>
                <a:cs typeface="Times New Roman" panose="02020603050405020304" pitchFamily="18" charset="0"/>
              </a:rPr>
              <a:t>准备知识：表单</a:t>
            </a:r>
            <a:endParaRPr lang="zh-CN" altLang="en-US" b="1" dirty="0">
              <a:effectLst>
                <a:outerShdw blurRad="38100" dist="38100" dir="2700000" algn="tl">
                  <a:srgbClr val="000000">
                    <a:alpha val="43137"/>
                  </a:srgbClr>
                </a:outerShdw>
              </a:effectLst>
            </a:endParaRPr>
          </a:p>
        </p:txBody>
      </p:sp>
      <p:sp>
        <p:nvSpPr>
          <p:cNvPr id="6" name="AutoShape 132">
            <a:extLst>
              <a:ext uri="{FF2B5EF4-FFF2-40B4-BE49-F238E27FC236}">
                <a16:creationId xmlns:a16="http://schemas.microsoft.com/office/drawing/2014/main" id="{65F657D3-D0F0-43D9-8DCD-87ECFB35C98D}"/>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sp>
        <p:nvSpPr>
          <p:cNvPr id="13" name="文本框 12">
            <a:extLst>
              <a:ext uri="{FF2B5EF4-FFF2-40B4-BE49-F238E27FC236}">
                <a16:creationId xmlns:a16="http://schemas.microsoft.com/office/drawing/2014/main" id="{14713CF1-2DE9-424F-8779-33E210929282}"/>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6.2</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20" name="组合 19">
            <a:extLst>
              <a:ext uri="{FF2B5EF4-FFF2-40B4-BE49-F238E27FC236}">
                <a16:creationId xmlns:a16="http://schemas.microsoft.com/office/drawing/2014/main" id="{70517041-C870-4BE5-A878-39D370AEB4A8}"/>
              </a:ext>
            </a:extLst>
          </p:cNvPr>
          <p:cNvGrpSpPr/>
          <p:nvPr/>
        </p:nvGrpSpPr>
        <p:grpSpPr>
          <a:xfrm>
            <a:off x="1822815" y="1879397"/>
            <a:ext cx="6815986" cy="622922"/>
            <a:chOff x="1786476" y="1206533"/>
            <a:chExt cx="6815986" cy="622922"/>
          </a:xfrm>
        </p:grpSpPr>
        <p:sp>
          <p:nvSpPr>
            <p:cNvPr id="21" name="平行四边形 20">
              <a:extLst>
                <a:ext uri="{FF2B5EF4-FFF2-40B4-BE49-F238E27FC236}">
                  <a16:creationId xmlns:a16="http://schemas.microsoft.com/office/drawing/2014/main" id="{C69B2CBF-6B62-4E58-AED7-3F799088F3D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表单元素</a:t>
              </a:r>
              <a:r>
                <a:rPr lang="en-US" altLang="zh-CN"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文本框</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22" name="直接箭头连接符 21">
              <a:extLst>
                <a:ext uri="{FF2B5EF4-FFF2-40B4-BE49-F238E27FC236}">
                  <a16:creationId xmlns:a16="http://schemas.microsoft.com/office/drawing/2014/main" id="{EDCD7741-B684-4593-8F71-D0ABFBB617E5}"/>
                </a:ext>
              </a:extLst>
            </p:cNvPr>
            <p:cNvCxnSpPr>
              <a:cxnSpLocks/>
              <a:stCxn id="2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EC9D82A9-0E18-480F-B511-813DCD4241D4}"/>
                </a:ext>
              </a:extLst>
            </p:cNvPr>
            <p:cNvGrpSpPr/>
            <p:nvPr/>
          </p:nvGrpSpPr>
          <p:grpSpPr>
            <a:xfrm>
              <a:off x="1786476" y="1206533"/>
              <a:ext cx="880872" cy="622922"/>
              <a:chOff x="1786476" y="1206533"/>
              <a:chExt cx="880872" cy="622922"/>
            </a:xfrm>
          </p:grpSpPr>
          <p:sp>
            <p:nvSpPr>
              <p:cNvPr id="24" name="椭圆 23">
                <a:extLst>
                  <a:ext uri="{FF2B5EF4-FFF2-40B4-BE49-F238E27FC236}">
                    <a16:creationId xmlns:a16="http://schemas.microsoft.com/office/drawing/2014/main" id="{A70E3E50-435F-4A5B-9158-F4CF142B88C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731E88FC-3110-4768-AC7E-B8E184CE48FE}"/>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6.2.2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 name="组合 33">
            <a:extLst>
              <a:ext uri="{FF2B5EF4-FFF2-40B4-BE49-F238E27FC236}">
                <a16:creationId xmlns:a16="http://schemas.microsoft.com/office/drawing/2014/main" id="{2A6F1101-C266-461E-BDC1-0481DE6AA1A4}"/>
              </a:ext>
            </a:extLst>
          </p:cNvPr>
          <p:cNvGrpSpPr/>
          <p:nvPr/>
        </p:nvGrpSpPr>
        <p:grpSpPr>
          <a:xfrm>
            <a:off x="1822815" y="3349255"/>
            <a:ext cx="6815986" cy="622922"/>
            <a:chOff x="1786476" y="1206533"/>
            <a:chExt cx="6815986" cy="622922"/>
          </a:xfrm>
        </p:grpSpPr>
        <p:sp>
          <p:nvSpPr>
            <p:cNvPr id="35" name="平行四边形 34">
              <a:extLst>
                <a:ext uri="{FF2B5EF4-FFF2-40B4-BE49-F238E27FC236}">
                  <a16:creationId xmlns:a16="http://schemas.microsoft.com/office/drawing/2014/main" id="{3C9B652F-3F49-4D03-AF77-5D010B1B4F0A}"/>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表单元素</a:t>
              </a:r>
              <a:r>
                <a:rPr lang="en-US" altLang="zh-CN"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列表菜单</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36" name="直接箭头连接符 35">
              <a:extLst>
                <a:ext uri="{FF2B5EF4-FFF2-40B4-BE49-F238E27FC236}">
                  <a16:creationId xmlns:a16="http://schemas.microsoft.com/office/drawing/2014/main" id="{0C669EE1-9203-4930-B1BD-324634E22B07}"/>
                </a:ext>
              </a:extLst>
            </p:cNvPr>
            <p:cNvCxnSpPr>
              <a:cxnSpLocks/>
              <a:stCxn id="3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AA077079-F9DA-4755-8649-8DE984EF6B2F}"/>
                </a:ext>
              </a:extLst>
            </p:cNvPr>
            <p:cNvGrpSpPr/>
            <p:nvPr/>
          </p:nvGrpSpPr>
          <p:grpSpPr>
            <a:xfrm>
              <a:off x="1786476" y="1206533"/>
              <a:ext cx="880872" cy="622922"/>
              <a:chOff x="1786476" y="1206533"/>
              <a:chExt cx="880872" cy="622922"/>
            </a:xfrm>
          </p:grpSpPr>
          <p:sp>
            <p:nvSpPr>
              <p:cNvPr id="38" name="椭圆 37">
                <a:extLst>
                  <a:ext uri="{FF2B5EF4-FFF2-40B4-BE49-F238E27FC236}">
                    <a16:creationId xmlns:a16="http://schemas.microsoft.com/office/drawing/2014/main" id="{26CCDC15-2798-4C44-BDCB-59B83492939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a:extLst>
                  <a:ext uri="{FF2B5EF4-FFF2-40B4-BE49-F238E27FC236}">
                    <a16:creationId xmlns:a16="http://schemas.microsoft.com/office/drawing/2014/main" id="{84C794BC-C608-4BA9-9B9D-54EB5EA60A45}"/>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6.2.4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0" name="组合 39">
            <a:extLst>
              <a:ext uri="{FF2B5EF4-FFF2-40B4-BE49-F238E27FC236}">
                <a16:creationId xmlns:a16="http://schemas.microsoft.com/office/drawing/2014/main" id="{A034F632-F7DA-40DC-A6BF-1FA9C1672283}"/>
              </a:ext>
            </a:extLst>
          </p:cNvPr>
          <p:cNvGrpSpPr/>
          <p:nvPr/>
        </p:nvGrpSpPr>
        <p:grpSpPr>
          <a:xfrm>
            <a:off x="1822815" y="4819113"/>
            <a:ext cx="6815986" cy="622922"/>
            <a:chOff x="1786476" y="1206533"/>
            <a:chExt cx="6815986" cy="622922"/>
          </a:xfrm>
        </p:grpSpPr>
        <p:sp>
          <p:nvSpPr>
            <p:cNvPr id="41" name="平行四边形 40">
              <a:extLst>
                <a:ext uri="{FF2B5EF4-FFF2-40B4-BE49-F238E27FC236}">
                  <a16:creationId xmlns:a16="http://schemas.microsoft.com/office/drawing/2014/main" id="{F064E946-B5DD-40EB-A9B1-56782692E83B}"/>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其他表单元素</a:t>
              </a:r>
            </a:p>
          </p:txBody>
        </p:sp>
        <p:cxnSp>
          <p:nvCxnSpPr>
            <p:cNvPr id="42" name="直接箭头连接符 41">
              <a:extLst>
                <a:ext uri="{FF2B5EF4-FFF2-40B4-BE49-F238E27FC236}">
                  <a16:creationId xmlns:a16="http://schemas.microsoft.com/office/drawing/2014/main" id="{AAD40E52-0B2F-4D42-9C2E-581961BE6064}"/>
                </a:ext>
              </a:extLst>
            </p:cNvPr>
            <p:cNvCxnSpPr>
              <a:cxnSpLocks/>
              <a:stCxn id="4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C4862EA3-1533-46AB-A699-8BCD822734E9}"/>
                </a:ext>
              </a:extLst>
            </p:cNvPr>
            <p:cNvGrpSpPr/>
            <p:nvPr/>
          </p:nvGrpSpPr>
          <p:grpSpPr>
            <a:xfrm>
              <a:off x="1786476" y="1206533"/>
              <a:ext cx="880872" cy="622922"/>
              <a:chOff x="1786476" y="1206533"/>
              <a:chExt cx="880872" cy="622922"/>
            </a:xfrm>
          </p:grpSpPr>
          <p:sp>
            <p:nvSpPr>
              <p:cNvPr id="44" name="椭圆 43">
                <a:extLst>
                  <a:ext uri="{FF2B5EF4-FFF2-40B4-BE49-F238E27FC236}">
                    <a16:creationId xmlns:a16="http://schemas.microsoft.com/office/drawing/2014/main" id="{520CCF06-96C6-44B3-BF27-FE29A2BA72B0}"/>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a:extLst>
                  <a:ext uri="{FF2B5EF4-FFF2-40B4-BE49-F238E27FC236}">
                    <a16:creationId xmlns:a16="http://schemas.microsoft.com/office/drawing/2014/main" id="{5529F287-DCD0-41C2-A00B-06D4FD280A6B}"/>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6.2.6</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54" name="组合 53">
            <a:extLst>
              <a:ext uri="{FF2B5EF4-FFF2-40B4-BE49-F238E27FC236}">
                <a16:creationId xmlns:a16="http://schemas.microsoft.com/office/drawing/2014/main" id="{AC1C99CB-1F1B-4E45-BCA2-6DB6C2D53001}"/>
              </a:ext>
            </a:extLst>
          </p:cNvPr>
          <p:cNvGrpSpPr/>
          <p:nvPr/>
        </p:nvGrpSpPr>
        <p:grpSpPr>
          <a:xfrm>
            <a:off x="1822815" y="5554042"/>
            <a:ext cx="6815986" cy="622922"/>
            <a:chOff x="1786476" y="1206533"/>
            <a:chExt cx="6815986" cy="622922"/>
          </a:xfrm>
        </p:grpSpPr>
        <p:sp>
          <p:nvSpPr>
            <p:cNvPr id="55" name="平行四边形 54">
              <a:extLst>
                <a:ext uri="{FF2B5EF4-FFF2-40B4-BE49-F238E27FC236}">
                  <a16:creationId xmlns:a16="http://schemas.microsoft.com/office/drawing/2014/main" id="{EE31043C-312A-4B76-BAFE-BF89E9DCD5A0}"/>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表单中的</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Spry</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元素</a:t>
              </a:r>
            </a:p>
          </p:txBody>
        </p:sp>
        <p:cxnSp>
          <p:nvCxnSpPr>
            <p:cNvPr id="56" name="直接箭头连接符 55">
              <a:extLst>
                <a:ext uri="{FF2B5EF4-FFF2-40B4-BE49-F238E27FC236}">
                  <a16:creationId xmlns:a16="http://schemas.microsoft.com/office/drawing/2014/main" id="{17D4870F-5FBA-41A9-86CF-2973E002F8FD}"/>
                </a:ext>
              </a:extLst>
            </p:cNvPr>
            <p:cNvCxnSpPr>
              <a:cxnSpLocks/>
              <a:stCxn id="59"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536EA55D-42F3-4538-9197-8AF931BC5F4D}"/>
                </a:ext>
              </a:extLst>
            </p:cNvPr>
            <p:cNvGrpSpPr/>
            <p:nvPr/>
          </p:nvGrpSpPr>
          <p:grpSpPr>
            <a:xfrm>
              <a:off x="1786476" y="1206533"/>
              <a:ext cx="880872" cy="622922"/>
              <a:chOff x="1786476" y="1206533"/>
              <a:chExt cx="880872" cy="622922"/>
            </a:xfrm>
          </p:grpSpPr>
          <p:sp>
            <p:nvSpPr>
              <p:cNvPr id="58" name="椭圆 57">
                <a:extLst>
                  <a:ext uri="{FF2B5EF4-FFF2-40B4-BE49-F238E27FC236}">
                    <a16:creationId xmlns:a16="http://schemas.microsoft.com/office/drawing/2014/main" id="{9FBD2C55-EDBE-4D79-8157-EF57DE44518C}"/>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59" name="文本框 58">
                <a:extLst>
                  <a:ext uri="{FF2B5EF4-FFF2-40B4-BE49-F238E27FC236}">
                    <a16:creationId xmlns:a16="http://schemas.microsoft.com/office/drawing/2014/main" id="{44681091-AC85-4E4F-8EA4-F9EE6D6FCCA7}"/>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6.2.7</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0" name="组合 59">
            <a:extLst>
              <a:ext uri="{FF2B5EF4-FFF2-40B4-BE49-F238E27FC236}">
                <a16:creationId xmlns:a16="http://schemas.microsoft.com/office/drawing/2014/main" id="{42E14BE2-DBD0-4254-B7FC-8CA8F17AD042}"/>
              </a:ext>
            </a:extLst>
          </p:cNvPr>
          <p:cNvGrpSpPr/>
          <p:nvPr/>
        </p:nvGrpSpPr>
        <p:grpSpPr>
          <a:xfrm>
            <a:off x="1822815" y="1144468"/>
            <a:ext cx="6815986" cy="622922"/>
            <a:chOff x="1786476" y="1206533"/>
            <a:chExt cx="6815986" cy="622922"/>
          </a:xfrm>
        </p:grpSpPr>
        <p:sp>
          <p:nvSpPr>
            <p:cNvPr id="61" name="平行四边形 60">
              <a:extLst>
                <a:ext uri="{FF2B5EF4-FFF2-40B4-BE49-F238E27FC236}">
                  <a16:creationId xmlns:a16="http://schemas.microsoft.com/office/drawing/2014/main" id="{5DEE4331-2919-42EF-A6EA-75E61798CBAD}"/>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b="0" i="0" u="none" strike="noStrike" kern="1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Times New Roman" panose="02020603050405020304" pitchFamily="18" charset="0"/>
                </a:rPr>
                <a:t>表单标签</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62" name="直接箭头连接符 61">
              <a:extLst>
                <a:ext uri="{FF2B5EF4-FFF2-40B4-BE49-F238E27FC236}">
                  <a16:creationId xmlns:a16="http://schemas.microsoft.com/office/drawing/2014/main" id="{16FD46CB-BE4A-4BA9-AB2F-FBA455AD813D}"/>
                </a:ext>
              </a:extLst>
            </p:cNvPr>
            <p:cNvCxnSpPr>
              <a:cxnSpLocks/>
              <a:stCxn id="65"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3" name="组合 62">
              <a:extLst>
                <a:ext uri="{FF2B5EF4-FFF2-40B4-BE49-F238E27FC236}">
                  <a16:creationId xmlns:a16="http://schemas.microsoft.com/office/drawing/2014/main" id="{5659D79D-E542-4680-88C3-265D1E98D64C}"/>
                </a:ext>
              </a:extLst>
            </p:cNvPr>
            <p:cNvGrpSpPr/>
            <p:nvPr/>
          </p:nvGrpSpPr>
          <p:grpSpPr>
            <a:xfrm>
              <a:off x="1786476" y="1206533"/>
              <a:ext cx="880872" cy="622922"/>
              <a:chOff x="1786476" y="1206533"/>
              <a:chExt cx="880872" cy="622922"/>
            </a:xfrm>
          </p:grpSpPr>
          <p:sp>
            <p:nvSpPr>
              <p:cNvPr id="64" name="椭圆 63">
                <a:extLst>
                  <a:ext uri="{FF2B5EF4-FFF2-40B4-BE49-F238E27FC236}">
                    <a16:creationId xmlns:a16="http://schemas.microsoft.com/office/drawing/2014/main" id="{537BFCA7-9243-48D9-B6EA-81E7001B208D}"/>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65" name="文本框 64">
                <a:extLst>
                  <a:ext uri="{FF2B5EF4-FFF2-40B4-BE49-F238E27FC236}">
                    <a16:creationId xmlns:a16="http://schemas.microsoft.com/office/drawing/2014/main" id="{C3E6E624-2122-41C6-B1C3-3EFE052A6624}"/>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6.2.1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6" name="组合 65">
            <a:extLst>
              <a:ext uri="{FF2B5EF4-FFF2-40B4-BE49-F238E27FC236}">
                <a16:creationId xmlns:a16="http://schemas.microsoft.com/office/drawing/2014/main" id="{B75F61EC-47CC-4A53-8CCC-250CC2C2F825}"/>
              </a:ext>
            </a:extLst>
          </p:cNvPr>
          <p:cNvGrpSpPr/>
          <p:nvPr/>
        </p:nvGrpSpPr>
        <p:grpSpPr>
          <a:xfrm>
            <a:off x="1822815" y="2614326"/>
            <a:ext cx="6815986" cy="622922"/>
            <a:chOff x="1786476" y="1206533"/>
            <a:chExt cx="6815986" cy="622922"/>
          </a:xfrm>
        </p:grpSpPr>
        <p:sp>
          <p:nvSpPr>
            <p:cNvPr id="67" name="平行四边形 66">
              <a:extLst>
                <a:ext uri="{FF2B5EF4-FFF2-40B4-BE49-F238E27FC236}">
                  <a16:creationId xmlns:a16="http://schemas.microsoft.com/office/drawing/2014/main" id="{CBC29A07-04F0-4C38-B45C-E4E460902B90}"/>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表单元素</a:t>
              </a:r>
              <a:r>
                <a:rPr lang="en-US" altLang="zh-CN"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选择框</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68" name="直接箭头连接符 67">
              <a:extLst>
                <a:ext uri="{FF2B5EF4-FFF2-40B4-BE49-F238E27FC236}">
                  <a16:creationId xmlns:a16="http://schemas.microsoft.com/office/drawing/2014/main" id="{D2850F70-FFAF-4A5D-AFC5-C079400E298B}"/>
                </a:ext>
              </a:extLst>
            </p:cNvPr>
            <p:cNvCxnSpPr>
              <a:cxnSpLocks/>
              <a:stCxn id="71"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69" name="组合 68">
              <a:extLst>
                <a:ext uri="{FF2B5EF4-FFF2-40B4-BE49-F238E27FC236}">
                  <a16:creationId xmlns:a16="http://schemas.microsoft.com/office/drawing/2014/main" id="{C9198007-BB8A-4E6B-8FCF-CE590CB62C6E}"/>
                </a:ext>
              </a:extLst>
            </p:cNvPr>
            <p:cNvGrpSpPr/>
            <p:nvPr/>
          </p:nvGrpSpPr>
          <p:grpSpPr>
            <a:xfrm>
              <a:off x="1786476" y="1206533"/>
              <a:ext cx="880872" cy="622922"/>
              <a:chOff x="1786476" y="1206533"/>
              <a:chExt cx="880872" cy="622922"/>
            </a:xfrm>
          </p:grpSpPr>
          <p:sp>
            <p:nvSpPr>
              <p:cNvPr id="70" name="椭圆 69">
                <a:extLst>
                  <a:ext uri="{FF2B5EF4-FFF2-40B4-BE49-F238E27FC236}">
                    <a16:creationId xmlns:a16="http://schemas.microsoft.com/office/drawing/2014/main" id="{16E1FAAA-F1A1-43DE-A14C-723589201A5B}"/>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1" name="文本框 70">
                <a:extLst>
                  <a:ext uri="{FF2B5EF4-FFF2-40B4-BE49-F238E27FC236}">
                    <a16:creationId xmlns:a16="http://schemas.microsoft.com/office/drawing/2014/main" id="{499A0EB1-1ED3-475A-BB80-9BD23B784CA6}"/>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6.2.3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72" name="组合 71">
            <a:extLst>
              <a:ext uri="{FF2B5EF4-FFF2-40B4-BE49-F238E27FC236}">
                <a16:creationId xmlns:a16="http://schemas.microsoft.com/office/drawing/2014/main" id="{43EA0204-7093-42B6-851F-3CA718FFF8A1}"/>
              </a:ext>
            </a:extLst>
          </p:cNvPr>
          <p:cNvGrpSpPr/>
          <p:nvPr/>
        </p:nvGrpSpPr>
        <p:grpSpPr>
          <a:xfrm>
            <a:off x="1822815" y="4084184"/>
            <a:ext cx="6815986" cy="622922"/>
            <a:chOff x="1786476" y="1206533"/>
            <a:chExt cx="6815986" cy="622922"/>
          </a:xfrm>
        </p:grpSpPr>
        <p:sp>
          <p:nvSpPr>
            <p:cNvPr id="73" name="平行四边形 72">
              <a:extLst>
                <a:ext uri="{FF2B5EF4-FFF2-40B4-BE49-F238E27FC236}">
                  <a16:creationId xmlns:a16="http://schemas.microsoft.com/office/drawing/2014/main" id="{408E75FE-7D8B-4959-ACBB-7AA7AE09A93C}"/>
                </a:ext>
              </a:extLst>
            </p:cNvPr>
            <p:cNvSpPr/>
            <p:nvPr/>
          </p:nvSpPr>
          <p:spPr>
            <a:xfrm>
              <a:off x="5023104" y="1248096"/>
              <a:ext cx="3579358" cy="539796"/>
            </a:xfrm>
            <a:prstGeom prst="parallelogram">
              <a:avLst>
                <a:gd name="adj" fmla="val 41446"/>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表单元素</a:t>
              </a:r>
              <a:r>
                <a:rPr lang="en-US" altLang="zh-CN"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solidFill>
                    <a:prstClr val="white"/>
                  </a:solidFill>
                  <a:effectLst/>
                  <a:latin typeface="微软雅黑" panose="020B0503020204020204" pitchFamily="34" charset="-122"/>
                  <a:ea typeface="微软雅黑" panose="020B0503020204020204" pitchFamily="34" charset="-122"/>
                  <a:cs typeface="Times New Roman" panose="02020603050405020304" pitchFamily="18" charset="0"/>
                </a:rPr>
                <a:t>按钮</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74" name="直接箭头连接符 73">
              <a:extLst>
                <a:ext uri="{FF2B5EF4-FFF2-40B4-BE49-F238E27FC236}">
                  <a16:creationId xmlns:a16="http://schemas.microsoft.com/office/drawing/2014/main" id="{D9405AB9-F8CE-42BD-8AFE-622F4CDC57D7}"/>
                </a:ext>
              </a:extLst>
            </p:cNvPr>
            <p:cNvCxnSpPr>
              <a:cxnSpLocks/>
              <a:stCxn id="77" idx="3"/>
            </p:cNvCxnSpPr>
            <p:nvPr/>
          </p:nvCxnSpPr>
          <p:spPr>
            <a:xfrm flipV="1">
              <a:off x="2667348" y="1473198"/>
              <a:ext cx="2355756" cy="31898"/>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id="{990B5DF5-EB84-43BB-9676-A4CFDC44905D}"/>
                </a:ext>
              </a:extLst>
            </p:cNvPr>
            <p:cNvGrpSpPr/>
            <p:nvPr/>
          </p:nvGrpSpPr>
          <p:grpSpPr>
            <a:xfrm>
              <a:off x="1786476" y="1206533"/>
              <a:ext cx="880872" cy="622922"/>
              <a:chOff x="1786476" y="1206533"/>
              <a:chExt cx="880872" cy="622922"/>
            </a:xfrm>
          </p:grpSpPr>
          <p:sp>
            <p:nvSpPr>
              <p:cNvPr id="76" name="椭圆 75">
                <a:extLst>
                  <a:ext uri="{FF2B5EF4-FFF2-40B4-BE49-F238E27FC236}">
                    <a16:creationId xmlns:a16="http://schemas.microsoft.com/office/drawing/2014/main" id="{2DEDC2B6-8B53-4D63-85A6-65592A993C88}"/>
                  </a:ext>
                </a:extLst>
              </p:cNvPr>
              <p:cNvSpPr/>
              <p:nvPr/>
            </p:nvSpPr>
            <p:spPr>
              <a:xfrm>
                <a:off x="1881791" y="1206533"/>
                <a:ext cx="622922" cy="622922"/>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7" name="文本框 76">
                <a:extLst>
                  <a:ext uri="{FF2B5EF4-FFF2-40B4-BE49-F238E27FC236}">
                    <a16:creationId xmlns:a16="http://schemas.microsoft.com/office/drawing/2014/main" id="{DA014E2E-ABD2-451B-9F63-A402EFE5B57C}"/>
                  </a:ext>
                </a:extLst>
              </p:cNvPr>
              <p:cNvSpPr txBox="1"/>
              <p:nvPr/>
            </p:nvSpPr>
            <p:spPr>
              <a:xfrm>
                <a:off x="1786476" y="132043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6.2.5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40700184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2A0505A3-58DE-47B7-AA54-70EDA88535CC}"/>
              </a:ext>
            </a:extLst>
          </p:cNvPr>
          <p:cNvSpPr/>
          <p:nvPr/>
        </p:nvSpPr>
        <p:spPr>
          <a:xfrm>
            <a:off x="226142" y="727587"/>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63E686C-92B3-4AB3-884E-67C5677D50A0}"/>
              </a:ext>
            </a:extLst>
          </p:cNvPr>
          <p:cNvSpPr txBox="1"/>
          <p:nvPr/>
        </p:nvSpPr>
        <p:spPr>
          <a:xfrm>
            <a:off x="1745227" y="745123"/>
            <a:ext cx="9847006" cy="338554"/>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#main_right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中插入表单元素</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5" name="矩形: 对角圆角 4">
            <a:extLst>
              <a:ext uri="{FF2B5EF4-FFF2-40B4-BE49-F238E27FC236}">
                <a16:creationId xmlns:a16="http://schemas.microsoft.com/office/drawing/2014/main" id="{20321D29-3D8D-4A59-B7FB-6D0B02A3AB2E}"/>
              </a:ext>
            </a:extLst>
          </p:cNvPr>
          <p:cNvSpPr/>
          <p:nvPr/>
        </p:nvSpPr>
        <p:spPr>
          <a:xfrm>
            <a:off x="226142" y="1342103"/>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02424F54-BAA6-4B46-A27A-2DDEE95ABF46}"/>
              </a:ext>
            </a:extLst>
          </p:cNvPr>
          <p:cNvSpPr txBox="1"/>
          <p:nvPr/>
        </p:nvSpPr>
        <p:spPr>
          <a:xfrm>
            <a:off x="1745227" y="1359639"/>
            <a:ext cx="9847006" cy="787523"/>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在表单中点击工具栏的【插入】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【字段集】，在【字段集】对话框中输入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问卷调查</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，点击【确定】完成。</a:t>
            </a:r>
            <a:endParaRPr lang="zh-CN" altLang="en-US" sz="1600" dirty="0">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1BA237D9-7E2D-4CDB-8C29-77727FA1A325}"/>
              </a:ext>
            </a:extLst>
          </p:cNvPr>
          <p:cNvSpPr/>
          <p:nvPr/>
        </p:nvSpPr>
        <p:spPr>
          <a:xfrm>
            <a:off x="226142" y="4014696"/>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19761A0D-3194-4CF1-9791-95FEF6B47DEF}"/>
              </a:ext>
            </a:extLst>
          </p:cNvPr>
          <p:cNvSpPr txBox="1"/>
          <p:nvPr/>
        </p:nvSpPr>
        <p:spPr>
          <a:xfrm>
            <a:off x="1745227" y="4032232"/>
            <a:ext cx="9847006" cy="338554"/>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将光标放置在字段集中，输入文本，单击【</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验证单选按钮组】</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27E3E301-00CB-4817-88D2-D53A40726CF6}"/>
              </a:ext>
            </a:extLst>
          </p:cNvPr>
          <p:cNvPicPr/>
          <p:nvPr/>
        </p:nvPicPr>
        <p:blipFill>
          <a:blip r:embed="rId2"/>
          <a:stretch>
            <a:fillRect/>
          </a:stretch>
        </p:blipFill>
        <p:spPr>
          <a:xfrm>
            <a:off x="1745226" y="2348789"/>
            <a:ext cx="2744862" cy="1004011"/>
          </a:xfrm>
          <a:prstGeom prst="rect">
            <a:avLst/>
          </a:prstGeom>
          <a:ln w="12700">
            <a:solidFill>
              <a:schemeClr val="tx2"/>
            </a:solidFill>
          </a:ln>
        </p:spPr>
      </p:pic>
      <p:pic>
        <p:nvPicPr>
          <p:cNvPr id="14" name="图片 13">
            <a:extLst>
              <a:ext uri="{FF2B5EF4-FFF2-40B4-BE49-F238E27FC236}">
                <a16:creationId xmlns:a16="http://schemas.microsoft.com/office/drawing/2014/main" id="{2CC12047-DEAD-46D0-8B04-C4702E0E1CAE}"/>
              </a:ext>
            </a:extLst>
          </p:cNvPr>
          <p:cNvPicPr/>
          <p:nvPr/>
        </p:nvPicPr>
        <p:blipFill>
          <a:blip r:embed="rId3"/>
          <a:stretch>
            <a:fillRect/>
          </a:stretch>
        </p:blipFill>
        <p:spPr>
          <a:xfrm>
            <a:off x="4942839" y="2359146"/>
            <a:ext cx="3759321" cy="993653"/>
          </a:xfrm>
          <a:prstGeom prst="rect">
            <a:avLst/>
          </a:prstGeom>
          <a:ln w="12700">
            <a:solidFill>
              <a:schemeClr val="tx1"/>
            </a:solidFill>
          </a:ln>
        </p:spPr>
      </p:pic>
      <p:sp>
        <p:nvSpPr>
          <p:cNvPr id="15" name="右箭头 216">
            <a:extLst>
              <a:ext uri="{FF2B5EF4-FFF2-40B4-BE49-F238E27FC236}">
                <a16:creationId xmlns:a16="http://schemas.microsoft.com/office/drawing/2014/main" id="{871BE9F5-E63E-45FC-9A29-051D96B7BC81}"/>
              </a:ext>
            </a:extLst>
          </p:cNvPr>
          <p:cNvSpPr/>
          <p:nvPr/>
        </p:nvSpPr>
        <p:spPr>
          <a:xfrm>
            <a:off x="4479289" y="2968747"/>
            <a:ext cx="463550" cy="19685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16" name="图片 15">
            <a:extLst>
              <a:ext uri="{FF2B5EF4-FFF2-40B4-BE49-F238E27FC236}">
                <a16:creationId xmlns:a16="http://schemas.microsoft.com/office/drawing/2014/main" id="{DEF704D1-3849-40B2-A242-30B32D2B4FAC}"/>
              </a:ext>
            </a:extLst>
          </p:cNvPr>
          <p:cNvPicPr/>
          <p:nvPr/>
        </p:nvPicPr>
        <p:blipFill>
          <a:blip r:embed="rId4"/>
          <a:stretch>
            <a:fillRect/>
          </a:stretch>
        </p:blipFill>
        <p:spPr>
          <a:xfrm>
            <a:off x="1745225" y="4617911"/>
            <a:ext cx="2992045" cy="1733727"/>
          </a:xfrm>
          <a:prstGeom prst="rect">
            <a:avLst/>
          </a:prstGeom>
          <a:ln w="12700">
            <a:solidFill>
              <a:schemeClr val="tx1"/>
            </a:solidFill>
          </a:ln>
        </p:spPr>
      </p:pic>
      <p:pic>
        <p:nvPicPr>
          <p:cNvPr id="17" name="图片 16">
            <a:extLst>
              <a:ext uri="{FF2B5EF4-FFF2-40B4-BE49-F238E27FC236}">
                <a16:creationId xmlns:a16="http://schemas.microsoft.com/office/drawing/2014/main" id="{1CF8A69E-D414-4967-9E54-07D3A7C9D1C1}"/>
              </a:ext>
            </a:extLst>
          </p:cNvPr>
          <p:cNvPicPr/>
          <p:nvPr/>
        </p:nvPicPr>
        <p:blipFill rotWithShape="1">
          <a:blip r:embed="rId5"/>
          <a:srcRect l="34658" t="10349" r="15023" b="27216"/>
          <a:stretch/>
        </p:blipFill>
        <p:spPr bwMode="auto">
          <a:xfrm>
            <a:off x="4853867" y="4614738"/>
            <a:ext cx="3196149" cy="1733727"/>
          </a:xfrm>
          <a:prstGeom prst="rect">
            <a:avLst/>
          </a:prstGeom>
          <a:ln w="12700">
            <a:solidFill>
              <a:schemeClr val="tx1"/>
            </a:solidFill>
          </a:ln>
          <a:extLst>
            <a:ext uri="{53640926-AAD7-44D8-BBD7-CCE9431645EC}">
              <a14:shadowObscured xmlns:a14="http://schemas.microsoft.com/office/drawing/2010/main"/>
            </a:ext>
          </a:extLst>
        </p:spPr>
      </p:pic>
      <p:pic>
        <p:nvPicPr>
          <p:cNvPr id="18" name="图片 17">
            <a:extLst>
              <a:ext uri="{FF2B5EF4-FFF2-40B4-BE49-F238E27FC236}">
                <a16:creationId xmlns:a16="http://schemas.microsoft.com/office/drawing/2014/main" id="{3D64475F-2EBC-4E0A-975D-510753904B16}"/>
              </a:ext>
            </a:extLst>
          </p:cNvPr>
          <p:cNvPicPr/>
          <p:nvPr/>
        </p:nvPicPr>
        <p:blipFill rotWithShape="1">
          <a:blip r:embed="rId6"/>
          <a:srcRect b="16408"/>
          <a:stretch/>
        </p:blipFill>
        <p:spPr bwMode="auto">
          <a:xfrm>
            <a:off x="8166613" y="4743195"/>
            <a:ext cx="3697605" cy="614045"/>
          </a:xfrm>
          <a:prstGeom prst="rect">
            <a:avLst/>
          </a:prstGeom>
          <a:ln w="12700">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40057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2A0505A3-58DE-47B7-AA54-70EDA88535CC}"/>
              </a:ext>
            </a:extLst>
          </p:cNvPr>
          <p:cNvSpPr/>
          <p:nvPr/>
        </p:nvSpPr>
        <p:spPr>
          <a:xfrm>
            <a:off x="226142" y="727587"/>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63E686C-92B3-4AB3-884E-67C5677D50A0}"/>
              </a:ext>
            </a:extLst>
          </p:cNvPr>
          <p:cNvSpPr txBox="1"/>
          <p:nvPr/>
        </p:nvSpPr>
        <p:spPr>
          <a:xfrm>
            <a:off x="1745227" y="745123"/>
            <a:ext cx="9847006" cy="338554"/>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点击【表单】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验证选择，插入类型为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菜单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sp>
        <p:nvSpPr>
          <p:cNvPr id="5" name="矩形: 对角圆角 4">
            <a:extLst>
              <a:ext uri="{FF2B5EF4-FFF2-40B4-BE49-F238E27FC236}">
                <a16:creationId xmlns:a16="http://schemas.microsoft.com/office/drawing/2014/main" id="{20321D29-3D8D-4A59-B7FB-6D0B02A3AB2E}"/>
              </a:ext>
            </a:extLst>
          </p:cNvPr>
          <p:cNvSpPr/>
          <p:nvPr/>
        </p:nvSpPr>
        <p:spPr>
          <a:xfrm>
            <a:off x="226142" y="3674868"/>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02424F54-BAA6-4B46-A27A-2DDEE95ABF46}"/>
              </a:ext>
            </a:extLst>
          </p:cNvPr>
          <p:cNvSpPr txBox="1"/>
          <p:nvPr/>
        </p:nvSpPr>
        <p:spPr>
          <a:xfrm>
            <a:off x="1745227" y="3692404"/>
            <a:ext cx="9847006" cy="338554"/>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点击【表单】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复选框组，插入复选信息。</a:t>
            </a:r>
            <a:endParaRPr lang="zh-CN" altLang="en-US" sz="1600" dirty="0">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id="{F678D220-79DC-4948-BF25-506458685827}"/>
              </a:ext>
            </a:extLst>
          </p:cNvPr>
          <p:cNvPicPr/>
          <p:nvPr/>
        </p:nvPicPr>
        <p:blipFill>
          <a:blip r:embed="rId2"/>
          <a:stretch>
            <a:fillRect/>
          </a:stretch>
        </p:blipFill>
        <p:spPr>
          <a:xfrm>
            <a:off x="1745227" y="1290484"/>
            <a:ext cx="3626444" cy="1747684"/>
          </a:xfrm>
          <a:prstGeom prst="rect">
            <a:avLst/>
          </a:prstGeom>
          <a:ln w="12700">
            <a:solidFill>
              <a:schemeClr val="tx1"/>
            </a:solidFill>
          </a:ln>
        </p:spPr>
      </p:pic>
      <p:pic>
        <p:nvPicPr>
          <p:cNvPr id="19" name="图片 18">
            <a:extLst>
              <a:ext uri="{FF2B5EF4-FFF2-40B4-BE49-F238E27FC236}">
                <a16:creationId xmlns:a16="http://schemas.microsoft.com/office/drawing/2014/main" id="{C82F436D-0BAC-4EFB-BCFD-FEA7497C5812}"/>
              </a:ext>
            </a:extLst>
          </p:cNvPr>
          <p:cNvPicPr/>
          <p:nvPr/>
        </p:nvPicPr>
        <p:blipFill>
          <a:blip r:embed="rId3"/>
          <a:stretch>
            <a:fillRect/>
          </a:stretch>
        </p:blipFill>
        <p:spPr>
          <a:xfrm>
            <a:off x="5642732" y="1302456"/>
            <a:ext cx="3686115" cy="1747684"/>
          </a:xfrm>
          <a:prstGeom prst="rect">
            <a:avLst/>
          </a:prstGeom>
          <a:ln w="12700">
            <a:solidFill>
              <a:schemeClr val="tx1"/>
            </a:solidFill>
          </a:ln>
        </p:spPr>
      </p:pic>
      <p:pic>
        <p:nvPicPr>
          <p:cNvPr id="20" name="图片 19">
            <a:extLst>
              <a:ext uri="{FF2B5EF4-FFF2-40B4-BE49-F238E27FC236}">
                <a16:creationId xmlns:a16="http://schemas.microsoft.com/office/drawing/2014/main" id="{0FB7271F-6B84-4DB0-82F5-4269BB526BAF}"/>
              </a:ext>
            </a:extLst>
          </p:cNvPr>
          <p:cNvPicPr/>
          <p:nvPr/>
        </p:nvPicPr>
        <p:blipFill>
          <a:blip r:embed="rId4"/>
          <a:stretch>
            <a:fillRect/>
          </a:stretch>
        </p:blipFill>
        <p:spPr>
          <a:xfrm>
            <a:off x="1715729" y="4176823"/>
            <a:ext cx="3259393" cy="1917869"/>
          </a:xfrm>
          <a:prstGeom prst="rect">
            <a:avLst/>
          </a:prstGeom>
          <a:ln w="12700">
            <a:solidFill>
              <a:schemeClr val="tx1"/>
            </a:solidFill>
          </a:ln>
        </p:spPr>
      </p:pic>
      <p:pic>
        <p:nvPicPr>
          <p:cNvPr id="21" name="图片 20">
            <a:extLst>
              <a:ext uri="{FF2B5EF4-FFF2-40B4-BE49-F238E27FC236}">
                <a16:creationId xmlns:a16="http://schemas.microsoft.com/office/drawing/2014/main" id="{ED56F9E9-FF2F-405C-9523-5F1E0BF9197F}"/>
              </a:ext>
            </a:extLst>
          </p:cNvPr>
          <p:cNvPicPr/>
          <p:nvPr/>
        </p:nvPicPr>
        <p:blipFill rotWithShape="1">
          <a:blip r:embed="rId5"/>
          <a:srcRect r="19873" b="16660"/>
          <a:stretch/>
        </p:blipFill>
        <p:spPr bwMode="auto">
          <a:xfrm>
            <a:off x="5234079" y="4176822"/>
            <a:ext cx="3148502" cy="1917869"/>
          </a:xfrm>
          <a:prstGeom prst="rect">
            <a:avLst/>
          </a:prstGeom>
          <a:ln w="12700">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484548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2A0505A3-58DE-47B7-AA54-70EDA88535CC}"/>
              </a:ext>
            </a:extLst>
          </p:cNvPr>
          <p:cNvSpPr/>
          <p:nvPr/>
        </p:nvSpPr>
        <p:spPr>
          <a:xfrm>
            <a:off x="226142" y="727587"/>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063E686C-92B3-4AB3-884E-67C5677D50A0}"/>
              </a:ext>
            </a:extLst>
          </p:cNvPr>
          <p:cNvSpPr txBox="1"/>
          <p:nvPr/>
        </p:nvSpPr>
        <p:spPr>
          <a:xfrm>
            <a:off x="1745227" y="745123"/>
            <a:ext cx="9847006" cy="417807"/>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点击【表单】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验证文本区域</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，并在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Spry</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文本区域属性面板中，设置【最大字符数】的值为“</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5" name="矩形: 对角圆角 4">
            <a:extLst>
              <a:ext uri="{FF2B5EF4-FFF2-40B4-BE49-F238E27FC236}">
                <a16:creationId xmlns:a16="http://schemas.microsoft.com/office/drawing/2014/main" id="{20321D29-3D8D-4A59-B7FB-6D0B02A3AB2E}"/>
              </a:ext>
            </a:extLst>
          </p:cNvPr>
          <p:cNvSpPr/>
          <p:nvPr/>
        </p:nvSpPr>
        <p:spPr>
          <a:xfrm>
            <a:off x="226142" y="3674868"/>
            <a:ext cx="1415845" cy="37362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步骤</a:t>
            </a:r>
            <a:r>
              <a:rPr lang="en-US" altLang="zh-CN"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02424F54-BAA6-4B46-A27A-2DDEE95ABF46}"/>
              </a:ext>
            </a:extLst>
          </p:cNvPr>
          <p:cNvSpPr txBox="1"/>
          <p:nvPr/>
        </p:nvSpPr>
        <p:spPr>
          <a:xfrm>
            <a:off x="1745227" y="3692404"/>
            <a:ext cx="9847006" cy="338554"/>
          </a:xfrm>
          <a:prstGeom prst="rect">
            <a:avLst/>
          </a:prstGeom>
          <a:ln>
            <a:noFill/>
          </a:ln>
          <a:effectLst>
            <a:glow rad="635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点击【表单】</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【按钮】，插入一个提交按钮和一个重置按钮</a:t>
            </a: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在浏览器中查看网页的效果</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2B8609AD-473B-4B4D-9612-4D1F5409BE11}"/>
              </a:ext>
            </a:extLst>
          </p:cNvPr>
          <p:cNvPicPr/>
          <p:nvPr/>
        </p:nvPicPr>
        <p:blipFill>
          <a:blip r:embed="rId2"/>
          <a:stretch>
            <a:fillRect/>
          </a:stretch>
        </p:blipFill>
        <p:spPr>
          <a:xfrm>
            <a:off x="1745226" y="1423608"/>
            <a:ext cx="4446001" cy="936133"/>
          </a:xfrm>
          <a:prstGeom prst="rect">
            <a:avLst/>
          </a:prstGeom>
          <a:ln w="12700">
            <a:solidFill>
              <a:schemeClr val="tx1"/>
            </a:solidFill>
          </a:ln>
        </p:spPr>
      </p:pic>
      <p:pic>
        <p:nvPicPr>
          <p:cNvPr id="11" name="图片 10">
            <a:extLst>
              <a:ext uri="{FF2B5EF4-FFF2-40B4-BE49-F238E27FC236}">
                <a16:creationId xmlns:a16="http://schemas.microsoft.com/office/drawing/2014/main" id="{69BE5F69-53CA-43D2-AAA7-2CFD23678C8C}"/>
              </a:ext>
            </a:extLst>
          </p:cNvPr>
          <p:cNvPicPr/>
          <p:nvPr/>
        </p:nvPicPr>
        <p:blipFill>
          <a:blip r:embed="rId3"/>
          <a:stretch>
            <a:fillRect/>
          </a:stretch>
        </p:blipFill>
        <p:spPr>
          <a:xfrm>
            <a:off x="6412722" y="1423607"/>
            <a:ext cx="4396296" cy="936133"/>
          </a:xfrm>
          <a:prstGeom prst="rect">
            <a:avLst/>
          </a:prstGeom>
          <a:ln w="12700">
            <a:solidFill>
              <a:schemeClr val="tx1"/>
            </a:solidFill>
          </a:ln>
        </p:spPr>
      </p:pic>
    </p:spTree>
    <p:extLst>
      <p:ext uri="{BB962C8B-B14F-4D97-AF65-F5344CB8AC3E}">
        <p14:creationId xmlns:p14="http://schemas.microsoft.com/office/powerpoint/2010/main" val="32513219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F3D751A6-AD37-4BEA-A061-F6CD8C1041A6}"/>
              </a:ext>
            </a:extLst>
          </p:cNvPr>
          <p:cNvSpPr/>
          <p:nvPr/>
        </p:nvSpPr>
        <p:spPr>
          <a:xfrm>
            <a:off x="1504335" y="2133599"/>
            <a:ext cx="9527459" cy="2182761"/>
          </a:xfrm>
          <a:prstGeom prst="roundRect">
            <a:avLst>
              <a:gd name="adj" fmla="val 2543"/>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表单是实现网页交互的重要工具，尤其在动态网页中，静态网页中要求熟悉使用表单元素，常用的表单元素主要有表单标签，文本字段、文本区域、单选按钮、复选按钮、图像域、隐藏域、按钮等，要熟练的使用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定义表单元素的样式，并使用</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Spay</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工具对表单元素进行验证。</a:t>
            </a:r>
          </a:p>
          <a:p>
            <a:pPr>
              <a:lnSpc>
                <a:spcPct val="150000"/>
              </a:lnSpc>
            </a:pPr>
            <a:endParaRPr lang="zh-CN" altLang="en-US"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8194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表单标签</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62E5AE91-BFE2-461A-A629-D43A911A3BC0}"/>
              </a:ext>
            </a:extLst>
          </p:cNvPr>
          <p:cNvSpPr txBox="1"/>
          <p:nvPr/>
        </p:nvSpPr>
        <p:spPr>
          <a:xfrm>
            <a:off x="1007493" y="1144301"/>
            <a:ext cx="10177013" cy="1895519"/>
          </a:xfrm>
          <a:prstGeom prst="rect">
            <a:avLst/>
          </a:prstGeom>
          <a:solidFill>
            <a:schemeClr val="bg1">
              <a:lumMod val="95000"/>
            </a:schemeClr>
          </a:solidFill>
          <a:effectLst>
            <a:glow rad="63500">
              <a:schemeClr val="accent1">
                <a:satMod val="175000"/>
                <a:alpha val="40000"/>
              </a:schemeClr>
            </a:glow>
          </a:effectLst>
        </p:spPr>
        <p:txBody>
          <a:bodyPr wrap="square">
            <a:spAutoFit/>
          </a:bodyPr>
          <a:lstStyle/>
          <a:p>
            <a:pPr indent="266700"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表单在网页中主要负责数据采集功能。一个表单有三个基本组成部分： </a:t>
            </a:r>
          </a:p>
          <a:p>
            <a:pPr marL="342900" lvl="0" indent="-342900" algn="just">
              <a:lnSpc>
                <a:spcPct val="150000"/>
              </a:lnSpc>
              <a:buFont typeface="Wingdings" panose="05000000000000000000" pitchFamily="2" charset="2"/>
              <a:buChar char=""/>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表单标签：这里面包含了处理表单数据所用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CGI</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程序的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以及数据提交到服务器的方法。 </a:t>
            </a:r>
          </a:p>
          <a:p>
            <a:pPr marL="342900" lvl="0" indent="-342900" algn="just">
              <a:lnSpc>
                <a:spcPct val="150000"/>
              </a:lnSpc>
              <a:buFont typeface="Wingdings" panose="05000000000000000000" pitchFamily="2" charset="2"/>
              <a:buChar char=""/>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表单域：包含了文本框、密码框、隐藏域、多行文本框、复选框、单选框、下拉选择框和文件上传框等。 </a:t>
            </a:r>
          </a:p>
          <a:p>
            <a:pPr marL="342900" lvl="0" indent="-342900" algn="just">
              <a:lnSpc>
                <a:spcPct val="150000"/>
              </a:lnSpc>
              <a:buFont typeface="Wingdings" panose="05000000000000000000" pitchFamily="2" charset="2"/>
              <a:buChar char=""/>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表单按钮：包括提交按钮、复位按钮和一般按钮；用于将数据传送到服务器上的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CGI</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脚本或者取消输入，还可以用表单按钮来控制其他定义了处理脚本的处理工作。</a:t>
            </a:r>
          </a:p>
        </p:txBody>
      </p:sp>
      <p:sp>
        <p:nvSpPr>
          <p:cNvPr id="6" name="文本框 2">
            <a:extLst>
              <a:ext uri="{FF2B5EF4-FFF2-40B4-BE49-F238E27FC236}">
                <a16:creationId xmlns:a16="http://schemas.microsoft.com/office/drawing/2014/main" id="{7F9A4C4A-90A3-4072-9819-A81EAF28BAA2}"/>
              </a:ext>
            </a:extLst>
          </p:cNvPr>
          <p:cNvSpPr txBox="1">
            <a:spLocks noChangeArrowheads="1"/>
          </p:cNvSpPr>
          <p:nvPr/>
        </p:nvSpPr>
        <p:spPr bwMode="auto">
          <a:xfrm>
            <a:off x="1349332" y="3674516"/>
            <a:ext cx="9154424" cy="1023742"/>
          </a:xfrm>
          <a:prstGeom prst="rect">
            <a:avLst/>
          </a:prstGeom>
          <a:solidFill>
            <a:schemeClr val="bg1">
              <a:lumMod val="95000"/>
            </a:schemeClr>
          </a:solidFill>
          <a:ln w="9525">
            <a:noFill/>
            <a:miter lim="800000"/>
            <a:headEnd/>
            <a:tailEnd/>
          </a:ln>
        </p:spPr>
        <p:txBody>
          <a:bodyPr rot="0" vert="horz" wrap="square" lIns="91440" tIns="45720" rIns="91440" bIns="45720" anchor="t" anchorCtr="0">
            <a:spAutoFit/>
          </a:bodyPr>
          <a:lstStyle/>
          <a:p>
            <a:pPr algn="l">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&lt;form action=" " method="post" </a:t>
            </a:r>
            <a:r>
              <a:rPr lang="en-US"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enctype</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="multipart/form-data" name="form1" id="form1"&gt;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 . .</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&lt;/form&gt;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对角圆角 7">
            <a:extLst>
              <a:ext uri="{FF2B5EF4-FFF2-40B4-BE49-F238E27FC236}">
                <a16:creationId xmlns:a16="http://schemas.microsoft.com/office/drawing/2014/main" id="{BAD7D798-870C-411B-9922-B5901A7344D3}"/>
              </a:ext>
            </a:extLst>
          </p:cNvPr>
          <p:cNvSpPr/>
          <p:nvPr/>
        </p:nvSpPr>
        <p:spPr>
          <a:xfrm>
            <a:off x="1349332" y="3178179"/>
            <a:ext cx="2027207" cy="425346"/>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表单标签</a:t>
            </a:r>
          </a:p>
        </p:txBody>
      </p:sp>
      <p:sp>
        <p:nvSpPr>
          <p:cNvPr id="10" name="文本框 9">
            <a:extLst>
              <a:ext uri="{FF2B5EF4-FFF2-40B4-BE49-F238E27FC236}">
                <a16:creationId xmlns:a16="http://schemas.microsoft.com/office/drawing/2014/main" id="{BC29690E-A975-4A76-9799-E8006A386AA0}"/>
              </a:ext>
            </a:extLst>
          </p:cNvPr>
          <p:cNvSpPr txBox="1"/>
          <p:nvPr/>
        </p:nvSpPr>
        <p:spPr>
          <a:xfrm>
            <a:off x="1292940" y="4795799"/>
            <a:ext cx="9154423" cy="1998689"/>
          </a:xfrm>
          <a:prstGeom prst="rect">
            <a:avLst/>
          </a:prstGeom>
          <a:solidFill>
            <a:schemeClr val="accent5">
              <a:lumMod val="20000"/>
              <a:lumOff val="80000"/>
            </a:schemeClr>
          </a:solidFill>
        </p:spPr>
        <p:txBody>
          <a:bodyPr wrap="square">
            <a:spAutoFit/>
          </a:bodyPr>
          <a:lstStyle/>
          <a:p>
            <a:pPr marL="342900" lvl="0" indent="-342900" algn="l">
              <a:lnSpc>
                <a:spcPct val="150000"/>
              </a:lnSpc>
              <a:buFont typeface="Wingdings" panose="05000000000000000000" pitchFamily="2" charset="2"/>
              <a:buChar char=""/>
            </a:pP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a</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ction</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：指定一来处理提交表单的格式，它可以是一个</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地址</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提交给程式</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或一个电子邮件地址，是表单中重要的一个属性。</a:t>
            </a:r>
          </a:p>
          <a:p>
            <a:pPr marL="342900" lvl="0" indent="-342900" algn="l">
              <a:lnSpc>
                <a:spcPct val="150000"/>
              </a:lnSpc>
              <a:buFont typeface="Wingdings" panose="05000000000000000000" pitchFamily="2" charset="2"/>
              <a:buChar char=""/>
            </a:pP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m</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ethod</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：指提交表单的</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HTTP</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方法，值为</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post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get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post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方法在表单的主干包含名称</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值对并且无需包含于</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action</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特性的</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;get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方法把名称</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值对加在</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action</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后面并且把新的</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送至服务器，两种提交方式需用户选择，</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中默认的提交方式是</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post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marL="342900" lvl="0" indent="-342900" algn="l">
              <a:lnSpc>
                <a:spcPct val="150000"/>
              </a:lnSpc>
              <a:buFont typeface="Wingdings" panose="05000000000000000000" pitchFamily="2" charset="2"/>
              <a:buChar char=""/>
            </a:pPr>
            <a:r>
              <a:rPr lang="en-US" altLang="zh-CN" sz="1200" kern="100" dirty="0" err="1">
                <a:latin typeface="微软雅黑" panose="020B0503020204020204" pitchFamily="34" charset="-122"/>
                <a:ea typeface="微软雅黑" panose="020B0503020204020204" pitchFamily="34" charset="-122"/>
                <a:cs typeface="Times New Roman" panose="02020603050405020304" pitchFamily="18" charset="0"/>
              </a:rPr>
              <a:t>e</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nctype</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：指明表单提交给服务器时</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当</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method</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值为</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"post")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的互联网媒体形式</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这个特性的缺省值是</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"application/x-www-form-</a:t>
            </a:r>
            <a:r>
              <a:rPr lang="en-US" altLang="zh-CN" sz="1200" kern="100" dirty="0" err="1">
                <a:effectLst/>
                <a:latin typeface="微软雅黑" panose="020B0503020204020204" pitchFamily="34" charset="-122"/>
                <a:ea typeface="微软雅黑" panose="020B0503020204020204" pitchFamily="34" charset="-122"/>
                <a:cs typeface="Times New Roman" panose="02020603050405020304" pitchFamily="18" charset="0"/>
              </a:rPr>
              <a:t>urlencoded</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marL="342900" lvl="0" indent="-342900" algn="l">
              <a:lnSpc>
                <a:spcPct val="150000"/>
              </a:lnSpc>
              <a:buFont typeface="Wingdings" panose="05000000000000000000" pitchFamily="2" charset="2"/>
              <a:buChar char=""/>
            </a:pP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n</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ame</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：表单的名称；</a:t>
            </a:r>
          </a:p>
        </p:txBody>
      </p:sp>
    </p:spTree>
    <p:extLst>
      <p:ext uri="{BB962C8B-B14F-4D97-AF65-F5344CB8AC3E}">
        <p14:creationId xmlns:p14="http://schemas.microsoft.com/office/powerpoint/2010/main" val="532890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表单标签</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对角圆角 7">
            <a:extLst>
              <a:ext uri="{FF2B5EF4-FFF2-40B4-BE49-F238E27FC236}">
                <a16:creationId xmlns:a16="http://schemas.microsoft.com/office/drawing/2014/main" id="{BAD7D798-870C-411B-9922-B5901A7344D3}"/>
              </a:ext>
            </a:extLst>
          </p:cNvPr>
          <p:cNvSpPr/>
          <p:nvPr/>
        </p:nvSpPr>
        <p:spPr>
          <a:xfrm>
            <a:off x="987821" y="1051097"/>
            <a:ext cx="3178737" cy="425346"/>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中插入表单</a:t>
            </a:r>
            <a:endParaRPr lang="zh-CN" altLang="en-US" sz="160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4777D56-3BA8-4494-A40C-56EE04DBF48E}"/>
              </a:ext>
            </a:extLst>
          </p:cNvPr>
          <p:cNvSpPr txBox="1"/>
          <p:nvPr/>
        </p:nvSpPr>
        <p:spPr>
          <a:xfrm>
            <a:off x="987821" y="1551800"/>
            <a:ext cx="10010122" cy="338554"/>
          </a:xfrm>
          <a:prstGeom prst="rect">
            <a:avLst/>
          </a:prstGeom>
          <a:solidFill>
            <a:schemeClr val="bg1">
              <a:lumMod val="95000"/>
            </a:schemeClr>
          </a:solidFill>
        </p:spPr>
        <p:txBody>
          <a:bodyPr wrap="square">
            <a:spAutoFit/>
          </a:bodyPr>
          <a:lstStyle/>
          <a:p>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Dreamweaver</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提供表单工具栏，点击【插入】工具栏</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【表单】插入表单</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78A0983E-D7DB-4AAB-A580-F2690BAD0C34}"/>
              </a:ext>
            </a:extLst>
          </p:cNvPr>
          <p:cNvPicPr>
            <a:picLocks noChangeAspect="1"/>
          </p:cNvPicPr>
          <p:nvPr/>
        </p:nvPicPr>
        <p:blipFill>
          <a:blip r:embed="rId2"/>
          <a:stretch>
            <a:fillRect/>
          </a:stretch>
        </p:blipFill>
        <p:spPr>
          <a:xfrm>
            <a:off x="987821" y="1977146"/>
            <a:ext cx="6095238" cy="3438095"/>
          </a:xfrm>
          <a:prstGeom prst="rect">
            <a:avLst/>
          </a:prstGeom>
        </p:spPr>
      </p:pic>
      <p:sp>
        <p:nvSpPr>
          <p:cNvPr id="13" name="文本框 12">
            <a:extLst>
              <a:ext uri="{FF2B5EF4-FFF2-40B4-BE49-F238E27FC236}">
                <a16:creationId xmlns:a16="http://schemas.microsoft.com/office/drawing/2014/main" id="{5DA26CAB-FE7A-4C6F-AA88-66C7DACFD00F}"/>
              </a:ext>
            </a:extLst>
          </p:cNvPr>
          <p:cNvSpPr txBox="1"/>
          <p:nvPr/>
        </p:nvSpPr>
        <p:spPr>
          <a:xfrm>
            <a:off x="7083059" y="2086616"/>
            <a:ext cx="5008535" cy="3609065"/>
          </a:xfrm>
          <a:prstGeom prst="rect">
            <a:avLst/>
          </a:prstGeom>
          <a:solidFill>
            <a:schemeClr val="accent6">
              <a:lumMod val="20000"/>
              <a:lumOff val="80000"/>
            </a:schemeClr>
          </a:solidFill>
        </p:spPr>
        <p:txBody>
          <a:bodyPr wrap="square">
            <a:spAutoFit/>
          </a:bodyPr>
          <a:lstStyle/>
          <a:p>
            <a:pPr indent="266700" algn="just">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表单的属性主要如下：</a:t>
            </a:r>
          </a:p>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表单</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：表单的名称，默认名称从“</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form1”</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开始；</a:t>
            </a:r>
          </a:p>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动作</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(action)</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：指表单发送的方式，表单的数据提交到一个指定的处理接受页面或程序；</a:t>
            </a:r>
          </a:p>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方法</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(method)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：有</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默认</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“POST”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”GET”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三种方式，默认为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“POST”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方式，</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”POST”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的提交方式是将表单数据通过消息正文发送，</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“GET”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的方式是将表单数据通过</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URL</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发送。</a:t>
            </a:r>
          </a:p>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编码类型</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enctype</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：指设置发送表单到服务器的媒体类型，只在方法为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”POST”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时有效。</a:t>
            </a:r>
          </a:p>
          <a:p>
            <a:pPr marL="342900" lvl="0" indent="-342900" algn="just">
              <a:lnSpc>
                <a:spcPct val="150000"/>
              </a:lnSpc>
              <a:buFont typeface="Wingdings" panose="05000000000000000000" pitchFamily="2" charset="2"/>
              <a:buChar char=""/>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目标</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(target)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：打开目标文档的方式。</a:t>
            </a:r>
          </a:p>
        </p:txBody>
      </p:sp>
    </p:spTree>
    <p:extLst>
      <p:ext uri="{BB962C8B-B14F-4D97-AF65-F5344CB8AC3E}">
        <p14:creationId xmlns:p14="http://schemas.microsoft.com/office/powerpoint/2010/main" val="1027126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表单元素</a:t>
            </a:r>
            <a:r>
              <a:rPr lang="en-US" altLang="zh-CN" sz="2400" b="1" dirty="0">
                <a:solidFill>
                  <a:srgbClr val="0070C0"/>
                </a:solidFill>
                <a:effectLst>
                  <a:outerShdw blurRad="38100" dist="38100" dir="2700000" algn="tl">
                    <a:srgbClr val="000000">
                      <a:alpha val="43137"/>
                    </a:srgbClr>
                  </a:outerShdw>
                </a:effectLst>
              </a:rPr>
              <a:t>—</a:t>
            </a:r>
            <a:r>
              <a:rPr lang="zh-CN" altLang="en-US" sz="2400" b="1" dirty="0">
                <a:solidFill>
                  <a:srgbClr val="0070C0"/>
                </a:solidFill>
                <a:effectLst>
                  <a:outerShdw blurRad="38100" dist="38100" dir="2700000" algn="tl">
                    <a:srgbClr val="000000">
                      <a:alpha val="43137"/>
                    </a:srgbClr>
                  </a:outerShdw>
                </a:effectLst>
              </a:rPr>
              <a:t>文本框</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对角圆角 4">
            <a:extLst>
              <a:ext uri="{FF2B5EF4-FFF2-40B4-BE49-F238E27FC236}">
                <a16:creationId xmlns:a16="http://schemas.microsoft.com/office/drawing/2014/main" id="{706950C2-B081-436A-BB56-ECFD06B32963}"/>
              </a:ext>
            </a:extLst>
          </p:cNvPr>
          <p:cNvSpPr/>
          <p:nvPr/>
        </p:nvSpPr>
        <p:spPr>
          <a:xfrm>
            <a:off x="668644" y="1111482"/>
            <a:ext cx="1242875" cy="425346"/>
          </a:xfrm>
          <a:prstGeom prst="round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600" dirty="0">
                <a:effectLst/>
                <a:latin typeface="微软雅黑" panose="020B0503020204020204" pitchFamily="34" charset="-122"/>
                <a:ea typeface="微软雅黑" panose="020B0503020204020204" pitchFamily="34" charset="-122"/>
                <a:cs typeface="Times New Roman" panose="02020603050405020304" pitchFamily="18" charset="0"/>
              </a:rPr>
              <a:t>文本字段</a:t>
            </a:r>
            <a:endParaRPr lang="zh-CN" altLang="en-US" sz="16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E53C696-DB0C-4C8B-BEFD-BA13594F56B5}"/>
              </a:ext>
            </a:extLst>
          </p:cNvPr>
          <p:cNvSpPr txBox="1"/>
          <p:nvPr/>
        </p:nvSpPr>
        <p:spPr>
          <a:xfrm>
            <a:off x="2089013" y="1079898"/>
            <a:ext cx="8908930" cy="787523"/>
          </a:xfrm>
          <a:prstGeom prst="rect">
            <a:avLst/>
          </a:prstGeom>
          <a:solidFill>
            <a:schemeClr val="bg1">
              <a:lumMod val="95000"/>
            </a:schemeClr>
          </a:solidFill>
        </p:spPr>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文本字段就是平时见到的输入框，是最基本的表单对象，既可以是单行文本，也可以是多行文本，还可以是输入密码文本。</a:t>
            </a:r>
          </a:p>
        </p:txBody>
      </p:sp>
      <p:pic>
        <p:nvPicPr>
          <p:cNvPr id="8" name="图片 7">
            <a:extLst>
              <a:ext uri="{FF2B5EF4-FFF2-40B4-BE49-F238E27FC236}">
                <a16:creationId xmlns:a16="http://schemas.microsoft.com/office/drawing/2014/main" id="{5F360B40-5940-41A3-A7AE-D4BE0C013EAC}"/>
              </a:ext>
            </a:extLst>
          </p:cNvPr>
          <p:cNvPicPr>
            <a:picLocks noChangeAspect="1"/>
          </p:cNvPicPr>
          <p:nvPr/>
        </p:nvPicPr>
        <p:blipFill>
          <a:blip r:embed="rId2"/>
          <a:stretch>
            <a:fillRect/>
          </a:stretch>
        </p:blipFill>
        <p:spPr>
          <a:xfrm>
            <a:off x="297708" y="1896222"/>
            <a:ext cx="7595462" cy="3463729"/>
          </a:xfrm>
          <a:prstGeom prst="rect">
            <a:avLst/>
          </a:prstGeom>
        </p:spPr>
      </p:pic>
      <p:sp>
        <p:nvSpPr>
          <p:cNvPr id="10" name="文本框 9">
            <a:extLst>
              <a:ext uri="{FF2B5EF4-FFF2-40B4-BE49-F238E27FC236}">
                <a16:creationId xmlns:a16="http://schemas.microsoft.com/office/drawing/2014/main" id="{D687E0DA-7C86-489E-9347-2AD0CC2F4968}"/>
              </a:ext>
            </a:extLst>
          </p:cNvPr>
          <p:cNvSpPr txBox="1"/>
          <p:nvPr/>
        </p:nvSpPr>
        <p:spPr>
          <a:xfrm>
            <a:off x="8102362" y="1896222"/>
            <a:ext cx="3481380" cy="4491679"/>
          </a:xfrm>
          <a:prstGeom prst="rect">
            <a:avLst/>
          </a:prstGeom>
          <a:solidFill>
            <a:schemeClr val="accent5">
              <a:lumMod val="20000"/>
              <a:lumOff val="80000"/>
            </a:schemeClr>
          </a:solidFill>
        </p:spPr>
        <p:txBody>
          <a:bodyPr wrap="square">
            <a:spAutoFit/>
          </a:bodyPr>
          <a:lstStyle/>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文本域</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：文字字段的</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name</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的属性，是对文本字段的命名；</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字符宽度</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：文本显示宽度的大小，以字符大小为单位；</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最多字符数</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：文字字段中最多允许输入的字符数；</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类型</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：默认为</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单行</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，文本字段只有一行，不允许换行；设置为</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多行</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，文本字段为可换行；设置为</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密码</a:t>
            </a:r>
            <a:r>
              <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，文本字段内的字符以密码的方式显示；</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初始值</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：定义文本字段中初始的字符；</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禁用</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：定义文本字段禁止用户输入，显示为灰色；</a:t>
            </a:r>
          </a:p>
          <a:p>
            <a:pPr marL="342900" lvl="0" indent="-342900" algn="just">
              <a:lnSpc>
                <a:spcPct val="150000"/>
              </a:lnSpc>
              <a:buFont typeface="Wingdings" panose="05000000000000000000" pitchFamily="2" charset="2"/>
              <a:buChar char=""/>
            </a:pP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只读：</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定义文本字段禁止用户输入，显示方式不变；</a:t>
            </a:r>
            <a:endParaRPr lang="en-US"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ct val="150000"/>
              </a:lnSpc>
              <a:buFont typeface="Wingdings" panose="05000000000000000000" pitchFamily="2" charset="2"/>
              <a:buChar char=""/>
            </a:pPr>
            <a:r>
              <a:rPr lang="zh-CN" altLang="zh-CN" sz="1200" b="1" kern="100" dirty="0">
                <a:latin typeface="微软雅黑" panose="020B0503020204020204" pitchFamily="34" charset="-122"/>
                <a:ea typeface="微软雅黑" panose="020B0503020204020204" pitchFamily="34" charset="-122"/>
                <a:cs typeface="Times New Roman" panose="02020603050405020304" pitchFamily="18" charset="0"/>
              </a:rPr>
              <a:t>类：</a:t>
            </a:r>
            <a:r>
              <a:rPr lang="zh-CN" altLang="zh-CN" sz="1200" dirty="0">
                <a:effectLst/>
                <a:latin typeface="微软雅黑" panose="020B0503020204020204" pitchFamily="34" charset="-122"/>
                <a:ea typeface="微软雅黑" panose="020B0503020204020204" pitchFamily="34" charset="-122"/>
                <a:cs typeface="Times New Roman" panose="02020603050405020304" pitchFamily="18" charset="0"/>
              </a:rPr>
              <a:t>定义文本字段使用的</a:t>
            </a:r>
            <a:r>
              <a:rPr lang="en-US" altLang="zh-CN" sz="1200" dirty="0">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200" dirty="0">
                <a:effectLst/>
                <a:latin typeface="微软雅黑" panose="020B0503020204020204" pitchFamily="34" charset="-122"/>
                <a:ea typeface="微软雅黑" panose="020B0503020204020204" pitchFamily="34" charset="-122"/>
                <a:cs typeface="Times New Roman" panose="02020603050405020304" pitchFamily="18" charset="0"/>
              </a:rPr>
              <a:t>样式。</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9851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表单元素</a:t>
            </a:r>
            <a:r>
              <a:rPr lang="en-US" altLang="zh-CN" sz="2400" b="1" dirty="0">
                <a:solidFill>
                  <a:srgbClr val="0070C0"/>
                </a:solidFill>
                <a:effectLst>
                  <a:outerShdw blurRad="38100" dist="38100" dir="2700000" algn="tl">
                    <a:srgbClr val="000000">
                      <a:alpha val="43137"/>
                    </a:srgbClr>
                  </a:outerShdw>
                </a:effectLst>
              </a:rPr>
              <a:t>—</a:t>
            </a:r>
            <a:r>
              <a:rPr lang="zh-CN" altLang="en-US" sz="2400" b="1" dirty="0">
                <a:solidFill>
                  <a:srgbClr val="0070C0"/>
                </a:solidFill>
                <a:effectLst>
                  <a:outerShdw blurRad="38100" dist="38100" dir="2700000" algn="tl">
                    <a:srgbClr val="000000">
                      <a:alpha val="43137"/>
                    </a:srgbClr>
                  </a:outerShdw>
                </a:effectLst>
              </a:rPr>
              <a:t>文本框</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对角圆角 4">
            <a:extLst>
              <a:ext uri="{FF2B5EF4-FFF2-40B4-BE49-F238E27FC236}">
                <a16:creationId xmlns:a16="http://schemas.microsoft.com/office/drawing/2014/main" id="{706950C2-B081-436A-BB56-ECFD06B32963}"/>
              </a:ext>
            </a:extLst>
          </p:cNvPr>
          <p:cNvSpPr/>
          <p:nvPr/>
        </p:nvSpPr>
        <p:spPr>
          <a:xfrm>
            <a:off x="668644" y="1111482"/>
            <a:ext cx="1242875" cy="425346"/>
          </a:xfrm>
          <a:prstGeom prst="round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文本区域</a:t>
            </a:r>
            <a:endParaRPr lang="zh-CN" altLang="en-US" sz="16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FE53C696-DB0C-4C8B-BEFD-BA13594F56B5}"/>
              </a:ext>
            </a:extLst>
          </p:cNvPr>
          <p:cNvSpPr txBox="1"/>
          <p:nvPr/>
        </p:nvSpPr>
        <p:spPr>
          <a:xfrm>
            <a:off x="2089013" y="1079898"/>
            <a:ext cx="8908930" cy="787523"/>
          </a:xfrm>
          <a:prstGeom prst="rect">
            <a:avLst/>
          </a:prstGeom>
          <a:solidFill>
            <a:schemeClr val="bg1">
              <a:lumMod val="95000"/>
            </a:schemeClr>
          </a:solidFill>
        </p:spPr>
        <p:txBody>
          <a:bodyPr wrap="square">
            <a:spAutoFit/>
          </a:bodyPr>
          <a:lstStyle/>
          <a:p>
            <a:pPr algn="just">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文本区域实际是多行文本的一种表现形式，属性面板与文本字段的差别主要是字符宽度的值默认为</a:t>
            </a:r>
            <a:r>
              <a:rPr lang="en-US"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45</a:t>
            </a: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，可以设置【行数】的值</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AA305D39-ABB1-451E-BED8-FFDC9432AC92}"/>
              </a:ext>
            </a:extLst>
          </p:cNvPr>
          <p:cNvPicPr>
            <a:picLocks noChangeAspect="1"/>
          </p:cNvPicPr>
          <p:nvPr/>
        </p:nvPicPr>
        <p:blipFill>
          <a:blip r:embed="rId2"/>
          <a:stretch>
            <a:fillRect/>
          </a:stretch>
        </p:blipFill>
        <p:spPr>
          <a:xfrm>
            <a:off x="2089013" y="2195666"/>
            <a:ext cx="6476190" cy="2466667"/>
          </a:xfrm>
          <a:prstGeom prst="rect">
            <a:avLst/>
          </a:prstGeom>
        </p:spPr>
      </p:pic>
    </p:spTree>
    <p:extLst>
      <p:ext uri="{BB962C8B-B14F-4D97-AF65-F5344CB8AC3E}">
        <p14:creationId xmlns:p14="http://schemas.microsoft.com/office/powerpoint/2010/main" val="597197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表单元素</a:t>
            </a:r>
            <a:r>
              <a:rPr lang="en-US" altLang="zh-CN" sz="2400" b="1" dirty="0">
                <a:solidFill>
                  <a:srgbClr val="0070C0"/>
                </a:solidFill>
                <a:effectLst>
                  <a:outerShdw blurRad="38100" dist="38100" dir="2700000" algn="tl">
                    <a:srgbClr val="000000">
                      <a:alpha val="43137"/>
                    </a:srgbClr>
                  </a:outerShdw>
                </a:effectLst>
              </a:rPr>
              <a:t>—</a:t>
            </a:r>
            <a:r>
              <a:rPr lang="zh-CN" altLang="en-US" sz="2400" b="1" dirty="0">
                <a:solidFill>
                  <a:srgbClr val="0070C0"/>
                </a:solidFill>
                <a:effectLst>
                  <a:outerShdw blurRad="38100" dist="38100" dir="2700000" algn="tl">
                    <a:srgbClr val="000000">
                      <a:alpha val="43137"/>
                    </a:srgbClr>
                  </a:outerShdw>
                </a:effectLst>
              </a:rPr>
              <a:t>选择框</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箭头: 五边形 1">
            <a:extLst>
              <a:ext uri="{FF2B5EF4-FFF2-40B4-BE49-F238E27FC236}">
                <a16:creationId xmlns:a16="http://schemas.microsoft.com/office/drawing/2014/main" id="{5D158B61-95E9-45E8-81D5-3EE9795096FD}"/>
              </a:ext>
            </a:extLst>
          </p:cNvPr>
          <p:cNvSpPr/>
          <p:nvPr/>
        </p:nvSpPr>
        <p:spPr>
          <a:xfrm>
            <a:off x="413701" y="1173193"/>
            <a:ext cx="2803585" cy="461665"/>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单选按钮和单选按钮组</a:t>
            </a:r>
            <a:endParaRPr lang="zh-CN" altLang="en-US" sz="16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A4378228-0AF8-400B-9AF8-DD7F4DD88F89}"/>
              </a:ext>
            </a:extLst>
          </p:cNvPr>
          <p:cNvSpPr txBox="1"/>
          <p:nvPr/>
        </p:nvSpPr>
        <p:spPr>
          <a:xfrm>
            <a:off x="3217286" y="1051097"/>
            <a:ext cx="7966588" cy="787523"/>
          </a:xfrm>
          <a:prstGeom prst="rect">
            <a:avLst/>
          </a:prstGeom>
          <a:solidFill>
            <a:schemeClr val="bg1">
              <a:lumMod val="95000"/>
            </a:schemeClr>
          </a:solidFill>
        </p:spPr>
        <p:txBody>
          <a:bodyPr wrap="square">
            <a:spAutoFit/>
          </a:bodyPr>
          <a:lstStyle/>
          <a:p>
            <a:pPr algn="just">
              <a:lnSpc>
                <a:spcPct val="150000"/>
              </a:lnSpc>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单选按钮是只能选择一个选项，不允许多项选择的按钮，是常用的表单选择之一，一个网页中允许插入多个单选按钮，将多个单选按钮组成一个组合，才能有只选一个的效果。</a:t>
            </a:r>
          </a:p>
        </p:txBody>
      </p:sp>
      <p:pic>
        <p:nvPicPr>
          <p:cNvPr id="8" name="图片 7">
            <a:extLst>
              <a:ext uri="{FF2B5EF4-FFF2-40B4-BE49-F238E27FC236}">
                <a16:creationId xmlns:a16="http://schemas.microsoft.com/office/drawing/2014/main" id="{BFBFE1E8-0197-40C1-BDC4-AA6260D9815C}"/>
              </a:ext>
            </a:extLst>
          </p:cNvPr>
          <p:cNvPicPr>
            <a:picLocks noChangeAspect="1"/>
          </p:cNvPicPr>
          <p:nvPr/>
        </p:nvPicPr>
        <p:blipFill>
          <a:blip r:embed="rId2"/>
          <a:stretch>
            <a:fillRect/>
          </a:stretch>
        </p:blipFill>
        <p:spPr>
          <a:xfrm>
            <a:off x="3217286" y="1838620"/>
            <a:ext cx="7571428" cy="2066667"/>
          </a:xfrm>
          <a:prstGeom prst="rect">
            <a:avLst/>
          </a:prstGeom>
        </p:spPr>
      </p:pic>
      <p:sp>
        <p:nvSpPr>
          <p:cNvPr id="10" name="文本框 9">
            <a:extLst>
              <a:ext uri="{FF2B5EF4-FFF2-40B4-BE49-F238E27FC236}">
                <a16:creationId xmlns:a16="http://schemas.microsoft.com/office/drawing/2014/main" id="{931F9C82-BB0B-430A-93E8-EAEDD9246143}"/>
              </a:ext>
            </a:extLst>
          </p:cNvPr>
          <p:cNvSpPr txBox="1"/>
          <p:nvPr/>
        </p:nvSpPr>
        <p:spPr>
          <a:xfrm>
            <a:off x="3217286" y="4000932"/>
            <a:ext cx="7774501" cy="1670073"/>
          </a:xfrm>
          <a:prstGeom prst="rect">
            <a:avLst/>
          </a:prstGeom>
          <a:solidFill>
            <a:schemeClr val="accent6">
              <a:lumMod val="20000"/>
              <a:lumOff val="80000"/>
            </a:schemeClr>
          </a:solidFill>
          <a:effectLst>
            <a:glow rad="63500">
              <a:schemeClr val="accent6">
                <a:satMod val="175000"/>
                <a:alpha val="40000"/>
              </a:schemeClr>
            </a:glow>
          </a:effectLst>
        </p:spPr>
        <p:txBody>
          <a:bodyPr wrap="square">
            <a:spAutoFit/>
          </a:bodyPr>
          <a:lstStyle/>
          <a:p>
            <a:pPr indent="266700" algn="l">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点击设计面板的单选按钮选项，显示单选按钮的属性面板，主要属性设置有</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种：</a:t>
            </a:r>
          </a:p>
          <a:p>
            <a:pPr marL="342900" lvl="0" indent="-342900" algn="l">
              <a:lnSpc>
                <a:spcPct val="150000"/>
              </a:lnSpc>
              <a:buFont typeface="Wingdings" panose="05000000000000000000" pitchFamily="2" charset="2"/>
              <a:buChar char=""/>
            </a:pP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单选按钮</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：定义单选按钮的</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name</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的值和</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的值，如果</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id</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值已经设置，则只设置属性</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name </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的值，默认的名称为“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radio”</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，第二单选按钮为“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radio2”</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，如不修改，则自动排序号；</a:t>
            </a:r>
          </a:p>
          <a:p>
            <a:pPr marL="342900" lvl="0" indent="-342900" algn="l">
              <a:lnSpc>
                <a:spcPct val="150000"/>
              </a:lnSpc>
              <a:buFont typeface="Wingdings" panose="05000000000000000000" pitchFamily="2" charset="2"/>
              <a:buChar char=""/>
            </a:pP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选定值</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：定义当前按钮被选中后传递（提交给服务器或页面）的值；</a:t>
            </a:r>
          </a:p>
          <a:p>
            <a:pPr marL="342900" lvl="0" indent="-342900" algn="l">
              <a:lnSpc>
                <a:spcPct val="150000"/>
              </a:lnSpc>
              <a:buFont typeface="Wingdings" panose="05000000000000000000" pitchFamily="2" charset="2"/>
              <a:buChar char=""/>
            </a:pP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初始状态：</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定义初始状态该选项是否被选中，默认值为“未选中</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1864463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764B8A2-85ED-4D0D-BAE1-598A3A6766C1}"/>
              </a:ext>
            </a:extLst>
          </p:cNvPr>
          <p:cNvSpPr txBox="1">
            <a:spLocks/>
          </p:cNvSpPr>
          <p:nvPr/>
        </p:nvSpPr>
        <p:spPr>
          <a:xfrm>
            <a:off x="2001425" y="35510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en-US" sz="2400" b="1" dirty="0">
                <a:solidFill>
                  <a:srgbClr val="0070C0"/>
                </a:solidFill>
                <a:effectLst>
                  <a:outerShdw blurRad="38100" dist="38100" dir="2700000" algn="tl">
                    <a:srgbClr val="000000">
                      <a:alpha val="43137"/>
                    </a:srgbClr>
                  </a:outerShdw>
                </a:effectLst>
              </a:rPr>
              <a:t>表单元素</a:t>
            </a:r>
            <a:r>
              <a:rPr lang="en-US" altLang="zh-CN" sz="2400" b="1" dirty="0">
                <a:solidFill>
                  <a:srgbClr val="0070C0"/>
                </a:solidFill>
                <a:effectLst>
                  <a:outerShdw blurRad="38100" dist="38100" dir="2700000" algn="tl">
                    <a:srgbClr val="000000">
                      <a:alpha val="43137"/>
                    </a:srgbClr>
                  </a:outerShdw>
                </a:effectLst>
              </a:rPr>
              <a:t>—</a:t>
            </a:r>
            <a:r>
              <a:rPr lang="zh-CN" altLang="en-US" sz="2400" b="1" dirty="0">
                <a:solidFill>
                  <a:srgbClr val="0070C0"/>
                </a:solidFill>
                <a:effectLst>
                  <a:outerShdw blurRad="38100" dist="38100" dir="2700000" algn="tl">
                    <a:srgbClr val="000000">
                      <a:alpha val="43137"/>
                    </a:srgbClr>
                  </a:outerShdw>
                </a:effectLst>
              </a:rPr>
              <a:t>选择框</a:t>
            </a:r>
          </a:p>
        </p:txBody>
      </p:sp>
      <p:sp>
        <p:nvSpPr>
          <p:cNvPr id="4" name="文本框 3">
            <a:extLst>
              <a:ext uri="{FF2B5EF4-FFF2-40B4-BE49-F238E27FC236}">
                <a16:creationId xmlns:a16="http://schemas.microsoft.com/office/drawing/2014/main" id="{387C7479-590B-43FA-857D-81D8383EDABF}"/>
              </a:ext>
            </a:extLst>
          </p:cNvPr>
          <p:cNvSpPr txBox="1"/>
          <p:nvPr/>
        </p:nvSpPr>
        <p:spPr>
          <a:xfrm>
            <a:off x="572620" y="472269"/>
            <a:ext cx="1242874"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箭头: 五边形 1">
            <a:extLst>
              <a:ext uri="{FF2B5EF4-FFF2-40B4-BE49-F238E27FC236}">
                <a16:creationId xmlns:a16="http://schemas.microsoft.com/office/drawing/2014/main" id="{5D158B61-95E9-45E8-81D5-3EE9795096FD}"/>
              </a:ext>
            </a:extLst>
          </p:cNvPr>
          <p:cNvSpPr/>
          <p:nvPr/>
        </p:nvSpPr>
        <p:spPr>
          <a:xfrm>
            <a:off x="413701" y="1173193"/>
            <a:ext cx="2803585" cy="461665"/>
          </a:xfrm>
          <a:prstGeom prst="homePlate">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复选框和复选按钮组</a:t>
            </a:r>
            <a:endParaRPr lang="zh-CN" altLang="en-US" sz="16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A4378228-0AF8-400B-9AF8-DD7F4DD88F89}"/>
              </a:ext>
            </a:extLst>
          </p:cNvPr>
          <p:cNvSpPr txBox="1"/>
          <p:nvPr/>
        </p:nvSpPr>
        <p:spPr>
          <a:xfrm>
            <a:off x="3217286" y="1051097"/>
            <a:ext cx="7966588" cy="787523"/>
          </a:xfrm>
          <a:prstGeom prst="rect">
            <a:avLst/>
          </a:prstGeom>
          <a:solidFill>
            <a:schemeClr val="bg1">
              <a:lumMod val="95000"/>
            </a:schemeClr>
          </a:solidFill>
        </p:spPr>
        <p:txBody>
          <a:bodyPr wrap="square">
            <a:spAutoFit/>
          </a:bodyPr>
          <a:lstStyle/>
          <a:p>
            <a:pPr algn="just">
              <a:lnSpc>
                <a:spcPct val="150000"/>
              </a:lnSpc>
            </a:pPr>
            <a:r>
              <a:rPr lang="zh-CN" altLang="zh-CN" sz="1600" dirty="0">
                <a:effectLst/>
                <a:latin typeface="微软雅黑" panose="020B0503020204020204" pitchFamily="34" charset="-122"/>
                <a:ea typeface="微软雅黑" panose="020B0503020204020204" pitchFamily="34" charset="-122"/>
                <a:cs typeface="Times New Roman" panose="02020603050405020304" pitchFamily="18" charset="0"/>
              </a:rPr>
              <a:t>复选框是允许用户选择多个选项的表单对象，也是常用的表单元素之一，点击点击【插入】工具栏的【表单】选项中的【复选框】，插入一个复选框</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a:extLst>
              <a:ext uri="{FF2B5EF4-FFF2-40B4-BE49-F238E27FC236}">
                <a16:creationId xmlns:a16="http://schemas.microsoft.com/office/drawing/2014/main" id="{F511BB4F-7215-4EEB-85B9-58BEAB92BA1F}"/>
              </a:ext>
            </a:extLst>
          </p:cNvPr>
          <p:cNvPicPr/>
          <p:nvPr/>
        </p:nvPicPr>
        <p:blipFill>
          <a:blip r:embed="rId2">
            <a:extLst>
              <a:ext uri="{28A0092B-C50C-407E-A947-70E740481C1C}">
                <a14:useLocalDpi xmlns:a14="http://schemas.microsoft.com/office/drawing/2010/main" val="0"/>
              </a:ext>
            </a:extLst>
          </a:blip>
          <a:srcRect r="20322" b="18001"/>
          <a:stretch>
            <a:fillRect/>
          </a:stretch>
        </p:blipFill>
        <p:spPr bwMode="auto">
          <a:xfrm>
            <a:off x="3217286" y="2167296"/>
            <a:ext cx="3929120" cy="2370198"/>
          </a:xfrm>
          <a:prstGeom prst="rect">
            <a:avLst/>
          </a:prstGeom>
          <a:noFill/>
          <a:ln w="12700" cmpd="sng">
            <a:solidFill>
              <a:schemeClr val="tx1"/>
            </a:solidFill>
            <a:miter lim="800000"/>
            <a:headEnd/>
            <a:tailEnd/>
          </a:ln>
          <a:effectLst/>
        </p:spPr>
      </p:pic>
      <p:pic>
        <p:nvPicPr>
          <p:cNvPr id="11" name="图片 10">
            <a:extLst>
              <a:ext uri="{FF2B5EF4-FFF2-40B4-BE49-F238E27FC236}">
                <a16:creationId xmlns:a16="http://schemas.microsoft.com/office/drawing/2014/main" id="{281E7E5F-4968-424C-967B-7E921241324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200580" y="2167295"/>
            <a:ext cx="3507892" cy="2370197"/>
          </a:xfrm>
          <a:prstGeom prst="rect">
            <a:avLst/>
          </a:prstGeom>
          <a:noFill/>
          <a:ln w="12700" cmpd="sng">
            <a:solidFill>
              <a:schemeClr val="tx1"/>
            </a:solidFill>
            <a:miter lim="800000"/>
            <a:headEnd/>
            <a:tailEnd/>
          </a:ln>
          <a:effectLst/>
        </p:spPr>
      </p:pic>
    </p:spTree>
    <p:extLst>
      <p:ext uri="{BB962C8B-B14F-4D97-AF65-F5344CB8AC3E}">
        <p14:creationId xmlns:p14="http://schemas.microsoft.com/office/powerpoint/2010/main" val="3016972603"/>
      </p:ext>
    </p:extLst>
  </p:cSld>
  <p:clrMapOvr>
    <a:masterClrMapping/>
  </p:clrMapOvr>
</p:sld>
</file>

<file path=ppt/theme/theme1.xml><?xml version="1.0" encoding="utf-8"?>
<a:theme xmlns:a="http://schemas.openxmlformats.org/drawingml/2006/main" name="主题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2" id="{88C32B2F-FC00-4C6E-9E4F-FF688E02CA48}" vid="{27E4A111-2E56-49BA-86A8-E0438571D4B2}"/>
    </a:ext>
  </a:extLst>
</a:theme>
</file>

<file path=docProps/app.xml><?xml version="1.0" encoding="utf-8"?>
<Properties xmlns="http://schemas.openxmlformats.org/officeDocument/2006/extended-properties" xmlns:vt="http://schemas.openxmlformats.org/officeDocument/2006/docPropsVTypes">
  <Template/>
  <TotalTime>256</TotalTime>
  <Words>3388</Words>
  <Application>Microsoft Office PowerPoint</Application>
  <PresentationFormat>宽屏</PresentationFormat>
  <Paragraphs>206</Paragraphs>
  <Slides>33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33</vt:i4>
      </vt:variant>
    </vt:vector>
  </HeadingPairs>
  <TitlesOfParts>
    <vt:vector size="40" baseType="lpstr">
      <vt:lpstr>Gulim</vt:lpstr>
      <vt:lpstr>等线</vt:lpstr>
      <vt:lpstr>微软雅黑</vt:lpstr>
      <vt:lpstr>字体圈欣意冠黑体</vt:lpstr>
      <vt:lpstr>Arial</vt:lpstr>
      <vt:lpstr>Wingdings</vt:lpstr>
      <vt:lpstr>主题2</vt:lpstr>
      <vt:lpstr>PowerPoint 演示文稿</vt:lpstr>
      <vt:lpstr>课堂案例：制作用户留言网页和在线调查问卷页</vt:lpstr>
      <vt:lpstr>准备知识：表单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案例实施过程：制作用户留言页</vt:lpstr>
      <vt:lpstr>PowerPoint 演示文稿</vt:lpstr>
      <vt:lpstr>PowerPoint 演示文稿</vt:lpstr>
      <vt:lpstr>PowerPoint 演示文稿</vt:lpstr>
      <vt:lpstr>PowerPoint 演示文稿</vt:lpstr>
      <vt:lpstr>PowerPoint 演示文稿</vt:lpstr>
      <vt:lpstr>案例实施过程：制作在线调查问卷页</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hai</dc:creator>
  <cp:lastModifiedBy>wang hai</cp:lastModifiedBy>
  <cp:revision>54</cp:revision>
  <dcterms:created xsi:type="dcterms:W3CDTF">2021-08-05T00:51:54Z</dcterms:created>
  <dcterms:modified xsi:type="dcterms:W3CDTF">2021-09-03T05:25:37Z</dcterms:modified>
</cp:coreProperties>
</file>