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56" r:id="rId2"/>
    <p:sldId id="257" r:id="rId3"/>
    <p:sldId id="331" r:id="rId4"/>
    <p:sldId id="258" r:id="rId5"/>
    <p:sldId id="259" r:id="rId6"/>
    <p:sldId id="260" r:id="rId7"/>
    <p:sldId id="261" r:id="rId8"/>
    <p:sldId id="262" r:id="rId9"/>
    <p:sldId id="263" r:id="rId10"/>
    <p:sldId id="264" r:id="rId11"/>
    <p:sldId id="266" r:id="rId12"/>
    <p:sldId id="267" r:id="rId13"/>
    <p:sldId id="268" r:id="rId14"/>
    <p:sldId id="269" r:id="rId15"/>
    <p:sldId id="270" r:id="rId16"/>
    <p:sldId id="272" r:id="rId17"/>
    <p:sldId id="271" r:id="rId18"/>
    <p:sldId id="273" r:id="rId19"/>
    <p:sldId id="274" r:id="rId20"/>
    <p:sldId id="275" r:id="rId21"/>
    <p:sldId id="276" r:id="rId22"/>
    <p:sldId id="277" r:id="rId23"/>
    <p:sldId id="288" r:id="rId24"/>
    <p:sldId id="278" r:id="rId25"/>
    <p:sldId id="279" r:id="rId26"/>
    <p:sldId id="280" r:id="rId27"/>
    <p:sldId id="281" r:id="rId28"/>
    <p:sldId id="282" r:id="rId29"/>
    <p:sldId id="283" r:id="rId30"/>
    <p:sldId id="284" r:id="rId31"/>
    <p:sldId id="285" r:id="rId32"/>
    <p:sldId id="286" r:id="rId33"/>
    <p:sldId id="291" r:id="rId34"/>
    <p:sldId id="292" r:id="rId35"/>
    <p:sldId id="293" r:id="rId36"/>
    <p:sldId id="294" r:id="rId37"/>
    <p:sldId id="296" r:id="rId38"/>
    <p:sldId id="295" r:id="rId39"/>
    <p:sldId id="298" r:id="rId40"/>
    <p:sldId id="297" r:id="rId41"/>
    <p:sldId id="299" r:id="rId42"/>
    <p:sldId id="300" r:id="rId43"/>
    <p:sldId id="301" r:id="rId44"/>
    <p:sldId id="302" r:id="rId45"/>
    <p:sldId id="304" r:id="rId46"/>
    <p:sldId id="303" r:id="rId47"/>
    <p:sldId id="306" r:id="rId48"/>
    <p:sldId id="305"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4" r:id="rId66"/>
    <p:sldId id="325" r:id="rId67"/>
    <p:sldId id="289" r:id="rId68"/>
    <p:sldId id="326" r:id="rId69"/>
    <p:sldId id="327" r:id="rId70"/>
    <p:sldId id="328" r:id="rId71"/>
    <p:sldId id="329" r:id="rId72"/>
    <p:sldId id="330" r:id="rId7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41" autoAdjust="0"/>
    <p:restoredTop sz="94660"/>
  </p:normalViewPr>
  <p:slideViewPr>
    <p:cSldViewPr snapToGrid="0">
      <p:cViewPr varScale="1">
        <p:scale>
          <a:sx n="109" d="100"/>
          <a:sy n="109" d="100"/>
        </p:scale>
        <p:origin x="120" y="138"/>
      </p:cViewPr>
      <p:guideLst>
        <p:guide orient="horz" pos="2160"/>
        <p:guide pos="3840"/>
      </p:guideLst>
    </p:cSldViewPr>
  </p:slideViewPr>
  <p:notesTextViewPr>
    <p:cViewPr>
      <p:scale>
        <a:sx n="1" d="1"/>
        <a:sy n="1" d="1"/>
      </p:scale>
      <p:origin x="0" y="0"/>
    </p:cViewPr>
  </p:notesTextViewPr>
  <p:sorterViewPr>
    <p:cViewPr>
      <p:scale>
        <a:sx n="100" d="100"/>
        <a:sy n="100" d="100"/>
      </p:scale>
      <p:origin x="0" y="-1594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2BD888-B106-40A4-913F-068EEF0996EA}" type="datetimeFigureOut">
              <a:rPr lang="zh-CN" altLang="en-US" smtClean="0"/>
              <a:t>2021/9/3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6FE8FB-5ABD-41F4-988C-D62A999FD4F3}" type="slidenum">
              <a:rPr lang="zh-CN" altLang="en-US" smtClean="0"/>
              <a:t>‹#›</a:t>
            </a:fld>
            <a:endParaRPr lang="zh-CN" altLang="en-US"/>
          </a:p>
        </p:txBody>
      </p:sp>
    </p:spTree>
    <p:extLst>
      <p:ext uri="{BB962C8B-B14F-4D97-AF65-F5344CB8AC3E}">
        <p14:creationId xmlns:p14="http://schemas.microsoft.com/office/powerpoint/2010/main" val="4224361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1647384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userDrawn="1"/>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userDrawn="1"/>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userDrawn="1"/>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userDrawn="1"/>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userDrawn="1"/>
        </p:nvSpPr>
        <p:spPr>
          <a:xfrm>
            <a:off x="46702" y="135398"/>
            <a:ext cx="560684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2.3 </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案例实施过程：人物介绍网页的制作</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r>
              <a:rPr lang="en-US"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1</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p>
        </p:txBody>
      </p:sp>
    </p:spTree>
    <p:extLst>
      <p:ext uri="{BB962C8B-B14F-4D97-AF65-F5344CB8AC3E}">
        <p14:creationId xmlns:p14="http://schemas.microsoft.com/office/powerpoint/2010/main" val="3996119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userDrawn="1"/>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userDrawn="1"/>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userDrawn="1"/>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userDrawn="1"/>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userDrawn="1"/>
        </p:nvSpPr>
        <p:spPr>
          <a:xfrm>
            <a:off x="46702" y="135398"/>
            <a:ext cx="560684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2.5 </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案例实施过程：人物介绍网页的制作</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r>
              <a:rPr lang="en-US"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2</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p>
        </p:txBody>
      </p:sp>
    </p:spTree>
    <p:extLst>
      <p:ext uri="{BB962C8B-B14F-4D97-AF65-F5344CB8AC3E}">
        <p14:creationId xmlns:p14="http://schemas.microsoft.com/office/powerpoint/2010/main" val="2945339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3086058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3074316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1669946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3832809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2994975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1991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3272353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3185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Tree>
    <p:extLst>
      <p:ext uri="{BB962C8B-B14F-4D97-AF65-F5344CB8AC3E}">
        <p14:creationId xmlns:p14="http://schemas.microsoft.com/office/powerpoint/2010/main" val="1438980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399694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userDrawn="1"/>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userDrawn="1"/>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userDrawn="1"/>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userDrawn="1"/>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userDrawn="1"/>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userDrawn="1"/>
        </p:nvSpPr>
        <p:spPr>
          <a:xfrm>
            <a:off x="46703" y="135398"/>
            <a:ext cx="2971800"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2.2.5</a:t>
            </a:r>
            <a:r>
              <a:rPr lang="zh-CN"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常用的</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HTML</a:t>
            </a:r>
            <a:r>
              <a:rPr lang="zh-CN"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标签</a:t>
            </a:r>
            <a:endParaRPr lang="zh-CN" altLang="en-US" dirty="0">
              <a:solidFill>
                <a:schemeClr val="bg1"/>
              </a:solidFill>
            </a:endParaRPr>
          </a:p>
        </p:txBody>
      </p:sp>
    </p:spTree>
    <p:extLst>
      <p:ext uri="{BB962C8B-B14F-4D97-AF65-F5344CB8AC3E}">
        <p14:creationId xmlns:p14="http://schemas.microsoft.com/office/powerpoint/2010/main" val="394019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userDrawn="1"/>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userDrawn="1"/>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userDrawn="1"/>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userDrawn="1"/>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userDrawn="1"/>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userDrawn="1"/>
        </p:nvSpPr>
        <p:spPr>
          <a:xfrm>
            <a:off x="46703" y="135398"/>
            <a:ext cx="4314282"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2.4.7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CSS</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制作水平菜单</a:t>
            </a:r>
            <a:endParaRPr lang="zh-CN" altLang="en-US" dirty="0">
              <a:solidFill>
                <a:schemeClr val="bg1"/>
              </a:solidFill>
            </a:endParaRPr>
          </a:p>
        </p:txBody>
      </p:sp>
    </p:spTree>
    <p:extLst>
      <p:ext uri="{BB962C8B-B14F-4D97-AF65-F5344CB8AC3E}">
        <p14:creationId xmlns:p14="http://schemas.microsoft.com/office/powerpoint/2010/main" val="1954900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08DB4BDB-6EE3-49B9-936C-C3C964AA97C6}"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B33A128B-034A-4A3C-91CA-A8DDE6C7660E}"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userDrawn="1"/>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userDrawn="1"/>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userDrawn="1"/>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userDrawn="1"/>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userDrawn="1"/>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userDrawn="1"/>
        </p:nvSpPr>
        <p:spPr>
          <a:xfrm>
            <a:off x="46703" y="135398"/>
            <a:ext cx="4314282"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2.4.7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CSS</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制作水平菜单</a:t>
            </a:r>
            <a:endParaRPr lang="zh-CN" altLang="en-US" dirty="0">
              <a:solidFill>
                <a:schemeClr val="bg1"/>
              </a:solidFill>
            </a:endParaRPr>
          </a:p>
        </p:txBody>
      </p:sp>
    </p:spTree>
    <p:extLst>
      <p:ext uri="{BB962C8B-B14F-4D97-AF65-F5344CB8AC3E}">
        <p14:creationId xmlns:p14="http://schemas.microsoft.com/office/powerpoint/2010/main" val="1809731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DB4BDB-6EE3-49B9-936C-C3C964AA97C6}"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3A128B-034A-4A3C-91CA-A8DDE6C7660E}"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3160508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4" r:id="rId8"/>
    <p:sldLayoutId id="2147483675" r:id="rId9"/>
    <p:sldLayoutId id="2147483673" r:id="rId10"/>
    <p:sldLayoutId id="2147483676" r:id="rId11"/>
    <p:sldLayoutId id="2147483668" r:id="rId12"/>
    <p:sldLayoutId id="2147483669" r:id="rId13"/>
    <p:sldLayoutId id="2147483670" r:id="rId14"/>
    <p:sldLayoutId id="2147483671" r:id="rId15"/>
    <p:sldLayoutId id="2147483672" r:id="rId16"/>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jpeg"/><Relationship Id="rId1" Type="http://schemas.openxmlformats.org/officeDocument/2006/relationships/slideLayout" Target="../slideLayouts/slideLayout10.xml"/><Relationship Id="rId4" Type="http://schemas.openxmlformats.org/officeDocument/2006/relationships/image" Target="../media/image13.svg"/></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sv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sv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191D24D-EA3C-4209-BA6E-DF78B7455C5C}"/>
              </a:ext>
            </a:extLst>
          </p:cNvPr>
          <p:cNvSpPr txBox="1"/>
          <p:nvPr/>
        </p:nvSpPr>
        <p:spPr>
          <a:xfrm>
            <a:off x="2654423" y="2891446"/>
            <a:ext cx="7652552" cy="830997"/>
          </a:xfrm>
          <a:prstGeom prst="rect">
            <a:avLst/>
          </a:prstGeom>
          <a:noFill/>
        </p:spPr>
        <p:txBody>
          <a:bodyPr wrap="square">
            <a:spAutoFit/>
          </a:bodyPr>
          <a:lstStyle/>
          <a:p>
            <a:pPr marL="266700" algn="just"/>
            <a:r>
              <a:rPr lang="zh-CN"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第二章（</a:t>
            </a:r>
            <a:r>
              <a:rPr lang="en-US"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X</a:t>
            </a:r>
            <a:r>
              <a:rPr lang="zh-CN"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a:t>
            </a:r>
            <a:r>
              <a:rPr lang="en-US"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HTML</a:t>
            </a:r>
            <a:r>
              <a:rPr lang="zh-CN"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和</a:t>
            </a:r>
            <a:r>
              <a:rPr lang="en-US"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CSS</a:t>
            </a:r>
            <a:endParaRPr lang="zh-CN" altLang="zh-CN" sz="4800" b="1" kern="1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1659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1 </a:t>
            </a:r>
            <a:r>
              <a:rPr lang="zh-CN" altLang="zh-CN" sz="1800" kern="100" dirty="0">
                <a:effectLst/>
                <a:ea typeface="微软雅黑" panose="020B0503020204020204" pitchFamily="34" charset="-122"/>
                <a:cs typeface="Times New Roman" panose="02020603050405020304" pitchFamily="18" charset="0"/>
              </a:rPr>
              <a:t>主体标签</a:t>
            </a:r>
            <a:r>
              <a:rPr lang="en-US" altLang="zh-CN" sz="1800" kern="100" dirty="0">
                <a:effectLst/>
                <a:ea typeface="微软雅黑" panose="020B0503020204020204" pitchFamily="34" charset="-122"/>
                <a:cs typeface="Times New Roman" panose="02020603050405020304" pitchFamily="18" charset="0"/>
              </a:rPr>
              <a:t>body</a:t>
            </a:r>
            <a:endParaRPr lang="zh-CN" altLang="en-US" dirty="0"/>
          </a:p>
        </p:txBody>
      </p:sp>
      <p:sp>
        <p:nvSpPr>
          <p:cNvPr id="5" name="文本框 4">
            <a:extLst>
              <a:ext uri="{FF2B5EF4-FFF2-40B4-BE49-F238E27FC236}">
                <a16:creationId xmlns:a16="http://schemas.microsoft.com/office/drawing/2014/main" id="{07A98CCB-C3B1-4BD2-A1ED-573AC5D9BCBD}"/>
              </a:ext>
            </a:extLst>
          </p:cNvPr>
          <p:cNvSpPr txBox="1"/>
          <p:nvPr/>
        </p:nvSpPr>
        <p:spPr>
          <a:xfrm>
            <a:off x="127818" y="1393864"/>
            <a:ext cx="11828208" cy="646331"/>
          </a:xfrm>
          <a:prstGeom prst="rect">
            <a:avLst/>
          </a:prstGeom>
          <a:solidFill>
            <a:schemeClr val="bg1">
              <a:lumMod val="95000"/>
            </a:schemeClr>
          </a:solidFill>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&lt;body&gt;</a:t>
            </a:r>
            <a:r>
              <a:rPr lang="zh-CN" altLang="zh-CN" sz="1800" kern="100" dirty="0">
                <a:effectLst/>
                <a:latin typeface="Times New Roman" panose="02020603050405020304" pitchFamily="18" charset="0"/>
                <a:ea typeface="微软雅黑" panose="020B0503020204020204" pitchFamily="34" charset="-122"/>
              </a:rPr>
              <a:t>和</a:t>
            </a:r>
            <a:r>
              <a:rPr lang="en-US" altLang="zh-CN" sz="1800" kern="100" dirty="0">
                <a:effectLst/>
                <a:latin typeface="Times New Roman" panose="02020603050405020304" pitchFamily="18" charset="0"/>
                <a:ea typeface="微软雅黑" panose="020B0503020204020204" pitchFamily="34" charset="-122"/>
              </a:rPr>
              <a:t>&lt;/body&gt;</a:t>
            </a:r>
            <a:r>
              <a:rPr lang="zh-CN" altLang="zh-CN" sz="1800" kern="100" dirty="0">
                <a:effectLst/>
                <a:latin typeface="Times New Roman" panose="02020603050405020304" pitchFamily="18" charset="0"/>
                <a:ea typeface="微软雅黑" panose="020B0503020204020204" pitchFamily="34" charset="-122"/>
              </a:rPr>
              <a:t>中放置的是页面中所有的内容，如图片、文字、表格、表单、超链接等设置。</a:t>
            </a:r>
            <a:r>
              <a:rPr lang="en-US" altLang="zh-CN" sz="1800" kern="100" dirty="0">
                <a:effectLst/>
                <a:latin typeface="Times New Roman" panose="02020603050405020304" pitchFamily="18" charset="0"/>
                <a:ea typeface="微软雅黑" panose="020B0503020204020204" pitchFamily="34" charset="-122"/>
              </a:rPr>
              <a:t> &lt;body&gt;</a:t>
            </a:r>
            <a:r>
              <a:rPr lang="zh-CN" altLang="zh-CN" sz="1800" kern="100" dirty="0">
                <a:effectLst/>
                <a:latin typeface="Times New Roman" panose="02020603050405020304" pitchFamily="18" charset="0"/>
                <a:ea typeface="微软雅黑" panose="020B0503020204020204" pitchFamily="34" charset="-122"/>
              </a:rPr>
              <a:t>标签有自己的属性，设置</a:t>
            </a:r>
            <a:r>
              <a:rPr lang="en-US" altLang="zh-CN" sz="1800" kern="100" dirty="0">
                <a:effectLst/>
                <a:latin typeface="Times New Roman" panose="02020603050405020304" pitchFamily="18" charset="0"/>
                <a:ea typeface="微软雅黑" panose="020B0503020204020204" pitchFamily="34" charset="-122"/>
              </a:rPr>
              <a:t>&lt;body&gt;</a:t>
            </a:r>
            <a:r>
              <a:rPr lang="zh-CN" altLang="zh-CN" sz="1800" kern="100" dirty="0">
                <a:effectLst/>
                <a:latin typeface="Times New Roman" panose="02020603050405020304" pitchFamily="18" charset="0"/>
                <a:ea typeface="微软雅黑" panose="020B0503020204020204" pitchFamily="34" charset="-122"/>
              </a:rPr>
              <a:t>标签内的属性，可控制整个页面的显示方式。</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6" name="表格 5">
            <a:extLst>
              <a:ext uri="{FF2B5EF4-FFF2-40B4-BE49-F238E27FC236}">
                <a16:creationId xmlns:a16="http://schemas.microsoft.com/office/drawing/2014/main" id="{D807D836-4F97-4F35-A490-9AA78427B778}"/>
              </a:ext>
            </a:extLst>
          </p:cNvPr>
          <p:cNvGraphicFramePr>
            <a:graphicFrameLocks noGrp="1"/>
          </p:cNvGraphicFramePr>
          <p:nvPr>
            <p:extLst>
              <p:ext uri="{D42A27DB-BD31-4B8C-83A1-F6EECF244321}">
                <p14:modId xmlns:p14="http://schemas.microsoft.com/office/powerpoint/2010/main" val="710969591"/>
              </p:ext>
            </p:extLst>
          </p:nvPr>
        </p:nvGraphicFramePr>
        <p:xfrm>
          <a:off x="127818" y="2332085"/>
          <a:ext cx="4567084" cy="1620000"/>
        </p:xfrm>
        <a:graphic>
          <a:graphicData uri="http://schemas.openxmlformats.org/drawingml/2006/table">
            <a:tbl>
              <a:tblPr>
                <a:tableStyleId>{17292A2E-F333-43FB-9621-5CBBE7FDCDCB}</a:tableStyleId>
              </a:tblPr>
              <a:tblGrid>
                <a:gridCol w="1598930">
                  <a:extLst>
                    <a:ext uri="{9D8B030D-6E8A-4147-A177-3AD203B41FA5}">
                      <a16:colId xmlns:a16="http://schemas.microsoft.com/office/drawing/2014/main" val="1538564594"/>
                    </a:ext>
                  </a:extLst>
                </a:gridCol>
                <a:gridCol w="2968154">
                  <a:extLst>
                    <a:ext uri="{9D8B030D-6E8A-4147-A177-3AD203B41FA5}">
                      <a16:colId xmlns:a16="http://schemas.microsoft.com/office/drawing/2014/main" val="1549537476"/>
                    </a:ext>
                  </a:extLst>
                </a:gridCol>
              </a:tblGrid>
              <a:tr h="324000">
                <a:tc>
                  <a:txBody>
                    <a:bodyPr/>
                    <a:lstStyle/>
                    <a:p>
                      <a:pPr algn="l"/>
                      <a:r>
                        <a:rPr lang="zh-CN" sz="1600" kern="100" dirty="0">
                          <a:effectLst/>
                          <a:latin typeface="微软雅黑" panose="020B0503020204020204" pitchFamily="34" charset="-122"/>
                          <a:ea typeface="微软雅黑" panose="020B0503020204020204" pitchFamily="34" charset="-122"/>
                        </a:rPr>
                        <a:t>属性</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描述</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011522600"/>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background</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设定页面的背景图片</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486237926"/>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bgcolor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a:effectLst/>
                          <a:latin typeface="微软雅黑" panose="020B0503020204020204" pitchFamily="34" charset="-122"/>
                          <a:ea typeface="微软雅黑" panose="020B0503020204020204" pitchFamily="34" charset="-122"/>
                        </a:rPr>
                        <a:t>设置页面的背景颜色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920489098"/>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link</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a:effectLst/>
                          <a:latin typeface="微软雅黑" panose="020B0503020204020204" pitchFamily="34" charset="-122"/>
                          <a:ea typeface="微软雅黑" panose="020B0503020204020204" pitchFamily="34" charset="-122"/>
                        </a:rPr>
                        <a:t>设置页面默认连接文字的颜色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516202774"/>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text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设置页面文字的颜色</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740281600"/>
                  </a:ext>
                </a:extLst>
              </a:tr>
            </a:tbl>
          </a:graphicData>
        </a:graphic>
      </p:graphicFrame>
      <p:sp>
        <p:nvSpPr>
          <p:cNvPr id="7" name="矩形: 对角圆角 6">
            <a:extLst>
              <a:ext uri="{FF2B5EF4-FFF2-40B4-BE49-F238E27FC236}">
                <a16:creationId xmlns:a16="http://schemas.microsoft.com/office/drawing/2014/main" id="{5DB74B3E-09DC-4E1D-B077-6A48DB29CED4}"/>
              </a:ext>
            </a:extLst>
          </p:cNvPr>
          <p:cNvSpPr/>
          <p:nvPr/>
        </p:nvSpPr>
        <p:spPr>
          <a:xfrm>
            <a:off x="4881718" y="2199902"/>
            <a:ext cx="6966153" cy="2617904"/>
          </a:xfrm>
          <a:prstGeom prst="round2DiagRect">
            <a:avLst>
              <a:gd name="adj1" fmla="val 3056"/>
              <a:gd name="adj2" fmla="val 0"/>
            </a:avLst>
          </a:prstGeom>
          <a:solidFill>
            <a:schemeClr val="tx1"/>
          </a:solidFill>
        </p:spPr>
        <p:style>
          <a:lnRef idx="2">
            <a:schemeClr val="accent1"/>
          </a:lnRef>
          <a:fillRef idx="1">
            <a:schemeClr val="lt1"/>
          </a:fillRef>
          <a:effectRef idx="0">
            <a:schemeClr val="accent1"/>
          </a:effectRef>
          <a:fontRef idx="minor">
            <a:schemeClr val="dk1"/>
          </a:fontRef>
        </p:style>
        <p:txBody>
          <a:bodyPr rtlCol="0" anchor="ctr"/>
          <a:lstStyle/>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html</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head</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meta</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http-</a:t>
            </a:r>
            <a:r>
              <a:rPr lang="en-US" altLang="zh-CN" b="0" dirty="0" err="1">
                <a:solidFill>
                  <a:srgbClr val="9CDCFE"/>
                </a:solidFill>
                <a:effectLst/>
                <a:latin typeface="Consolas" panose="020B0609020204030204" pitchFamily="49" charset="0"/>
              </a:rPr>
              <a:t>equiv</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"Content-Type"</a:t>
            </a:r>
            <a:r>
              <a:rPr lang="en-US" altLang="zh-CN" b="0" dirty="0">
                <a:solidFill>
                  <a:srgbClr val="D4D4D4"/>
                </a:solidFill>
                <a:effectLst/>
                <a:latin typeface="Consolas" panose="020B0609020204030204" pitchFamily="49" charset="0"/>
              </a:rPr>
              <a:t> </a:t>
            </a:r>
          </a:p>
          <a:p>
            <a:r>
              <a:rPr lang="en-US" altLang="zh-CN" b="0" dirty="0">
                <a:solidFill>
                  <a:srgbClr val="9CDCFE"/>
                </a:solidFill>
                <a:effectLst/>
                <a:latin typeface="Consolas" panose="020B0609020204030204" pitchFamily="49" charset="0"/>
              </a:rPr>
              <a:t>content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"text/html; charset=utf-8"</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title</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这是一个</a:t>
            </a:r>
            <a:r>
              <a:rPr lang="en-US" altLang="zh-CN" b="0" dirty="0">
                <a:solidFill>
                  <a:srgbClr val="D4D4D4"/>
                </a:solidFill>
                <a:effectLst/>
                <a:latin typeface="Consolas" panose="020B0609020204030204" pitchFamily="49" charset="0"/>
              </a:rPr>
              <a:t>HTML</a:t>
            </a:r>
            <a:r>
              <a:rPr lang="zh-CN" altLang="en-US" b="0" dirty="0">
                <a:solidFill>
                  <a:srgbClr val="D4D4D4"/>
                </a:solidFill>
                <a:effectLst/>
                <a:latin typeface="Consolas" panose="020B0609020204030204" pitchFamily="49" charset="0"/>
              </a:rPr>
              <a:t>网页</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title</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head</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body</a:t>
            </a:r>
            <a:r>
              <a:rPr lang="en-US" altLang="zh-CN" b="0" dirty="0">
                <a:solidFill>
                  <a:srgbClr val="D4D4D4"/>
                </a:solidFill>
                <a:effectLst/>
                <a:latin typeface="Consolas" panose="020B0609020204030204" pitchFamily="49" charset="0"/>
              </a:rPr>
              <a:t>  </a:t>
            </a:r>
            <a:r>
              <a:rPr lang="en-US" altLang="zh-CN" b="0" dirty="0" err="1">
                <a:solidFill>
                  <a:srgbClr val="F44747"/>
                </a:solidFill>
                <a:effectLst/>
                <a:latin typeface="Consolas" panose="020B0609020204030204" pitchFamily="49" charset="0"/>
              </a:rPr>
              <a:t>bgcolor</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"#00FFFF"</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text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"#FF0000"</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这是网页的主体</a:t>
            </a: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body</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html</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p:txBody>
      </p:sp>
      <p:sp>
        <p:nvSpPr>
          <p:cNvPr id="8" name="矩形: 圆角 7">
            <a:extLst>
              <a:ext uri="{FF2B5EF4-FFF2-40B4-BE49-F238E27FC236}">
                <a16:creationId xmlns:a16="http://schemas.microsoft.com/office/drawing/2014/main" id="{851FE867-0E59-4ADA-94D3-9A86DB0C2A76}"/>
              </a:ext>
            </a:extLst>
          </p:cNvPr>
          <p:cNvSpPr/>
          <p:nvPr/>
        </p:nvSpPr>
        <p:spPr>
          <a:xfrm>
            <a:off x="1327355" y="5329084"/>
            <a:ext cx="9960077" cy="93406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b="1" kern="100" dirty="0">
                <a:effectLst/>
                <a:ea typeface="微软雅黑" panose="020B0503020204020204" pitchFamily="34" charset="-122"/>
                <a:cs typeface="Times New Roman" panose="02020603050405020304" pitchFamily="18" charset="0"/>
              </a:rPr>
              <a:t>注意</a:t>
            </a:r>
            <a:r>
              <a:rPr lang="zh-CN" altLang="zh-CN" sz="1800" kern="100" dirty="0">
                <a:effectLst/>
                <a:ea typeface="微软雅黑" panose="020B0503020204020204" pitchFamily="34" charset="-122"/>
                <a:cs typeface="Times New Roman" panose="02020603050405020304" pitchFamily="18" charset="0"/>
              </a:rPr>
              <a:t>：要正确的显示网页的文字，必须先定义好网页的编码，</a:t>
            </a:r>
            <a:r>
              <a:rPr lang="en-US" altLang="zh-CN" sz="1800" kern="100" dirty="0">
                <a:effectLst/>
                <a:ea typeface="微软雅黑" panose="020B0503020204020204" pitchFamily="34" charset="-122"/>
                <a:cs typeface="Times New Roman" panose="02020603050405020304" pitchFamily="18" charset="0"/>
              </a:rPr>
              <a:t>&lt;meta&gt;</a:t>
            </a:r>
            <a:r>
              <a:rPr lang="zh-CN" altLang="zh-CN" sz="1800" kern="100" dirty="0">
                <a:effectLst/>
                <a:ea typeface="微软雅黑" panose="020B0503020204020204" pitchFamily="34" charset="-122"/>
                <a:cs typeface="Times New Roman" panose="02020603050405020304" pitchFamily="18" charset="0"/>
              </a:rPr>
              <a:t>标签中的</a:t>
            </a:r>
            <a:r>
              <a:rPr lang="en-US" altLang="zh-CN" sz="1800" kern="100" dirty="0">
                <a:effectLst/>
                <a:ea typeface="微软雅黑" panose="020B0503020204020204" pitchFamily="34" charset="-122"/>
                <a:cs typeface="Times New Roman" panose="02020603050405020304" pitchFamily="18" charset="0"/>
              </a:rPr>
              <a:t>charset</a:t>
            </a:r>
            <a:r>
              <a:rPr lang="zh-CN" altLang="zh-CN" sz="1800" kern="100" dirty="0">
                <a:effectLst/>
                <a:ea typeface="微软雅黑" panose="020B0503020204020204" pitchFamily="34" charset="-122"/>
                <a:cs typeface="Times New Roman" panose="02020603050405020304" pitchFamily="18" charset="0"/>
              </a:rPr>
              <a:t>的作用是定义当前网页的编码格式，</a:t>
            </a:r>
            <a:r>
              <a:rPr lang="en-US" altLang="zh-CN" sz="1800" kern="100" dirty="0">
                <a:effectLst/>
                <a:ea typeface="微软雅黑" panose="020B0503020204020204" pitchFamily="34" charset="-122"/>
                <a:cs typeface="Times New Roman" panose="02020603050405020304" pitchFamily="18" charset="0"/>
              </a:rPr>
              <a:t>utf-8</a:t>
            </a:r>
            <a:r>
              <a:rPr lang="zh-CN" altLang="zh-CN" sz="1800" kern="100" dirty="0">
                <a:effectLst/>
                <a:ea typeface="微软雅黑" panose="020B0503020204020204" pitchFamily="34" charset="-122"/>
                <a:cs typeface="Times New Roman" panose="02020603050405020304" pitchFamily="18" charset="0"/>
              </a:rPr>
              <a:t>是国际编码，一般网页都采用该编码，针对中文字符，也可以采用</a:t>
            </a:r>
            <a:r>
              <a:rPr lang="en-US" altLang="zh-CN" sz="1800" kern="100" dirty="0">
                <a:effectLst/>
                <a:ea typeface="微软雅黑" panose="020B0503020204020204" pitchFamily="34" charset="-122"/>
                <a:cs typeface="Times New Roman" panose="02020603050405020304" pitchFamily="18" charset="0"/>
              </a:rPr>
              <a:t>gb2312</a:t>
            </a:r>
            <a:r>
              <a:rPr lang="zh-CN" altLang="zh-CN" sz="1800" kern="100" dirty="0">
                <a:effectLst/>
                <a:ea typeface="微软雅黑" panose="020B0503020204020204" pitchFamily="34" charset="-122"/>
                <a:cs typeface="Times New Roman" panose="02020603050405020304" pitchFamily="18" charset="0"/>
              </a:rPr>
              <a:t>或</a:t>
            </a:r>
            <a:r>
              <a:rPr lang="en-US" altLang="zh-CN" sz="1800" kern="100" dirty="0" err="1">
                <a:effectLst/>
                <a:ea typeface="微软雅黑" panose="020B0503020204020204" pitchFamily="34" charset="-122"/>
                <a:cs typeface="Times New Roman" panose="02020603050405020304" pitchFamily="18" charset="0"/>
              </a:rPr>
              <a:t>gbk</a:t>
            </a:r>
            <a:r>
              <a:rPr lang="zh-CN" altLang="zh-CN" sz="1800" kern="100" dirty="0">
                <a:effectLst/>
                <a:ea typeface="微软雅黑" panose="020B0503020204020204" pitchFamily="34" charset="-122"/>
                <a:cs typeface="Times New Roman" panose="02020603050405020304" pitchFamily="18" charset="0"/>
              </a:rPr>
              <a:t>这两种编码</a:t>
            </a:r>
            <a:r>
              <a:rPr lang="zh-CN" altLang="en-US" kern="100" dirty="0">
                <a:ea typeface="微软雅黑" panose="020B0503020204020204" pitchFamily="34" charset="-122"/>
                <a:cs typeface="Times New Roman" panose="02020603050405020304" pitchFamily="18" charset="0"/>
              </a:rPr>
              <a:t>。</a:t>
            </a:r>
            <a:endParaRPr lang="zh-CN" altLang="en-US" dirty="0"/>
          </a:p>
        </p:txBody>
      </p:sp>
      <p:pic>
        <p:nvPicPr>
          <p:cNvPr id="9" name="图形 8" descr="指向右边的反手食指">
            <a:extLst>
              <a:ext uri="{FF2B5EF4-FFF2-40B4-BE49-F238E27FC236}">
                <a16:creationId xmlns:a16="http://schemas.microsoft.com/office/drawing/2014/main" id="{395504C4-5700-4E67-B01E-04052511943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9213" y="5348748"/>
            <a:ext cx="914400" cy="914400"/>
          </a:xfrm>
          <a:prstGeom prst="rect">
            <a:avLst/>
          </a:prstGeom>
        </p:spPr>
      </p:pic>
    </p:spTree>
    <p:extLst>
      <p:ext uri="{BB962C8B-B14F-4D97-AF65-F5344CB8AC3E}">
        <p14:creationId xmlns:p14="http://schemas.microsoft.com/office/powerpoint/2010/main" val="1248984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2 </a:t>
            </a:r>
            <a:r>
              <a:rPr lang="zh-CN" altLang="zh-CN" sz="1800" kern="100" dirty="0">
                <a:effectLst/>
                <a:ea typeface="微软雅黑" panose="020B0503020204020204" pitchFamily="34" charset="-122"/>
                <a:cs typeface="Times New Roman" panose="02020603050405020304" pitchFamily="18" charset="0"/>
              </a:rPr>
              <a:t>文本文字标签</a:t>
            </a:r>
            <a:endParaRPr lang="zh-CN" altLang="en-US" dirty="0"/>
          </a:p>
        </p:txBody>
      </p:sp>
      <p:sp>
        <p:nvSpPr>
          <p:cNvPr id="9" name="矩形: 单圆角 8">
            <a:extLst>
              <a:ext uri="{FF2B5EF4-FFF2-40B4-BE49-F238E27FC236}">
                <a16:creationId xmlns:a16="http://schemas.microsoft.com/office/drawing/2014/main" id="{24CC0FF1-B377-4652-AE43-47C1AB1A6DFE}"/>
              </a:ext>
            </a:extLst>
          </p:cNvPr>
          <p:cNvSpPr/>
          <p:nvPr/>
        </p:nvSpPr>
        <p:spPr>
          <a:xfrm>
            <a:off x="127818" y="1374117"/>
            <a:ext cx="5299588" cy="802858"/>
          </a:xfrm>
          <a:prstGeom prst="round1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solidFill>
                  <a:sysClr val="windowText" lastClr="000000"/>
                </a:solidFill>
                <a:effectLst/>
                <a:ea typeface="微软雅黑" panose="020B0503020204020204" pitchFamily="34" charset="-122"/>
                <a:cs typeface="Times New Roman" panose="02020603050405020304" pitchFamily="18" charset="0"/>
              </a:rPr>
              <a:t>文字标签</a:t>
            </a:r>
            <a:r>
              <a:rPr lang="en-US" altLang="zh-CN" sz="1800" kern="100" dirty="0">
                <a:solidFill>
                  <a:sysClr val="windowText" lastClr="000000"/>
                </a:solidFill>
                <a:effectLst/>
                <a:ea typeface="微软雅黑" panose="020B0503020204020204" pitchFamily="34" charset="-122"/>
                <a:cs typeface="Times New Roman" panose="02020603050405020304" pitchFamily="18" charset="0"/>
              </a:rPr>
              <a:t>&lt;font&gt;</a:t>
            </a:r>
            <a:r>
              <a:rPr lang="zh-CN" altLang="zh-CN" sz="1800" kern="100" dirty="0">
                <a:solidFill>
                  <a:sysClr val="windowText" lastClr="000000"/>
                </a:solidFill>
                <a:effectLst/>
                <a:ea typeface="微软雅黑" panose="020B0503020204020204" pitchFamily="34" charset="-122"/>
                <a:cs typeface="Times New Roman" panose="02020603050405020304" pitchFamily="18" charset="0"/>
              </a:rPr>
              <a:t>可以设置文字的大小、颜色、字体等效果</a:t>
            </a:r>
            <a:endParaRPr lang="zh-CN" altLang="en-US" dirty="0">
              <a:solidFill>
                <a:sysClr val="windowText" lastClr="000000"/>
              </a:solidFill>
            </a:endParaRPr>
          </a:p>
        </p:txBody>
      </p:sp>
      <p:graphicFrame>
        <p:nvGraphicFramePr>
          <p:cNvPr id="10" name="表格 9">
            <a:extLst>
              <a:ext uri="{FF2B5EF4-FFF2-40B4-BE49-F238E27FC236}">
                <a16:creationId xmlns:a16="http://schemas.microsoft.com/office/drawing/2014/main" id="{80D56535-EA5F-409A-BF22-BCAD888D80CB}"/>
              </a:ext>
            </a:extLst>
          </p:cNvPr>
          <p:cNvGraphicFramePr>
            <a:graphicFrameLocks noGrp="1"/>
          </p:cNvGraphicFramePr>
          <p:nvPr>
            <p:extLst>
              <p:ext uri="{D42A27DB-BD31-4B8C-83A1-F6EECF244321}">
                <p14:modId xmlns:p14="http://schemas.microsoft.com/office/powerpoint/2010/main" val="2196600074"/>
              </p:ext>
            </p:extLst>
          </p:nvPr>
        </p:nvGraphicFramePr>
        <p:xfrm>
          <a:off x="5978011" y="1229033"/>
          <a:ext cx="5411470" cy="1296000"/>
        </p:xfrm>
        <a:graphic>
          <a:graphicData uri="http://schemas.openxmlformats.org/drawingml/2006/table">
            <a:tbl>
              <a:tblPr>
                <a:tableStyleId>{EB344D84-9AFB-497E-A393-DC336BA19D2E}</a:tableStyleId>
              </a:tblPr>
              <a:tblGrid>
                <a:gridCol w="845185">
                  <a:extLst>
                    <a:ext uri="{9D8B030D-6E8A-4147-A177-3AD203B41FA5}">
                      <a16:colId xmlns:a16="http://schemas.microsoft.com/office/drawing/2014/main" val="2354174905"/>
                    </a:ext>
                  </a:extLst>
                </a:gridCol>
                <a:gridCol w="2313940">
                  <a:extLst>
                    <a:ext uri="{9D8B030D-6E8A-4147-A177-3AD203B41FA5}">
                      <a16:colId xmlns:a16="http://schemas.microsoft.com/office/drawing/2014/main" val="3015714745"/>
                    </a:ext>
                  </a:extLst>
                </a:gridCol>
                <a:gridCol w="2252345">
                  <a:extLst>
                    <a:ext uri="{9D8B030D-6E8A-4147-A177-3AD203B41FA5}">
                      <a16:colId xmlns:a16="http://schemas.microsoft.com/office/drawing/2014/main" val="381758463"/>
                    </a:ext>
                  </a:extLst>
                </a:gridCol>
              </a:tblGrid>
              <a:tr h="324000">
                <a:tc>
                  <a:txBody>
                    <a:bodyPr/>
                    <a:lstStyle/>
                    <a:p>
                      <a:pPr algn="l"/>
                      <a:r>
                        <a:rPr lang="zh-CN" sz="1600" kern="100" dirty="0">
                          <a:effectLst/>
                        </a:rPr>
                        <a:t>名称</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zh-CN" sz="1600" kern="100" dirty="0">
                          <a:effectLst/>
                        </a:rPr>
                        <a:t>属性</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zh-CN" sz="1600" kern="100" dirty="0">
                          <a:effectLst/>
                        </a:rPr>
                        <a:t>默认值</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41882807"/>
                  </a:ext>
                </a:extLst>
              </a:tr>
              <a:tr h="324000">
                <a:tc>
                  <a:txBody>
                    <a:bodyPr/>
                    <a:lstStyle/>
                    <a:p>
                      <a:pPr algn="l"/>
                      <a:r>
                        <a:rPr lang="en-US" sz="1600" kern="100" dirty="0">
                          <a:effectLst/>
                        </a:rPr>
                        <a:t>color</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zh-CN" sz="1600" kern="100" dirty="0">
                          <a:effectLst/>
                        </a:rPr>
                        <a:t>设置文字颜色</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zh-CN" sz="1600" kern="100">
                          <a:effectLst/>
                        </a:rPr>
                        <a:t>黑色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extLst>
                  <a:ext uri="{0D108BD9-81ED-4DB2-BD59-A6C34878D82A}">
                    <a16:rowId xmlns:a16="http://schemas.microsoft.com/office/drawing/2014/main" val="200806527"/>
                  </a:ext>
                </a:extLst>
              </a:tr>
              <a:tr h="324000">
                <a:tc>
                  <a:txBody>
                    <a:bodyPr/>
                    <a:lstStyle/>
                    <a:p>
                      <a:pPr algn="l"/>
                      <a:r>
                        <a:rPr lang="en-US" sz="1600" kern="100">
                          <a:effectLst/>
                        </a:rPr>
                        <a:t>size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zh-CN" sz="1600" kern="100" dirty="0">
                          <a:effectLst/>
                        </a:rPr>
                        <a:t>设置文字字号大小</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en-US" sz="1600" kern="100" dirty="0">
                          <a:effectLst/>
                        </a:rPr>
                        <a:t>3</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extLst>
                  <a:ext uri="{0D108BD9-81ED-4DB2-BD59-A6C34878D82A}">
                    <a16:rowId xmlns:a16="http://schemas.microsoft.com/office/drawing/2014/main" val="1509291049"/>
                  </a:ext>
                </a:extLst>
              </a:tr>
              <a:tr h="324000">
                <a:tc>
                  <a:txBody>
                    <a:bodyPr/>
                    <a:lstStyle/>
                    <a:p>
                      <a:pPr algn="l"/>
                      <a:r>
                        <a:rPr lang="en-US" sz="1600" kern="100">
                          <a:effectLst/>
                        </a:rPr>
                        <a:t>face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zh-CN" sz="1600" kern="100">
                          <a:effectLst/>
                        </a:rPr>
                        <a:t>设置文字的字体</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tc>
                  <a:txBody>
                    <a:bodyPr/>
                    <a:lstStyle/>
                    <a:p>
                      <a:pPr algn="l"/>
                      <a:r>
                        <a:rPr lang="zh-CN" sz="1600" kern="100" dirty="0">
                          <a:effectLst/>
                        </a:rPr>
                        <a:t>宋体（系统默认字体）</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6FC"/>
                    </a:solidFill>
                  </a:tcPr>
                </a:tc>
                <a:extLst>
                  <a:ext uri="{0D108BD9-81ED-4DB2-BD59-A6C34878D82A}">
                    <a16:rowId xmlns:a16="http://schemas.microsoft.com/office/drawing/2014/main" val="3461903707"/>
                  </a:ext>
                </a:extLst>
              </a:tr>
            </a:tbl>
          </a:graphicData>
        </a:graphic>
      </p:graphicFrame>
      <p:sp>
        <p:nvSpPr>
          <p:cNvPr id="11" name="矩形: 对角圆角 10">
            <a:extLst>
              <a:ext uri="{FF2B5EF4-FFF2-40B4-BE49-F238E27FC236}">
                <a16:creationId xmlns:a16="http://schemas.microsoft.com/office/drawing/2014/main" id="{4933F9FE-A4F5-4414-8248-70A47ABD7137}"/>
              </a:ext>
            </a:extLst>
          </p:cNvPr>
          <p:cNvSpPr/>
          <p:nvPr/>
        </p:nvSpPr>
        <p:spPr>
          <a:xfrm>
            <a:off x="5513773" y="2705728"/>
            <a:ext cx="6339946" cy="3488594"/>
          </a:xfrm>
          <a:prstGeom prst="round2DiagRect">
            <a:avLst>
              <a:gd name="adj1" fmla="val 4704"/>
              <a:gd name="adj2"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html</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head</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meta</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http-</a:t>
            </a:r>
            <a:r>
              <a:rPr lang="en-US" altLang="zh-CN" b="0" dirty="0" err="1">
                <a:solidFill>
                  <a:srgbClr val="9CDCFE"/>
                </a:solidFill>
                <a:effectLst/>
                <a:latin typeface="Consolas" panose="020B0609020204030204" pitchFamily="49" charset="0"/>
              </a:rPr>
              <a:t>equiv</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"Content-Type"</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content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"text/html; charset=utf-8"</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title</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这是一个</a:t>
            </a:r>
            <a:r>
              <a:rPr lang="en-US" altLang="zh-CN" b="0" dirty="0">
                <a:solidFill>
                  <a:srgbClr val="D4D4D4"/>
                </a:solidFill>
                <a:effectLst/>
                <a:latin typeface="Consolas" panose="020B0609020204030204" pitchFamily="49" charset="0"/>
              </a:rPr>
              <a:t>HTML</a:t>
            </a:r>
            <a:r>
              <a:rPr lang="zh-CN" altLang="en-US" b="0" dirty="0">
                <a:solidFill>
                  <a:srgbClr val="D4D4D4"/>
                </a:solidFill>
                <a:effectLst/>
                <a:latin typeface="Consolas" panose="020B0609020204030204" pitchFamily="49" charset="0"/>
              </a:rPr>
              <a:t>网页</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title</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head</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body</a:t>
            </a:r>
            <a:r>
              <a:rPr lang="en-US" altLang="zh-CN" b="0" dirty="0">
                <a:solidFill>
                  <a:srgbClr val="D4D4D4"/>
                </a:solidFill>
                <a:effectLst/>
                <a:latin typeface="Consolas" panose="020B0609020204030204" pitchFamily="49" charset="0"/>
              </a:rPr>
              <a:t>  </a:t>
            </a:r>
            <a:r>
              <a:rPr lang="en-US" altLang="zh-CN" b="0" dirty="0" err="1">
                <a:solidFill>
                  <a:srgbClr val="F44747"/>
                </a:solidFill>
                <a:effectLst/>
                <a:latin typeface="Consolas" panose="020B0609020204030204" pitchFamily="49" charset="0"/>
              </a:rPr>
              <a:t>bgcolor</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"#00FFFF"</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text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"#FF0000"</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F44747"/>
                </a:solidFill>
                <a:effectLst/>
                <a:latin typeface="Consolas" panose="020B0609020204030204" pitchFamily="49" charset="0"/>
              </a:rPr>
              <a:t>font</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color</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"#000099"</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size</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"5"</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face</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a:t>
            </a:r>
            <a:r>
              <a:rPr lang="zh-CN" altLang="en-US" b="0" dirty="0">
                <a:solidFill>
                  <a:srgbClr val="CE9178"/>
                </a:solidFill>
                <a:effectLst/>
                <a:latin typeface="Consolas" panose="020B0609020204030204" pitchFamily="49" charset="0"/>
              </a:rPr>
              <a:t>黑体</a:t>
            </a:r>
            <a:r>
              <a:rPr lang="en-US" altLang="zh-CN" b="0" dirty="0">
                <a:solidFill>
                  <a:srgbClr val="CE9178"/>
                </a:solidFill>
                <a:effectLst/>
                <a:latin typeface="Consolas" panose="020B0609020204030204" pitchFamily="49" charset="0"/>
              </a:rPr>
              <a:t>"</a:t>
            </a:r>
            <a:r>
              <a:rPr lang="zh-CN" altLang="en-US"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文字</a:t>
            </a:r>
            <a:r>
              <a:rPr lang="en-US" altLang="zh-CN" b="0" dirty="0">
                <a:solidFill>
                  <a:srgbClr val="808080"/>
                </a:solidFill>
                <a:effectLst/>
                <a:latin typeface="Consolas" panose="020B0609020204030204" pitchFamily="49" charset="0"/>
              </a:rPr>
              <a:t>&lt;/</a:t>
            </a:r>
            <a:r>
              <a:rPr lang="en-US" altLang="zh-CN" b="0" dirty="0">
                <a:solidFill>
                  <a:srgbClr val="F44747"/>
                </a:solidFill>
                <a:effectLst/>
                <a:latin typeface="Consolas" panose="020B0609020204030204" pitchFamily="49" charset="0"/>
              </a:rPr>
              <a:t>font</a:t>
            </a:r>
            <a:r>
              <a:rPr lang="en-US" altLang="zh-CN" b="0" dirty="0">
                <a:solidFill>
                  <a:srgbClr val="808080"/>
                </a:solidFill>
                <a:effectLst/>
                <a:latin typeface="Consolas" panose="020B0609020204030204" pitchFamily="49" charset="0"/>
              </a:rPr>
              <a:t>&gt;</a:t>
            </a:r>
            <a:r>
              <a:rPr lang="en-US" altLang="zh-CN" b="0" dirty="0">
                <a:solidFill>
                  <a:srgbClr val="D4D4D4"/>
                </a:solidFill>
                <a:effectLst/>
                <a:latin typeface="Consolas" panose="020B0609020204030204" pitchFamily="49" charset="0"/>
              </a:rPr>
              <a:t> </a:t>
            </a: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body</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html</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p:txBody>
      </p:sp>
      <p:graphicFrame>
        <p:nvGraphicFramePr>
          <p:cNvPr id="12" name="表格 11">
            <a:extLst>
              <a:ext uri="{FF2B5EF4-FFF2-40B4-BE49-F238E27FC236}">
                <a16:creationId xmlns:a16="http://schemas.microsoft.com/office/drawing/2014/main" id="{CE341F2A-6198-437A-8981-A1934C4E6055}"/>
              </a:ext>
            </a:extLst>
          </p:cNvPr>
          <p:cNvGraphicFramePr>
            <a:graphicFrameLocks noGrp="1"/>
          </p:cNvGraphicFramePr>
          <p:nvPr>
            <p:extLst>
              <p:ext uri="{D42A27DB-BD31-4B8C-83A1-F6EECF244321}">
                <p14:modId xmlns:p14="http://schemas.microsoft.com/office/powerpoint/2010/main" val="2024572971"/>
              </p:ext>
            </p:extLst>
          </p:nvPr>
        </p:nvGraphicFramePr>
        <p:xfrm>
          <a:off x="127818" y="2871019"/>
          <a:ext cx="4860925" cy="2374333"/>
        </p:xfrm>
        <a:graphic>
          <a:graphicData uri="http://schemas.openxmlformats.org/drawingml/2006/table">
            <a:tbl>
              <a:tblPr>
                <a:tableStyleId>{D113A9D2-9D6B-4929-AA2D-F23B5EE8CBE7}</a:tableStyleId>
              </a:tblPr>
              <a:tblGrid>
                <a:gridCol w="810260">
                  <a:extLst>
                    <a:ext uri="{9D8B030D-6E8A-4147-A177-3AD203B41FA5}">
                      <a16:colId xmlns:a16="http://schemas.microsoft.com/office/drawing/2014/main" val="4093178789"/>
                    </a:ext>
                  </a:extLst>
                </a:gridCol>
                <a:gridCol w="4050665">
                  <a:extLst>
                    <a:ext uri="{9D8B030D-6E8A-4147-A177-3AD203B41FA5}">
                      <a16:colId xmlns:a16="http://schemas.microsoft.com/office/drawing/2014/main" val="3912228783"/>
                    </a:ext>
                  </a:extLst>
                </a:gridCol>
              </a:tblGrid>
              <a:tr h="266653">
                <a:tc>
                  <a:txBody>
                    <a:bodyPr/>
                    <a:lstStyle/>
                    <a:p>
                      <a:pPr algn="l"/>
                      <a:r>
                        <a:rPr lang="zh-CN" sz="1600" kern="100" dirty="0">
                          <a:effectLst/>
                          <a:latin typeface="微软雅黑" panose="020B0503020204020204" pitchFamily="34" charset="-122"/>
                          <a:ea typeface="微软雅黑" panose="020B0503020204020204" pitchFamily="34" charset="-122"/>
                        </a:rPr>
                        <a:t>名称</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说明</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extLst>
                  <a:ext uri="{0D108BD9-81ED-4DB2-BD59-A6C34878D82A}">
                    <a16:rowId xmlns:a16="http://schemas.microsoft.com/office/drawing/2014/main" val="933044199"/>
                  </a:ext>
                </a:extLst>
              </a:tr>
              <a:tr h="324000">
                <a:tc>
                  <a:txBody>
                    <a:bodyPr/>
                    <a:lstStyle/>
                    <a:p>
                      <a:pPr algn="l"/>
                      <a:r>
                        <a:rPr lang="en-US" sz="1600" kern="100" dirty="0">
                          <a:effectLst/>
                          <a:latin typeface="微软雅黑" panose="020B0503020204020204" pitchFamily="34" charset="-122"/>
                          <a:ea typeface="微软雅黑" panose="020B0503020204020204" pitchFamily="34" charset="-122"/>
                        </a:rPr>
                        <a:t>&lt;b &gt;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加粗，文字以加粗方式显示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960351"/>
                  </a:ext>
                </a:extLst>
              </a:tr>
              <a:tr h="324000">
                <a:tc>
                  <a:txBody>
                    <a:bodyPr/>
                    <a:lstStyle/>
                    <a:p>
                      <a:pPr algn="l"/>
                      <a:r>
                        <a:rPr lang="en-US" sz="1600" kern="100" dirty="0">
                          <a:effectLst/>
                          <a:latin typeface="微软雅黑" panose="020B0503020204020204" pitchFamily="34" charset="-122"/>
                          <a:ea typeface="微软雅黑" panose="020B0503020204020204" pitchFamily="34" charset="-122"/>
                        </a:rPr>
                        <a:t>&lt;</a:t>
                      </a:r>
                      <a:r>
                        <a:rPr lang="en-US" sz="1600" kern="100" dirty="0" err="1">
                          <a:effectLst/>
                          <a:latin typeface="微软雅黑" panose="020B0503020204020204" pitchFamily="34" charset="-122"/>
                          <a:ea typeface="微软雅黑" panose="020B0503020204020204" pitchFamily="34" charset="-122"/>
                        </a:rPr>
                        <a:t>i</a:t>
                      </a:r>
                      <a:r>
                        <a:rPr lang="en-US" sz="1600" kern="100" dirty="0">
                          <a:effectLst/>
                          <a:latin typeface="微软雅黑" panose="020B0503020204020204" pitchFamily="34" charset="-122"/>
                          <a:ea typeface="微软雅黑" panose="020B0503020204020204" pitchFamily="34" charset="-122"/>
                        </a:rPr>
                        <a:t>&gt;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斜体，文字以斜体方式显示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4553167"/>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&lt;u&gt;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下划线，文字加下划线显示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8916939"/>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&lt;strong&gt;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强调，文字加粗显示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1443555"/>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&lt;em&gt;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强调，文字斜体显示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1903127"/>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cite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引证标签 ，文字斜体显示</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12979"/>
                  </a:ext>
                </a:extLst>
              </a:tr>
            </a:tbl>
          </a:graphicData>
        </a:graphic>
      </p:graphicFrame>
      <p:sp>
        <p:nvSpPr>
          <p:cNvPr id="14" name="矩形 13">
            <a:extLst>
              <a:ext uri="{FF2B5EF4-FFF2-40B4-BE49-F238E27FC236}">
                <a16:creationId xmlns:a16="http://schemas.microsoft.com/office/drawing/2014/main" id="{4AB0390D-3D15-45B7-901F-88B65F836E60}"/>
              </a:ext>
            </a:extLst>
          </p:cNvPr>
          <p:cNvSpPr/>
          <p:nvPr/>
        </p:nvSpPr>
        <p:spPr>
          <a:xfrm>
            <a:off x="127818" y="2322059"/>
            <a:ext cx="2271253" cy="4424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800" kern="100" dirty="0">
                <a:effectLst/>
                <a:ea typeface="微软雅黑" panose="020B0503020204020204" pitchFamily="34" charset="-122"/>
                <a:cs typeface="Times New Roman" panose="02020603050405020304" pitchFamily="18" charset="0"/>
              </a:rPr>
              <a:t>常用的文字标签</a:t>
            </a:r>
            <a:endParaRPr lang="zh-CN" altLang="en-US" dirty="0"/>
          </a:p>
        </p:txBody>
      </p:sp>
      <p:sp>
        <p:nvSpPr>
          <p:cNvPr id="16" name="矩形: 对角圆角 15">
            <a:extLst>
              <a:ext uri="{FF2B5EF4-FFF2-40B4-BE49-F238E27FC236}">
                <a16:creationId xmlns:a16="http://schemas.microsoft.com/office/drawing/2014/main" id="{242573F6-4850-4390-B8DA-15AD5AAC972F}"/>
              </a:ext>
            </a:extLst>
          </p:cNvPr>
          <p:cNvSpPr/>
          <p:nvPr/>
        </p:nvSpPr>
        <p:spPr>
          <a:xfrm>
            <a:off x="5262152" y="2705728"/>
            <a:ext cx="6802030" cy="3619142"/>
          </a:xfrm>
          <a:prstGeom prst="round2DiagRect">
            <a:avLst>
              <a:gd name="adj1" fmla="val 4623"/>
              <a:gd name="adj2"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body</a:t>
            </a:r>
            <a:r>
              <a:rPr lang="en-US" altLang="zh-CN" b="0" dirty="0">
                <a:solidFill>
                  <a:srgbClr val="D4D4D4"/>
                </a:solidFill>
                <a:effectLst/>
                <a:latin typeface="Consolas" panose="020B0609020204030204" pitchFamily="49" charset="0"/>
              </a:rPr>
              <a:t>  </a:t>
            </a:r>
            <a:r>
              <a:rPr lang="en-US" altLang="zh-CN" b="0" dirty="0" err="1">
                <a:solidFill>
                  <a:srgbClr val="F44747"/>
                </a:solidFill>
                <a:effectLst/>
                <a:latin typeface="Consolas" panose="020B0609020204030204" pitchFamily="49" charset="0"/>
              </a:rPr>
              <a:t>bgcolor</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"#00FFFF"</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text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"#FF0000"</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F44747"/>
                </a:solidFill>
                <a:effectLst/>
                <a:latin typeface="Consolas" panose="020B0609020204030204" pitchFamily="49" charset="0"/>
              </a:rPr>
              <a:t>font</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size</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"+2"</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i</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i</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b</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i</a:t>
            </a:r>
            <a:r>
              <a:rPr lang="en-US" altLang="zh-CN" b="0" dirty="0">
                <a:solidFill>
                  <a:srgbClr val="808080"/>
                </a:solidFill>
                <a:effectLst/>
                <a:latin typeface="Consolas" panose="020B0609020204030204" pitchFamily="49" charset="0"/>
              </a:rPr>
              <a:t>&gt;&lt;</a:t>
            </a:r>
            <a:r>
              <a:rPr lang="en-US" altLang="zh-CN" b="0" dirty="0">
                <a:solidFill>
                  <a:srgbClr val="569CD6"/>
                </a:solidFill>
                <a:effectLst/>
                <a:latin typeface="Consolas" panose="020B0609020204030204" pitchFamily="49" charset="0"/>
              </a:rPr>
              <a:t>u</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D4D4D4"/>
                </a:solidFill>
                <a:effectLst/>
                <a:latin typeface="Consolas" panose="020B0609020204030204" pitchFamily="49" charset="0"/>
              </a:rPr>
              <a:t>/u&gt;</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i</a:t>
            </a:r>
            <a:r>
              <a:rPr lang="en-US" altLang="zh-CN" b="0" dirty="0">
                <a:solidFill>
                  <a:srgbClr val="808080"/>
                </a:solidFill>
                <a:effectLst/>
                <a:latin typeface="Consolas" panose="020B0609020204030204" pitchFamily="49" charset="0"/>
              </a:rPr>
              <a:t>&gt;&lt;/</a:t>
            </a:r>
            <a:r>
              <a:rPr lang="en-US" altLang="zh-CN" b="0" dirty="0">
                <a:solidFill>
                  <a:srgbClr val="569CD6"/>
                </a:solidFill>
                <a:effectLst/>
                <a:latin typeface="Consolas" panose="020B0609020204030204" pitchFamily="49" charset="0"/>
              </a:rPr>
              <a:t>b</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u</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u</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em</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em</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cute</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cute</a:t>
            </a:r>
            <a:r>
              <a:rPr lang="en-US" altLang="zh-CN" b="0" dirty="0">
                <a:solidFill>
                  <a:srgbClr val="808080"/>
                </a:solidFill>
                <a:effectLst/>
                <a:latin typeface="Consolas" panose="020B0609020204030204" pitchFamily="49" charset="0"/>
              </a:rPr>
              <a:t>&gt;&lt;</a:t>
            </a:r>
            <a:r>
              <a:rPr lang="en-US" altLang="zh-CN" b="0" dirty="0" err="1">
                <a:solidFill>
                  <a:srgbClr val="569CD6"/>
                </a:solidFill>
                <a:effectLst/>
                <a:latin typeface="Consolas" panose="020B0609020204030204" pitchFamily="49" charset="0"/>
              </a:rPr>
              <a:t>br</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strong</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这是一行文字</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strong</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F44747"/>
                </a:solidFill>
                <a:effectLst/>
                <a:latin typeface="Consolas" panose="020B0609020204030204" pitchFamily="49" charset="0"/>
              </a:rPr>
              <a:t>font</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p:txBody>
      </p:sp>
    </p:spTree>
    <p:extLst>
      <p:ext uri="{BB962C8B-B14F-4D97-AF65-F5344CB8AC3E}">
        <p14:creationId xmlns:p14="http://schemas.microsoft.com/office/powerpoint/2010/main" val="408520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100" dirty="0">
                <a:ea typeface="微软雅黑" panose="020B0503020204020204" pitchFamily="34" charset="-122"/>
                <a:cs typeface="Times New Roman" panose="02020603050405020304" pitchFamily="18" charset="0"/>
              </a:rPr>
              <a:t>3 </a:t>
            </a:r>
            <a:r>
              <a:rPr lang="zh-CN" altLang="zh-CN" kern="100" dirty="0">
                <a:ea typeface="微软雅黑" panose="020B0503020204020204" pitchFamily="34" charset="-122"/>
                <a:cs typeface="Times New Roman" panose="02020603050405020304" pitchFamily="18" charset="0"/>
              </a:rPr>
              <a:t>段落标签和换行标签</a:t>
            </a:r>
            <a:endParaRPr lang="zh-CN" altLang="en-US" dirty="0"/>
          </a:p>
        </p:txBody>
      </p:sp>
      <p:sp>
        <p:nvSpPr>
          <p:cNvPr id="2" name="矩形: 单圆角 1">
            <a:extLst>
              <a:ext uri="{FF2B5EF4-FFF2-40B4-BE49-F238E27FC236}">
                <a16:creationId xmlns:a16="http://schemas.microsoft.com/office/drawing/2014/main" id="{BC8AE4D2-03F3-4B05-8899-4BECEAD9E5F1}"/>
              </a:ext>
            </a:extLst>
          </p:cNvPr>
          <p:cNvSpPr/>
          <p:nvPr/>
        </p:nvSpPr>
        <p:spPr>
          <a:xfrm>
            <a:off x="127818" y="1278193"/>
            <a:ext cx="11533239" cy="914399"/>
          </a:xfrm>
          <a:prstGeom prst="round1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solidFill>
                  <a:sysClr val="windowText" lastClr="000000"/>
                </a:solidFill>
                <a:effectLst/>
                <a:latin typeface="Times New Roman" panose="02020603050405020304" pitchFamily="18" charset="0"/>
                <a:ea typeface="微软雅黑" panose="020B0503020204020204" pitchFamily="34" charset="-122"/>
              </a:rPr>
              <a:t>由</a:t>
            </a:r>
            <a:r>
              <a:rPr lang="en-US" altLang="zh-CN" sz="1800" kern="100" dirty="0">
                <a:solidFill>
                  <a:sysClr val="windowText" lastClr="000000"/>
                </a:solidFill>
                <a:effectLst/>
                <a:latin typeface="Times New Roman" panose="02020603050405020304" pitchFamily="18" charset="0"/>
                <a:ea typeface="微软雅黑" panose="020B0503020204020204" pitchFamily="34" charset="-122"/>
              </a:rPr>
              <a:t>&lt;p&gt;</a:t>
            </a:r>
            <a:r>
              <a:rPr lang="zh-CN" altLang="zh-CN" sz="1800" kern="100" dirty="0">
                <a:solidFill>
                  <a:sysClr val="windowText" lastClr="000000"/>
                </a:solidFill>
                <a:effectLst/>
                <a:latin typeface="Times New Roman" panose="02020603050405020304" pitchFamily="18" charset="0"/>
                <a:ea typeface="微软雅黑" panose="020B0503020204020204" pitchFamily="34" charset="-122"/>
              </a:rPr>
              <a:t>标签所标识的文字，代表同一个段落的文字。它可以单独使用，也可以成对使用。</a:t>
            </a:r>
            <a:endParaRPr lang="en-US" altLang="zh-CN" sz="1800" kern="100" dirty="0">
              <a:solidFill>
                <a:sysClr val="windowText" lastClr="000000"/>
              </a:solidFill>
              <a:effectLst/>
              <a:latin typeface="Times New Roman" panose="02020603050405020304" pitchFamily="18" charset="0"/>
              <a:ea typeface="微软雅黑" panose="020B0503020204020204" pitchFamily="34" charset="-122"/>
            </a:endParaRPr>
          </a:p>
          <a:p>
            <a:pPr algn="just"/>
            <a:r>
              <a:rPr lang="zh-CN" altLang="zh-CN" sz="1800" kern="100" dirty="0">
                <a:solidFill>
                  <a:sysClr val="windowText" lastClr="000000"/>
                </a:solidFill>
                <a:effectLst/>
                <a:latin typeface="Times New Roman" panose="02020603050405020304" pitchFamily="18" charset="0"/>
                <a:ea typeface="微软雅黑" panose="020B0503020204020204" pitchFamily="34" charset="-122"/>
              </a:rPr>
              <a:t>换行标签是个单标签，也叫空标签，不包含任和内容，在</a:t>
            </a:r>
            <a:r>
              <a:rPr lang="en-US" altLang="zh-CN" sz="1800" kern="100" dirty="0">
                <a:solidFill>
                  <a:sysClr val="windowText" lastClr="000000"/>
                </a:solidFill>
                <a:effectLst/>
                <a:latin typeface="Times New Roman" panose="02020603050405020304" pitchFamily="18" charset="0"/>
                <a:ea typeface="微软雅黑" panose="020B0503020204020204" pitchFamily="34" charset="-122"/>
              </a:rPr>
              <a:t>html</a:t>
            </a:r>
            <a:r>
              <a:rPr lang="zh-CN" altLang="zh-CN" sz="1800" kern="100" dirty="0">
                <a:solidFill>
                  <a:sysClr val="windowText" lastClr="000000"/>
                </a:solidFill>
                <a:effectLst/>
                <a:latin typeface="Times New Roman" panose="02020603050405020304" pitchFamily="18" charset="0"/>
                <a:ea typeface="微软雅黑" panose="020B0503020204020204" pitchFamily="34" charset="-122"/>
              </a:rPr>
              <a:t>文件中的任何位置只要使用了</a:t>
            </a:r>
            <a:r>
              <a:rPr lang="en-US" altLang="zh-CN" sz="1800" kern="100" dirty="0">
                <a:solidFill>
                  <a:sysClr val="windowText" lastClr="000000"/>
                </a:solidFill>
                <a:effectLst/>
                <a:latin typeface="Times New Roman" panose="02020603050405020304" pitchFamily="18" charset="0"/>
                <a:ea typeface="微软雅黑" panose="020B0503020204020204" pitchFamily="34" charset="-122"/>
              </a:rPr>
              <a:t>&lt;</a:t>
            </a:r>
            <a:r>
              <a:rPr lang="en-US" altLang="zh-CN" sz="1800" kern="100" dirty="0" err="1">
                <a:solidFill>
                  <a:sysClr val="windowText" lastClr="000000"/>
                </a:solidFill>
                <a:effectLst/>
                <a:latin typeface="Times New Roman" panose="02020603050405020304" pitchFamily="18" charset="0"/>
                <a:ea typeface="微软雅黑" panose="020B0503020204020204" pitchFamily="34" charset="-122"/>
              </a:rPr>
              <a:t>br</a:t>
            </a:r>
            <a:r>
              <a:rPr lang="en-US" altLang="zh-CN" sz="1800" kern="100" dirty="0">
                <a:solidFill>
                  <a:sysClr val="windowText" lastClr="000000"/>
                </a:solidFill>
                <a:effectLst/>
                <a:latin typeface="Times New Roman" panose="02020603050405020304" pitchFamily="18" charset="0"/>
                <a:ea typeface="微软雅黑" panose="020B0503020204020204" pitchFamily="34" charset="-122"/>
              </a:rPr>
              <a:t>&gt;</a:t>
            </a:r>
            <a:r>
              <a:rPr lang="zh-CN" altLang="zh-CN" sz="1800" kern="100" dirty="0">
                <a:solidFill>
                  <a:sysClr val="windowText" lastClr="000000"/>
                </a:solidFill>
                <a:effectLst/>
                <a:latin typeface="Times New Roman" panose="02020603050405020304" pitchFamily="18" charset="0"/>
                <a:ea typeface="微软雅黑" panose="020B0503020204020204" pitchFamily="34" charset="-122"/>
              </a:rPr>
              <a:t>标签，当文件显示在浏览器中时，该标签之后的内容将显示下一行。</a:t>
            </a:r>
            <a:endParaRPr lang="zh-CN" altLang="zh-CN" sz="1800" kern="100" dirty="0">
              <a:solidFill>
                <a:sysClr val="windowText" lastClr="000000"/>
              </a:solidFill>
              <a:effectLst/>
              <a:latin typeface="Times New Roman" panose="02020603050405020304" pitchFamily="18" charset="0"/>
              <a:ea typeface="宋体" panose="02010600030101010101" pitchFamily="2" charset="-122"/>
            </a:endParaRPr>
          </a:p>
        </p:txBody>
      </p:sp>
      <p:sp>
        <p:nvSpPr>
          <p:cNvPr id="4" name="矩形: 圆角 3">
            <a:extLst>
              <a:ext uri="{FF2B5EF4-FFF2-40B4-BE49-F238E27FC236}">
                <a16:creationId xmlns:a16="http://schemas.microsoft.com/office/drawing/2014/main" id="{379A25D9-A38D-40A8-B8BA-F3D7E84ADD72}"/>
              </a:ext>
            </a:extLst>
          </p:cNvPr>
          <p:cNvSpPr/>
          <p:nvPr/>
        </p:nvSpPr>
        <p:spPr>
          <a:xfrm>
            <a:off x="780366" y="2389238"/>
            <a:ext cx="9222658" cy="3972231"/>
          </a:xfrm>
          <a:prstGeom prst="roundRect">
            <a:avLst>
              <a:gd name="adj" fmla="val 1738"/>
            </a:avLst>
          </a:prstGeom>
          <a:effectLst>
            <a:glow rad="101600">
              <a:schemeClr val="accent5">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这是用段落标签</a:t>
            </a:r>
            <a:r>
              <a:rPr lang="en-US" altLang="zh-CN" b="0" dirty="0">
                <a:solidFill>
                  <a:srgbClr val="569CD6"/>
                </a:solidFill>
                <a:effectLst/>
                <a:latin typeface="Consolas" panose="020B0609020204030204" pitchFamily="49" charset="0"/>
              </a:rPr>
              <a:t>&amp;</a:t>
            </a:r>
            <a:r>
              <a:rPr lang="en-US" altLang="zh-CN" b="0" dirty="0" err="1">
                <a:solidFill>
                  <a:srgbClr val="569CD6"/>
                </a:solidFill>
                <a:effectLst/>
                <a:latin typeface="Consolas" panose="020B0609020204030204" pitchFamily="49" charset="0"/>
              </a:rPr>
              <a:t>lt;</a:t>
            </a:r>
            <a:r>
              <a:rPr lang="en-US" altLang="zh-CN" b="0" dirty="0" err="1">
                <a:solidFill>
                  <a:srgbClr val="D4D4D4"/>
                </a:solidFill>
                <a:effectLst/>
                <a:latin typeface="Consolas" panose="020B0609020204030204" pitchFamily="49" charset="0"/>
              </a:rPr>
              <a:t>p</a:t>
            </a:r>
            <a:r>
              <a:rPr lang="en-US" altLang="zh-CN" b="0" dirty="0" err="1">
                <a:solidFill>
                  <a:srgbClr val="569CD6"/>
                </a:solidFill>
                <a:effectLst/>
                <a:latin typeface="Consolas" panose="020B0609020204030204" pitchFamily="49" charset="0"/>
              </a:rPr>
              <a:t>&amp;gt</a:t>
            </a:r>
            <a:r>
              <a:rPr lang="en-US" altLang="zh-CN" b="0" dirty="0">
                <a:solidFill>
                  <a:srgbClr val="569CD6"/>
                </a:solidFill>
                <a:effectLst/>
                <a:latin typeface="Consolas" panose="020B0609020204030204" pitchFamily="49" charset="0"/>
              </a:rPr>
              <a:t>;&amp;</a:t>
            </a:r>
            <a:r>
              <a:rPr lang="en-US" altLang="zh-CN" b="0" dirty="0" err="1">
                <a:solidFill>
                  <a:srgbClr val="569CD6"/>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a:t>
            </a:r>
            <a:r>
              <a:rPr lang="en-US" altLang="zh-CN" b="0" dirty="0">
                <a:solidFill>
                  <a:srgbClr val="D4D4D4"/>
                </a:solidFill>
                <a:effectLst/>
                <a:latin typeface="Consolas" panose="020B0609020204030204" pitchFamily="49" charset="0"/>
              </a:rPr>
              <a:t>/</a:t>
            </a:r>
            <a:r>
              <a:rPr lang="en-US" altLang="zh-CN" b="0" dirty="0" err="1">
                <a:solidFill>
                  <a:srgbClr val="D4D4D4"/>
                </a:solidFill>
                <a:effectLst/>
                <a:latin typeface="Consolas" panose="020B0609020204030204" pitchFamily="49" charset="0"/>
              </a:rPr>
              <a:t>p</a:t>
            </a:r>
            <a:r>
              <a:rPr lang="en-US" altLang="zh-CN" b="0" dirty="0" err="1">
                <a:solidFill>
                  <a:srgbClr val="569CD6"/>
                </a:solidFill>
                <a:effectLst/>
                <a:latin typeface="Consolas" panose="020B0609020204030204" pitchFamily="49" charset="0"/>
              </a:rPr>
              <a:t>&amp;gt</a:t>
            </a:r>
            <a:r>
              <a:rPr lang="en-US" altLang="zh-CN" b="0" dirty="0">
                <a:solidFill>
                  <a:srgbClr val="569CD6"/>
                </a:solidFill>
                <a:effectLst/>
                <a:latin typeface="Consolas" panose="020B0609020204030204" pitchFamily="49" charset="0"/>
              </a:rPr>
              <a:t>;</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山村咏怀</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宋代邵康</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一去二三里，</a:t>
            </a:r>
          </a:p>
          <a:p>
            <a:r>
              <a:rPr lang="zh-CN" altLang="en-US"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烟村四五家。</a:t>
            </a:r>
          </a:p>
          <a:p>
            <a:r>
              <a:rPr lang="zh-CN" altLang="en-US"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亭台六七座，</a:t>
            </a:r>
          </a:p>
          <a:p>
            <a:r>
              <a:rPr lang="zh-CN" altLang="en-US"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八九十枝花。</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hr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这里是用换行标签</a:t>
            </a:r>
            <a:r>
              <a:rPr lang="en-US" altLang="zh-CN" b="0" dirty="0">
                <a:solidFill>
                  <a:srgbClr val="569CD6"/>
                </a:solidFill>
                <a:effectLst/>
                <a:latin typeface="Consolas" panose="020B0609020204030204" pitchFamily="49" charset="0"/>
              </a:rPr>
              <a:t>&amp;</a:t>
            </a:r>
            <a:r>
              <a:rPr lang="en-US" altLang="zh-CN" b="0" dirty="0" err="1">
                <a:solidFill>
                  <a:srgbClr val="569CD6"/>
                </a:solidFill>
                <a:effectLst/>
                <a:latin typeface="Consolas" panose="020B0609020204030204" pitchFamily="49" charset="0"/>
              </a:rPr>
              <a:t>lt;</a:t>
            </a:r>
            <a:r>
              <a:rPr lang="en-US" altLang="zh-CN" b="0" dirty="0" err="1">
                <a:solidFill>
                  <a:srgbClr val="D4D4D4"/>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a:t>
            </a:r>
            <a:r>
              <a:rPr lang="en-US" altLang="zh-CN" b="0" dirty="0">
                <a:solidFill>
                  <a:srgbClr val="569CD6"/>
                </a:solidFill>
                <a:effectLst/>
                <a:latin typeface="Consolas" panose="020B0609020204030204" pitchFamily="49" charset="0"/>
              </a:rPr>
              <a:t>&amp;</a:t>
            </a:r>
            <a:r>
              <a:rPr lang="en-US" altLang="zh-CN" b="0" dirty="0" err="1">
                <a:solidFill>
                  <a:srgbClr val="569CD6"/>
                </a:solidFill>
                <a:effectLst/>
                <a:latin typeface="Consolas" panose="020B0609020204030204" pitchFamily="49" charset="0"/>
              </a:rPr>
              <a:t>gt</a:t>
            </a:r>
            <a:r>
              <a:rPr lang="en-US" altLang="zh-CN" b="0" dirty="0">
                <a:solidFill>
                  <a:srgbClr val="569CD6"/>
                </a:solidFill>
                <a:effectLst/>
                <a:latin typeface="Consolas" panose="020B0609020204030204" pitchFamily="49" charset="0"/>
              </a:rPr>
              <a:t>;</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zh-CN" altLang="en-US" b="0" dirty="0">
                <a:solidFill>
                  <a:srgbClr val="D4D4D4"/>
                </a:solidFill>
                <a:effectLst/>
                <a:latin typeface="Consolas" panose="020B0609020204030204" pitchFamily="49" charset="0"/>
              </a:rPr>
              <a:t>山村咏怀</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zh-CN" altLang="en-US" b="0" dirty="0">
                <a:solidFill>
                  <a:srgbClr val="D4D4D4"/>
                </a:solidFill>
                <a:effectLst/>
                <a:latin typeface="Consolas" panose="020B0609020204030204" pitchFamily="49" charset="0"/>
              </a:rPr>
              <a:t>宋代邵康</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zh-CN" altLang="en-US" b="0" dirty="0">
                <a:solidFill>
                  <a:srgbClr val="D4D4D4"/>
                </a:solidFill>
                <a:effectLst/>
                <a:latin typeface="Consolas" panose="020B0609020204030204" pitchFamily="49" charset="0"/>
              </a:rPr>
              <a:t>一去二三里，</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烟村四五家。</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zh-CN" altLang="en-US" b="0" dirty="0">
                <a:solidFill>
                  <a:srgbClr val="D4D4D4"/>
                </a:solidFill>
                <a:effectLst/>
                <a:latin typeface="Consolas" panose="020B0609020204030204" pitchFamily="49" charset="0"/>
              </a:rPr>
              <a:t>亭台六七座，</a:t>
            </a:r>
            <a:r>
              <a:rPr lang="en-US" altLang="zh-CN" b="0" dirty="0">
                <a:solidFill>
                  <a:srgbClr val="808080"/>
                </a:solidFill>
                <a:effectLst/>
                <a:latin typeface="Consolas" panose="020B0609020204030204" pitchFamily="49" charset="0"/>
              </a:rPr>
              <a:t>&lt;</a:t>
            </a:r>
            <a:r>
              <a:rPr lang="en-US" altLang="zh-CN" b="0" dirty="0" err="1">
                <a:solidFill>
                  <a:srgbClr val="569CD6"/>
                </a:solidFill>
                <a:effectLst/>
                <a:latin typeface="Consolas" panose="020B0609020204030204" pitchFamily="49" charset="0"/>
              </a:rPr>
              <a:t>br</a:t>
            </a:r>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八九十枝花。</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p:txBody>
      </p:sp>
    </p:spTree>
    <p:extLst>
      <p:ext uri="{BB962C8B-B14F-4D97-AF65-F5344CB8AC3E}">
        <p14:creationId xmlns:p14="http://schemas.microsoft.com/office/powerpoint/2010/main" val="3115596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4 </a:t>
            </a:r>
            <a:r>
              <a:rPr lang="zh-CN" altLang="zh-CN" sz="1800" kern="100" dirty="0">
                <a:effectLst/>
                <a:ea typeface="微软雅黑" panose="020B0503020204020204" pitchFamily="34" charset="-122"/>
                <a:cs typeface="Times New Roman" panose="02020603050405020304" pitchFamily="18" charset="0"/>
              </a:rPr>
              <a:t>超链接标签</a:t>
            </a:r>
            <a:endParaRPr lang="zh-CN" altLang="en-US" dirty="0"/>
          </a:p>
        </p:txBody>
      </p:sp>
      <p:sp>
        <p:nvSpPr>
          <p:cNvPr id="2" name="矩形: 单圆角 1">
            <a:extLst>
              <a:ext uri="{FF2B5EF4-FFF2-40B4-BE49-F238E27FC236}">
                <a16:creationId xmlns:a16="http://schemas.microsoft.com/office/drawing/2014/main" id="{BC8AE4D2-03F3-4B05-8899-4BECEAD9E5F1}"/>
              </a:ext>
            </a:extLst>
          </p:cNvPr>
          <p:cNvSpPr/>
          <p:nvPr/>
        </p:nvSpPr>
        <p:spPr>
          <a:xfrm>
            <a:off x="127818" y="1278193"/>
            <a:ext cx="11533239" cy="914399"/>
          </a:xfrm>
          <a:prstGeom prst="round1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solidFill>
                  <a:schemeClr val="tx1"/>
                </a:solidFill>
                <a:effectLst/>
                <a:ea typeface="微软雅黑" panose="020B0503020204020204" pitchFamily="34" charset="-122"/>
                <a:cs typeface="Times New Roman" panose="02020603050405020304" pitchFamily="18" charset="0"/>
              </a:rPr>
              <a:t>所谓的超链接是指从一个网页指向一个目标的连接关系，这个目标可以是另一个网页，也可以是相同网页上的不同位置，可以是一个图片、一个电子邮件地址、一个文件、一个视频、一个应用程序等</a:t>
            </a:r>
            <a:r>
              <a:rPr lang="zh-CN" altLang="en-US" sz="1800" kern="100" dirty="0">
                <a:solidFill>
                  <a:schemeClr val="tx1"/>
                </a:solidFill>
                <a:effectLst/>
                <a:ea typeface="微软雅黑" panose="020B0503020204020204" pitchFamily="34" charset="-122"/>
                <a:cs typeface="Times New Roman" panose="02020603050405020304" pitchFamily="18" charset="0"/>
              </a:rPr>
              <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建立超链接的标签为</a:t>
            </a:r>
            <a:r>
              <a:rPr lang="en-US"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&lt;a&gt;</a:t>
            </a:r>
            <a:r>
              <a:rPr lang="zh-CN"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&lt;/a&gt;</a:t>
            </a:r>
            <a:r>
              <a:rPr lang="zh-CN" altLang="en-US"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800" kern="100" dirty="0">
              <a:solidFill>
                <a:schemeClr val="tx1"/>
              </a:solidFill>
              <a:effectLst/>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4999BD9A-8DF4-40A7-8061-31C8B6A2BED1}"/>
              </a:ext>
            </a:extLst>
          </p:cNvPr>
          <p:cNvGraphicFramePr>
            <a:graphicFrameLocks noGrp="1"/>
          </p:cNvGraphicFramePr>
          <p:nvPr>
            <p:extLst>
              <p:ext uri="{D42A27DB-BD31-4B8C-83A1-F6EECF244321}">
                <p14:modId xmlns:p14="http://schemas.microsoft.com/office/powerpoint/2010/main" val="3547455751"/>
              </p:ext>
            </p:extLst>
          </p:nvPr>
        </p:nvGraphicFramePr>
        <p:xfrm>
          <a:off x="127818" y="2241752"/>
          <a:ext cx="3736259" cy="1584000"/>
        </p:xfrm>
        <a:graphic>
          <a:graphicData uri="http://schemas.openxmlformats.org/drawingml/2006/table">
            <a:tbl>
              <a:tblPr>
                <a:tableStyleId>{5C22544A-7EE6-4342-B048-85BDC9FD1C3A}</a:tableStyleId>
              </a:tblPr>
              <a:tblGrid>
                <a:gridCol w="904569">
                  <a:extLst>
                    <a:ext uri="{9D8B030D-6E8A-4147-A177-3AD203B41FA5}">
                      <a16:colId xmlns:a16="http://schemas.microsoft.com/office/drawing/2014/main" val="552745902"/>
                    </a:ext>
                  </a:extLst>
                </a:gridCol>
                <a:gridCol w="2831690">
                  <a:extLst>
                    <a:ext uri="{9D8B030D-6E8A-4147-A177-3AD203B41FA5}">
                      <a16:colId xmlns:a16="http://schemas.microsoft.com/office/drawing/2014/main" val="2673769153"/>
                    </a:ext>
                  </a:extLst>
                </a:gridCol>
              </a:tblGrid>
              <a:tr h="396000">
                <a:tc>
                  <a:txBody>
                    <a:bodyPr/>
                    <a:lstStyle/>
                    <a:p>
                      <a:pPr algn="l"/>
                      <a:r>
                        <a:rPr lang="zh-CN" sz="1600" kern="100" dirty="0">
                          <a:effectLst/>
                          <a:latin typeface="微软雅黑" panose="020B0503020204020204" pitchFamily="34" charset="-122"/>
                          <a:ea typeface="微软雅黑" panose="020B0503020204020204" pitchFamily="34" charset="-122"/>
                        </a:rPr>
                        <a:t>属性</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说明</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68347528"/>
                  </a:ext>
                </a:extLst>
              </a:tr>
              <a:tr h="396000">
                <a:tc>
                  <a:txBody>
                    <a:bodyPr/>
                    <a:lstStyle/>
                    <a:p>
                      <a:pPr algn="l"/>
                      <a:r>
                        <a:rPr lang="en-US" sz="1600" kern="100" dirty="0" err="1">
                          <a:effectLst/>
                          <a:latin typeface="微软雅黑" panose="020B0503020204020204" pitchFamily="34" charset="-122"/>
                          <a:ea typeface="微软雅黑" panose="020B0503020204020204" pitchFamily="34" charset="-122"/>
                        </a:rPr>
                        <a:t>href</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设置链接指向的页面的</a:t>
                      </a:r>
                      <a:r>
                        <a:rPr lang="en-US" sz="1600" kern="100" dirty="0">
                          <a:effectLst/>
                          <a:latin typeface="微软雅黑" panose="020B0503020204020204" pitchFamily="34" charset="-122"/>
                          <a:ea typeface="微软雅黑" panose="020B0503020204020204" pitchFamily="34" charset="-122"/>
                        </a:rPr>
                        <a:t> URL</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876036102"/>
                  </a:ext>
                </a:extLst>
              </a:tr>
              <a:tr h="396000">
                <a:tc>
                  <a:txBody>
                    <a:bodyPr/>
                    <a:lstStyle/>
                    <a:p>
                      <a:pPr algn="l"/>
                      <a:r>
                        <a:rPr lang="en-US" sz="1600" kern="100">
                          <a:effectLst/>
                          <a:latin typeface="微软雅黑" panose="020B0503020204020204" pitchFamily="34" charset="-122"/>
                          <a:ea typeface="微软雅黑" panose="020B0503020204020204" pitchFamily="34" charset="-122"/>
                        </a:rPr>
                        <a:t>name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设置链接文档中的特定位置</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372230907"/>
                  </a:ext>
                </a:extLst>
              </a:tr>
              <a:tr h="396000">
                <a:tc>
                  <a:txBody>
                    <a:bodyPr/>
                    <a:lstStyle/>
                    <a:p>
                      <a:pPr algn="l"/>
                      <a:r>
                        <a:rPr lang="en-US" sz="1600" kern="100">
                          <a:effectLst/>
                          <a:latin typeface="微软雅黑" panose="020B0503020204020204" pitchFamily="34" charset="-122"/>
                          <a:ea typeface="微软雅黑" panose="020B0503020204020204" pitchFamily="34" charset="-122"/>
                        </a:rPr>
                        <a:t>target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设置在打开链接文档的方式</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976186516"/>
                  </a:ext>
                </a:extLst>
              </a:tr>
            </a:tbl>
          </a:graphicData>
        </a:graphic>
      </p:graphicFrame>
      <p:sp>
        <p:nvSpPr>
          <p:cNvPr id="6" name="矩形: 剪去单角 5">
            <a:extLst>
              <a:ext uri="{FF2B5EF4-FFF2-40B4-BE49-F238E27FC236}">
                <a16:creationId xmlns:a16="http://schemas.microsoft.com/office/drawing/2014/main" id="{DB10414B-41C3-4F65-BCE7-B153BD117EDF}"/>
              </a:ext>
            </a:extLst>
          </p:cNvPr>
          <p:cNvSpPr/>
          <p:nvPr/>
        </p:nvSpPr>
        <p:spPr>
          <a:xfrm>
            <a:off x="127818" y="3874913"/>
            <a:ext cx="11415253" cy="1011720"/>
          </a:xfrm>
          <a:prstGeom prst="snip1Rect">
            <a:avLst>
              <a:gd name="adj" fmla="val 4741"/>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这是一个绝对路径的超链接：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a</a:t>
            </a:r>
            <a:r>
              <a:rPr lang="en-US" altLang="zh-CN" b="0" dirty="0">
                <a:solidFill>
                  <a:srgbClr val="D4D4D4"/>
                </a:solidFill>
                <a:effectLst/>
                <a:latin typeface="Consolas" panose="020B0609020204030204" pitchFamily="49" charset="0"/>
              </a:rPr>
              <a:t> </a:t>
            </a:r>
            <a:r>
              <a:rPr lang="en-US" altLang="zh-CN" b="0" dirty="0" err="1">
                <a:solidFill>
                  <a:srgbClr val="9CDCFE"/>
                </a:solidFill>
                <a:effectLst/>
                <a:latin typeface="Consolas" panose="020B0609020204030204" pitchFamily="49" charset="0"/>
              </a:rPr>
              <a:t>href</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http://www.163.com</a:t>
            </a:r>
            <a:r>
              <a:rPr lang="en-US" altLang="zh-CN" b="0" dirty="0">
                <a:solidFill>
                  <a:srgbClr val="D4D4D4"/>
                </a:solidFill>
                <a:effectLst/>
                <a:latin typeface="Consolas" panose="020B0609020204030204" pitchFamily="49" charset="0"/>
              </a:rPr>
              <a:t> </a:t>
            </a:r>
            <a:r>
              <a:rPr lang="en-US" altLang="zh-CN" b="0" dirty="0">
                <a:solidFill>
                  <a:srgbClr val="9CDCFE"/>
                </a:solidFill>
                <a:effectLst/>
                <a:latin typeface="Consolas" panose="020B0609020204030204" pitchFamily="49" charset="0"/>
              </a:rPr>
              <a:t>target</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"_blank"</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网易</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a</a:t>
            </a:r>
            <a:r>
              <a:rPr lang="en-US" altLang="zh-CN" b="0" dirty="0">
                <a:solidFill>
                  <a:srgbClr val="808080"/>
                </a:solidFill>
                <a:effectLst/>
                <a:latin typeface="Consolas" panose="020B0609020204030204" pitchFamily="49" charset="0"/>
              </a:rPr>
              <a:t>&gt;&lt;/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endParaRPr lang="en-US" altLang="zh-CN" b="0" dirty="0">
              <a:solidFill>
                <a:srgbClr val="D4D4D4"/>
              </a:solidFill>
              <a:effectLst/>
              <a:latin typeface="Consolas" panose="020B0609020204030204" pitchFamily="49" charset="0"/>
            </a:endParaRPr>
          </a:p>
          <a:p>
            <a:r>
              <a:rPr lang="en-US" altLang="zh-CN" b="0" dirty="0">
                <a:solidFill>
                  <a:srgbClr val="D4D4D4"/>
                </a:solidFill>
                <a:effectLst/>
                <a:latin typeface="Consolas" panose="020B0609020204030204" pitchFamily="49" charset="0"/>
              </a:rPr>
              <a:t>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zh-CN" altLang="en-US" b="0" dirty="0">
                <a:solidFill>
                  <a:srgbClr val="D4D4D4"/>
                </a:solidFill>
                <a:effectLst/>
                <a:latin typeface="Consolas" panose="020B0609020204030204" pitchFamily="49" charset="0"/>
              </a:rPr>
              <a:t>这是一个相对路径的超链接：请打开 </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a</a:t>
            </a:r>
            <a:r>
              <a:rPr lang="en-US" altLang="zh-CN" b="0" dirty="0">
                <a:solidFill>
                  <a:srgbClr val="D4D4D4"/>
                </a:solidFill>
                <a:effectLst/>
                <a:latin typeface="Consolas" panose="020B0609020204030204" pitchFamily="49" charset="0"/>
              </a:rPr>
              <a:t> </a:t>
            </a:r>
            <a:r>
              <a:rPr lang="en-US" altLang="zh-CN" b="0" dirty="0" err="1">
                <a:solidFill>
                  <a:srgbClr val="9CDCFE"/>
                </a:solidFill>
                <a:effectLst/>
                <a:latin typeface="Consolas" panose="020B0609020204030204" pitchFamily="49" charset="0"/>
              </a:rPr>
              <a:t>href</a:t>
            </a:r>
            <a:r>
              <a:rPr lang="en-US" altLang="zh-CN" b="0" dirty="0">
                <a:solidFill>
                  <a:srgbClr val="D4D4D4"/>
                </a:solidFill>
                <a:effectLst/>
                <a:latin typeface="Consolas" panose="020B0609020204030204" pitchFamily="49" charset="0"/>
              </a:rPr>
              <a:t>=</a:t>
            </a:r>
            <a:r>
              <a:rPr lang="en-US" altLang="zh-CN" b="0" dirty="0">
                <a:solidFill>
                  <a:srgbClr val="CE9178"/>
                </a:solidFill>
                <a:effectLst/>
                <a:latin typeface="Consolas" panose="020B0609020204030204" pitchFamily="49" charset="0"/>
              </a:rPr>
              <a:t>"2-5.html"</a:t>
            </a:r>
            <a:r>
              <a:rPr lang="en-US" altLang="zh-CN" b="0" dirty="0">
                <a:solidFill>
                  <a:srgbClr val="808080"/>
                </a:solidFill>
                <a:effectLst/>
                <a:latin typeface="Consolas" panose="020B0609020204030204" pitchFamily="49" charset="0"/>
              </a:rPr>
              <a:t>&gt;</a:t>
            </a:r>
            <a:r>
              <a:rPr lang="en-US" altLang="zh-CN" b="0" dirty="0">
                <a:solidFill>
                  <a:srgbClr val="D4D4D4"/>
                </a:solidFill>
                <a:effectLst/>
                <a:latin typeface="Consolas" panose="020B0609020204030204" pitchFamily="49" charset="0"/>
              </a:rPr>
              <a:t>2.htm</a:t>
            </a:r>
            <a:r>
              <a:rPr lang="en-US" altLang="zh-CN" b="0" dirty="0">
                <a:solidFill>
                  <a:srgbClr val="808080"/>
                </a:solidFill>
                <a:effectLst/>
                <a:latin typeface="Consolas" panose="020B0609020204030204" pitchFamily="49" charset="0"/>
              </a:rPr>
              <a:t>&lt;/</a:t>
            </a:r>
            <a:r>
              <a:rPr lang="en-US" altLang="zh-CN" b="0" dirty="0">
                <a:solidFill>
                  <a:srgbClr val="569CD6"/>
                </a:solidFill>
                <a:effectLst/>
                <a:latin typeface="Consolas" panose="020B0609020204030204" pitchFamily="49" charset="0"/>
              </a:rPr>
              <a:t>a</a:t>
            </a:r>
            <a:r>
              <a:rPr lang="en-US" altLang="zh-CN" b="0" dirty="0">
                <a:solidFill>
                  <a:srgbClr val="808080"/>
                </a:solidFill>
                <a:effectLst/>
                <a:latin typeface="Consolas" panose="020B0609020204030204" pitchFamily="49" charset="0"/>
              </a:rPr>
              <a:t>&gt;&lt;/</a:t>
            </a:r>
            <a:r>
              <a:rPr lang="en-US" altLang="zh-CN" b="0" dirty="0">
                <a:solidFill>
                  <a:srgbClr val="569CD6"/>
                </a:solidFill>
                <a:effectLst/>
                <a:latin typeface="Consolas" panose="020B0609020204030204" pitchFamily="49" charset="0"/>
              </a:rPr>
              <a:t>p</a:t>
            </a:r>
            <a:r>
              <a:rPr lang="en-US" altLang="zh-CN" b="0" dirty="0">
                <a:solidFill>
                  <a:srgbClr val="808080"/>
                </a:solidFill>
                <a:effectLst/>
                <a:latin typeface="Consolas" panose="020B0609020204030204" pitchFamily="49" charset="0"/>
              </a:rPr>
              <a:t>&gt;</a:t>
            </a:r>
            <a:r>
              <a:rPr lang="en-US" altLang="zh-CN" b="0" dirty="0">
                <a:solidFill>
                  <a:srgbClr val="D4D4D4"/>
                </a:solidFill>
                <a:effectLst/>
                <a:latin typeface="Consolas" panose="020B0609020204030204" pitchFamily="49" charset="0"/>
              </a:rPr>
              <a:t>  </a:t>
            </a:r>
          </a:p>
        </p:txBody>
      </p:sp>
    </p:spTree>
    <p:extLst>
      <p:ext uri="{BB962C8B-B14F-4D97-AF65-F5344CB8AC3E}">
        <p14:creationId xmlns:p14="http://schemas.microsoft.com/office/powerpoint/2010/main" val="3944457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100" dirty="0">
                <a:ea typeface="微软雅黑" panose="020B0503020204020204" pitchFamily="34" charset="-122"/>
                <a:cs typeface="Times New Roman" panose="02020603050405020304" pitchFamily="18" charset="0"/>
              </a:rPr>
              <a:t>5 </a:t>
            </a:r>
            <a:r>
              <a:rPr lang="zh-CN" altLang="zh-CN" sz="1800" kern="100" dirty="0">
                <a:effectLst/>
                <a:ea typeface="微软雅黑" panose="020B0503020204020204" pitchFamily="34" charset="-122"/>
                <a:cs typeface="Times New Roman" panose="02020603050405020304" pitchFamily="18" charset="0"/>
              </a:rPr>
              <a:t>插入图片标签</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img</a:t>
            </a:r>
            <a:r>
              <a:rPr lang="en-US" altLang="zh-CN" sz="1800" kern="100" dirty="0">
                <a:effectLst/>
                <a:ea typeface="微软雅黑" panose="020B0503020204020204" pitchFamily="34" charset="-122"/>
                <a:cs typeface="Times New Roman" panose="02020603050405020304" pitchFamily="18" charset="0"/>
              </a:rPr>
              <a:t>&gt;</a:t>
            </a:r>
            <a:endParaRPr lang="zh-CN" altLang="en-US" dirty="0"/>
          </a:p>
        </p:txBody>
      </p:sp>
      <p:graphicFrame>
        <p:nvGraphicFramePr>
          <p:cNvPr id="4" name="表格 3">
            <a:extLst>
              <a:ext uri="{FF2B5EF4-FFF2-40B4-BE49-F238E27FC236}">
                <a16:creationId xmlns:a16="http://schemas.microsoft.com/office/drawing/2014/main" id="{A7461695-3BB6-4C01-86EF-191BE6B35230}"/>
              </a:ext>
            </a:extLst>
          </p:cNvPr>
          <p:cNvGraphicFramePr>
            <a:graphicFrameLocks noGrp="1"/>
          </p:cNvGraphicFramePr>
          <p:nvPr>
            <p:extLst>
              <p:ext uri="{D42A27DB-BD31-4B8C-83A1-F6EECF244321}">
                <p14:modId xmlns:p14="http://schemas.microsoft.com/office/powerpoint/2010/main" val="4039106045"/>
              </p:ext>
            </p:extLst>
          </p:nvPr>
        </p:nvGraphicFramePr>
        <p:xfrm>
          <a:off x="345141" y="2368345"/>
          <a:ext cx="5411470" cy="2592000"/>
        </p:xfrm>
        <a:graphic>
          <a:graphicData uri="http://schemas.openxmlformats.org/drawingml/2006/table">
            <a:tbl>
              <a:tblPr>
                <a:tableStyleId>{5C22544A-7EE6-4342-B048-85BDC9FD1C3A}</a:tableStyleId>
              </a:tblPr>
              <a:tblGrid>
                <a:gridCol w="969010">
                  <a:extLst>
                    <a:ext uri="{9D8B030D-6E8A-4147-A177-3AD203B41FA5}">
                      <a16:colId xmlns:a16="http://schemas.microsoft.com/office/drawing/2014/main" val="1391379904"/>
                    </a:ext>
                  </a:extLst>
                </a:gridCol>
                <a:gridCol w="4442460">
                  <a:extLst>
                    <a:ext uri="{9D8B030D-6E8A-4147-A177-3AD203B41FA5}">
                      <a16:colId xmlns:a16="http://schemas.microsoft.com/office/drawing/2014/main" val="1745360204"/>
                    </a:ext>
                  </a:extLst>
                </a:gridCol>
              </a:tblGrid>
              <a:tr h="288000">
                <a:tc>
                  <a:txBody>
                    <a:bodyPr/>
                    <a:lstStyle/>
                    <a:p>
                      <a:pPr algn="just"/>
                      <a:r>
                        <a:rPr lang="zh-CN" sz="1600" kern="100" dirty="0">
                          <a:solidFill>
                            <a:srgbClr val="FFFF00"/>
                          </a:solidFill>
                          <a:effectLst/>
                          <a:latin typeface="微软雅黑" panose="020B0503020204020204" pitchFamily="34" charset="-122"/>
                          <a:ea typeface="微软雅黑" panose="020B0503020204020204" pitchFamily="34" charset="-122"/>
                        </a:rPr>
                        <a:t>属 性</a:t>
                      </a:r>
                      <a:endParaRPr lang="zh-CN" sz="1600" kern="100" dirty="0">
                        <a:solidFill>
                          <a:srgbClr val="FFFF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just"/>
                      <a:r>
                        <a:rPr lang="zh-CN" sz="1600" kern="100" dirty="0">
                          <a:solidFill>
                            <a:srgbClr val="FFFF00"/>
                          </a:solidFill>
                          <a:effectLst/>
                          <a:latin typeface="微软雅黑" panose="020B0503020204020204" pitchFamily="34" charset="-122"/>
                          <a:ea typeface="微软雅黑" panose="020B0503020204020204" pitchFamily="34" charset="-122"/>
                        </a:rPr>
                        <a:t>描 述</a:t>
                      </a:r>
                      <a:endParaRPr lang="zh-CN" sz="1600" kern="100" dirty="0">
                        <a:solidFill>
                          <a:srgbClr val="FFFF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662026749"/>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src</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图像的所在位置的路径</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106251"/>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alt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提示文字</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5725471"/>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width</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图片宽度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1734551"/>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height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图片高度</a:t>
                      </a:r>
                      <a:r>
                        <a:rPr lang="en-US"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5139717"/>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align</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图像和文字之间的排列属性</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1913442"/>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border</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边框</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5529361"/>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hspace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a:effectLst/>
                          <a:latin typeface="微软雅黑" panose="020B0503020204020204" pitchFamily="34" charset="-122"/>
                          <a:ea typeface="微软雅黑" panose="020B0503020204020204" pitchFamily="34" charset="-122"/>
                        </a:rPr>
                        <a:t>水平间距</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9875867"/>
                  </a:ext>
                </a:extLst>
              </a:tr>
              <a:tr h="288000">
                <a:tc>
                  <a:txBody>
                    <a:bodyPr/>
                    <a:lstStyle/>
                    <a:p>
                      <a:pPr algn="just"/>
                      <a:r>
                        <a:rPr lang="en-US" sz="1600" kern="100">
                          <a:effectLst/>
                          <a:latin typeface="微软雅黑" panose="020B0503020204020204" pitchFamily="34" charset="-122"/>
                          <a:ea typeface="微软雅黑" panose="020B0503020204020204" pitchFamily="34" charset="-122"/>
                        </a:rPr>
                        <a:t>vspace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dirty="0">
                          <a:effectLst/>
                          <a:latin typeface="微软雅黑" panose="020B0503020204020204" pitchFamily="34" charset="-122"/>
                          <a:ea typeface="微软雅黑" panose="020B0503020204020204" pitchFamily="34" charset="-122"/>
                        </a:rPr>
                        <a:t>垂直间距</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3137979"/>
                  </a:ext>
                </a:extLst>
              </a:tr>
            </a:tbl>
          </a:graphicData>
        </a:graphic>
      </p:graphicFrame>
      <p:sp>
        <p:nvSpPr>
          <p:cNvPr id="10" name="文本框 9">
            <a:extLst>
              <a:ext uri="{FF2B5EF4-FFF2-40B4-BE49-F238E27FC236}">
                <a16:creationId xmlns:a16="http://schemas.microsoft.com/office/drawing/2014/main" id="{FDF6E193-6B6A-476A-8617-39958FAA4BC9}"/>
              </a:ext>
            </a:extLst>
          </p:cNvPr>
          <p:cNvSpPr txBox="1"/>
          <p:nvPr/>
        </p:nvSpPr>
        <p:spPr>
          <a:xfrm>
            <a:off x="6210916" y="2331126"/>
            <a:ext cx="4045892" cy="2951898"/>
          </a:xfrm>
          <a:prstGeom prst="rect">
            <a:avLst/>
          </a:prstGeom>
          <a:solidFill>
            <a:srgbClr val="0096FC"/>
          </a:solidFill>
          <a:effectLst>
            <a:glow rad="139700">
              <a:schemeClr val="accent1">
                <a:satMod val="175000"/>
                <a:alpha val="40000"/>
              </a:schemeClr>
            </a:glow>
          </a:effectLst>
        </p:spPr>
        <p:txBody>
          <a:bodyPr wrap="square">
            <a:spAutoFit/>
          </a:bodyPr>
          <a:lstStyle/>
          <a:p>
            <a:pPr algn="l">
              <a:lnSpc>
                <a:spcPct val="150000"/>
              </a:lnSpc>
            </a:pPr>
            <a:r>
              <a:rPr lang="en-US" altLang="zh-CN" sz="1800" kern="100" dirty="0">
                <a:solidFill>
                  <a:schemeClr val="bg1"/>
                </a:solidFill>
                <a:effectLst/>
                <a:latin typeface="微软雅黑" panose="020B0503020204020204" pitchFamily="34" charset="-122"/>
                <a:ea typeface="微软雅黑" panose="020B0503020204020204" pitchFamily="34" charset="-122"/>
              </a:rPr>
              <a:t>&lt;</a:t>
            </a:r>
            <a:r>
              <a:rPr lang="en-US" altLang="zh-CN" sz="1800" kern="100" dirty="0" err="1">
                <a:solidFill>
                  <a:schemeClr val="bg1"/>
                </a:solidFill>
                <a:effectLst/>
                <a:latin typeface="微软雅黑" panose="020B0503020204020204" pitchFamily="34" charset="-122"/>
                <a:ea typeface="微软雅黑" panose="020B0503020204020204" pitchFamily="34" charset="-122"/>
              </a:rPr>
              <a:t>img</a:t>
            </a:r>
            <a:r>
              <a:rPr lang="en-US" altLang="zh-CN" sz="1800" kern="100" dirty="0">
                <a:solidFill>
                  <a:schemeClr val="bg1"/>
                </a:solidFill>
                <a:effectLst/>
                <a:latin typeface="微软雅黑" panose="020B0503020204020204" pitchFamily="34" charset="-122"/>
                <a:ea typeface="微软雅黑" panose="020B0503020204020204" pitchFamily="34" charset="-122"/>
              </a:rPr>
              <a:t> </a:t>
            </a:r>
            <a:r>
              <a:rPr lang="en-US" altLang="zh-CN" sz="1800" kern="100" dirty="0" err="1">
                <a:solidFill>
                  <a:schemeClr val="bg1"/>
                </a:solidFill>
                <a:effectLst/>
                <a:latin typeface="微软雅黑" panose="020B0503020204020204" pitchFamily="34" charset="-122"/>
                <a:ea typeface="微软雅黑" panose="020B0503020204020204" pitchFamily="34" charset="-122"/>
              </a:rPr>
              <a:t>src</a:t>
            </a:r>
            <a:r>
              <a:rPr lang="en-US" altLang="zh-CN" sz="1800" kern="100" dirty="0">
                <a:solidFill>
                  <a:schemeClr val="bg1"/>
                </a:solidFill>
                <a:effectLst/>
                <a:latin typeface="微软雅黑" panose="020B0503020204020204" pitchFamily="34" charset="-122"/>
                <a:ea typeface="微软雅黑" panose="020B0503020204020204" pitchFamily="34" charset="-122"/>
              </a:rPr>
              <a:t>="images/h3.jpg" </a:t>
            </a:r>
          </a:p>
          <a:p>
            <a:pPr algn="l">
              <a:lnSpc>
                <a:spcPct val="150000"/>
              </a:lnSpc>
            </a:pPr>
            <a:r>
              <a:rPr lang="en-US" altLang="zh-CN" sz="1800" kern="100" dirty="0">
                <a:solidFill>
                  <a:schemeClr val="bg1"/>
                </a:solidFill>
                <a:effectLst/>
                <a:latin typeface="微软雅黑" panose="020B0503020204020204" pitchFamily="34" charset="-122"/>
                <a:ea typeface="微软雅黑" panose="020B0503020204020204" pitchFamily="34" charset="-122"/>
              </a:rPr>
              <a:t>width="200" </a:t>
            </a:r>
          </a:p>
          <a:p>
            <a:pPr algn="l">
              <a:lnSpc>
                <a:spcPct val="150000"/>
              </a:lnSpc>
            </a:pPr>
            <a:r>
              <a:rPr lang="en-US" altLang="zh-CN" sz="1800" kern="100" dirty="0">
                <a:solidFill>
                  <a:schemeClr val="bg1"/>
                </a:solidFill>
                <a:effectLst/>
                <a:latin typeface="微软雅黑" panose="020B0503020204020204" pitchFamily="34" charset="-122"/>
                <a:ea typeface="微软雅黑" panose="020B0503020204020204" pitchFamily="34" charset="-122"/>
              </a:rPr>
              <a:t>height="200" </a:t>
            </a:r>
          </a:p>
          <a:p>
            <a:pPr algn="l">
              <a:lnSpc>
                <a:spcPct val="150000"/>
              </a:lnSpc>
            </a:pPr>
            <a:r>
              <a:rPr lang="en-US" altLang="zh-CN" sz="1800" kern="100" dirty="0" err="1">
                <a:solidFill>
                  <a:schemeClr val="bg1"/>
                </a:solidFill>
                <a:effectLst/>
                <a:latin typeface="微软雅黑" panose="020B0503020204020204" pitchFamily="34" charset="-122"/>
                <a:ea typeface="微软雅黑" panose="020B0503020204020204" pitchFamily="34" charset="-122"/>
              </a:rPr>
              <a:t>vspace</a:t>
            </a:r>
            <a:r>
              <a:rPr lang="en-US" altLang="zh-CN" sz="1800" kern="100" dirty="0">
                <a:solidFill>
                  <a:schemeClr val="bg1"/>
                </a:solidFill>
                <a:effectLst/>
                <a:latin typeface="微软雅黑" panose="020B0503020204020204" pitchFamily="34" charset="-122"/>
                <a:ea typeface="微软雅黑" panose="020B0503020204020204" pitchFamily="34" charset="-122"/>
              </a:rPr>
              <a:t>="10" </a:t>
            </a:r>
          </a:p>
          <a:p>
            <a:pPr algn="l">
              <a:lnSpc>
                <a:spcPct val="150000"/>
              </a:lnSpc>
            </a:pPr>
            <a:r>
              <a:rPr lang="en-US" altLang="zh-CN" sz="1800" kern="100" dirty="0" err="1">
                <a:solidFill>
                  <a:schemeClr val="bg1"/>
                </a:solidFill>
                <a:effectLst/>
                <a:latin typeface="微软雅黑" panose="020B0503020204020204" pitchFamily="34" charset="-122"/>
                <a:ea typeface="微软雅黑" panose="020B0503020204020204" pitchFamily="34" charset="-122"/>
              </a:rPr>
              <a:t>hspace</a:t>
            </a:r>
            <a:r>
              <a:rPr lang="en-US" altLang="zh-CN" sz="1800" kern="100" dirty="0">
                <a:solidFill>
                  <a:schemeClr val="bg1"/>
                </a:solidFill>
                <a:effectLst/>
                <a:latin typeface="微软雅黑" panose="020B0503020204020204" pitchFamily="34" charset="-122"/>
                <a:ea typeface="微软雅黑" panose="020B0503020204020204" pitchFamily="34" charset="-122"/>
              </a:rPr>
              <a:t>="10" </a:t>
            </a:r>
          </a:p>
          <a:p>
            <a:pPr algn="l">
              <a:lnSpc>
                <a:spcPct val="150000"/>
              </a:lnSpc>
            </a:pPr>
            <a:r>
              <a:rPr lang="en-US" altLang="zh-CN" sz="1800" kern="100" dirty="0">
                <a:solidFill>
                  <a:schemeClr val="bg1"/>
                </a:solidFill>
                <a:effectLst/>
                <a:latin typeface="微软雅黑" panose="020B0503020204020204" pitchFamily="34" charset="-122"/>
                <a:ea typeface="微软雅黑" panose="020B0503020204020204" pitchFamily="34" charset="-122"/>
              </a:rPr>
              <a:t>border="3" </a:t>
            </a:r>
          </a:p>
          <a:p>
            <a:pPr algn="l">
              <a:lnSpc>
                <a:spcPct val="150000"/>
              </a:lnSpc>
            </a:pPr>
            <a:r>
              <a:rPr lang="en-US" altLang="zh-CN" sz="1800" kern="100" dirty="0">
                <a:solidFill>
                  <a:schemeClr val="bg1"/>
                </a:solidFill>
                <a:effectLst/>
                <a:latin typeface="微软雅黑" panose="020B0503020204020204" pitchFamily="34" charset="-122"/>
                <a:ea typeface="微软雅黑" panose="020B0503020204020204" pitchFamily="34" charset="-122"/>
              </a:rPr>
              <a:t>alt="</a:t>
            </a:r>
            <a:r>
              <a:rPr lang="zh-CN" altLang="zh-CN" sz="1800" kern="100" dirty="0">
                <a:solidFill>
                  <a:schemeClr val="bg1"/>
                </a:solidFill>
                <a:effectLst/>
                <a:latin typeface="微软雅黑" panose="020B0503020204020204" pitchFamily="34" charset="-122"/>
                <a:ea typeface="微软雅黑" panose="020B0503020204020204" pitchFamily="34" charset="-122"/>
              </a:rPr>
              <a:t>美丽的花朵</a:t>
            </a:r>
            <a:r>
              <a:rPr lang="en-US" altLang="zh-CN" sz="1800" kern="100" dirty="0">
                <a:solidFill>
                  <a:schemeClr val="bg1"/>
                </a:solidFill>
                <a:effectLst/>
                <a:latin typeface="微软雅黑" panose="020B0503020204020204" pitchFamily="34" charset="-122"/>
                <a:ea typeface="微软雅黑" panose="020B0503020204020204" pitchFamily="34" charset="-122"/>
              </a:rPr>
              <a:t>“&gt;</a:t>
            </a:r>
            <a:endParaRPr lang="zh-CN" altLang="zh-CN" sz="1800" kern="100" dirty="0">
              <a:solidFill>
                <a:schemeClr val="bg1"/>
              </a:solidFill>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646331"/>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网页中插入图片用单标签</a:t>
            </a:r>
            <a:r>
              <a:rPr lang="en-US" altLang="zh-CN" sz="1800" kern="100" dirty="0">
                <a:effectLst/>
                <a:latin typeface="Times New Roman" panose="02020603050405020304" pitchFamily="18" charset="0"/>
                <a:ea typeface="微软雅黑" panose="020B0503020204020204" pitchFamily="34" charset="-122"/>
              </a:rPr>
              <a:t>&lt;</a:t>
            </a:r>
            <a:r>
              <a:rPr lang="en-US" altLang="zh-CN" sz="1800" kern="100" dirty="0" err="1">
                <a:effectLst/>
                <a:latin typeface="Times New Roman" panose="02020603050405020304" pitchFamily="18" charset="0"/>
                <a:ea typeface="微软雅黑" panose="020B0503020204020204" pitchFamily="34" charset="-122"/>
              </a:rPr>
              <a:t>img</a:t>
            </a:r>
            <a:r>
              <a:rPr lang="en-US" altLang="zh-CN" sz="1800" kern="100" dirty="0">
                <a:effectLst/>
                <a:latin typeface="Times New Roman" panose="02020603050405020304" pitchFamily="18" charset="0"/>
                <a:ea typeface="微软雅黑" panose="020B0503020204020204" pitchFamily="34" charset="-122"/>
              </a:rPr>
              <a:t>&gt;</a:t>
            </a:r>
            <a:r>
              <a:rPr lang="zh-CN" altLang="zh-CN" sz="1800" kern="100" dirty="0">
                <a:effectLst/>
                <a:latin typeface="Times New Roman" panose="02020603050405020304" pitchFamily="18" charset="0"/>
                <a:ea typeface="微软雅黑" panose="020B0503020204020204" pitchFamily="34" charset="-122"/>
              </a:rPr>
              <a:t>，当浏览器读取到</a:t>
            </a:r>
            <a:r>
              <a:rPr lang="en-US" altLang="zh-CN" sz="1800" kern="100" dirty="0">
                <a:effectLst/>
                <a:latin typeface="Times New Roman" panose="02020603050405020304" pitchFamily="18" charset="0"/>
                <a:ea typeface="微软雅黑" panose="020B0503020204020204" pitchFamily="34" charset="-122"/>
              </a:rPr>
              <a:t>&lt;</a:t>
            </a:r>
            <a:r>
              <a:rPr lang="en-US" altLang="zh-CN" sz="1800" kern="100" dirty="0" err="1">
                <a:effectLst/>
                <a:latin typeface="Times New Roman" panose="02020603050405020304" pitchFamily="18" charset="0"/>
                <a:ea typeface="微软雅黑" panose="020B0503020204020204" pitchFamily="34" charset="-122"/>
              </a:rPr>
              <a:t>img</a:t>
            </a:r>
            <a:r>
              <a:rPr lang="en-US" altLang="zh-CN" sz="1800" kern="100" dirty="0">
                <a:effectLst/>
                <a:latin typeface="Times New Roman" panose="02020603050405020304" pitchFamily="18" charset="0"/>
                <a:ea typeface="微软雅黑" panose="020B0503020204020204" pitchFamily="34" charset="-122"/>
              </a:rPr>
              <a:t>&gt;</a:t>
            </a:r>
            <a:r>
              <a:rPr lang="zh-CN" altLang="zh-CN" sz="1800" kern="100" dirty="0">
                <a:effectLst/>
                <a:latin typeface="Times New Roman" panose="02020603050405020304" pitchFamily="18" charset="0"/>
                <a:ea typeface="微软雅黑" panose="020B0503020204020204" pitchFamily="34" charset="-122"/>
              </a:rPr>
              <a:t>标签时，就会显示此标签所设定的图像。如果要对插入的图片进行修饰时，仅仅用这一个属性是不够的，还要配合其它属性来完成。</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27805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6 </a:t>
            </a:r>
            <a:r>
              <a:rPr lang="zh-CN" altLang="zh-CN" sz="1800" kern="100" dirty="0">
                <a:effectLst/>
                <a:ea typeface="微软雅黑" panose="020B0503020204020204" pitchFamily="34" charset="-122"/>
                <a:cs typeface="Times New Roman" panose="02020603050405020304" pitchFamily="18" charset="0"/>
              </a:rPr>
              <a:t>列表标签</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1200329"/>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列表是一种非常有用的数据排列方式，并且经常与</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一起使用，用来对信息进行合理的排列显示。</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中共有</a:t>
            </a:r>
            <a:r>
              <a:rPr lang="en-US" altLang="zh-CN" sz="1800" kern="100" dirty="0">
                <a:effectLst/>
                <a:latin typeface="Times New Roman" panose="02020603050405020304" pitchFamily="18" charset="0"/>
                <a:ea typeface="微软雅黑" panose="020B0503020204020204" pitchFamily="34" charset="-122"/>
              </a:rPr>
              <a:t>3</a:t>
            </a:r>
            <a:r>
              <a:rPr lang="zh-CN" altLang="zh-CN" sz="1800" kern="100" dirty="0">
                <a:effectLst/>
                <a:latin typeface="Times New Roman" panose="02020603050405020304" pitchFamily="18" charset="0"/>
                <a:ea typeface="微软雅黑" panose="020B0503020204020204" pitchFamily="34" charset="-122"/>
              </a:rPr>
              <a:t>种列表，分别为无序列表、有序列表和定义列表。无序列表用来表示没有先后顺序列表项目，有序列表用来表示有先后顺序的列表项目，定义列表是一组带有特殊含义的列表，包含条件和说明两部分。</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2" name="表格 1">
            <a:extLst>
              <a:ext uri="{FF2B5EF4-FFF2-40B4-BE49-F238E27FC236}">
                <a16:creationId xmlns:a16="http://schemas.microsoft.com/office/drawing/2014/main" id="{69C02C6A-4972-4D42-BCE8-870262AACDDE}"/>
              </a:ext>
            </a:extLst>
          </p:cNvPr>
          <p:cNvGraphicFramePr>
            <a:graphicFrameLocks noGrp="1"/>
          </p:cNvGraphicFramePr>
          <p:nvPr>
            <p:extLst>
              <p:ext uri="{D42A27DB-BD31-4B8C-83A1-F6EECF244321}">
                <p14:modId xmlns:p14="http://schemas.microsoft.com/office/powerpoint/2010/main" val="1344134758"/>
              </p:ext>
            </p:extLst>
          </p:nvPr>
        </p:nvGraphicFramePr>
        <p:xfrm>
          <a:off x="243660" y="3065765"/>
          <a:ext cx="4027170" cy="2268000"/>
        </p:xfrm>
        <a:graphic>
          <a:graphicData uri="http://schemas.openxmlformats.org/drawingml/2006/table">
            <a:tbl>
              <a:tblPr>
                <a:tableStyleId>{5C22544A-7EE6-4342-B048-85BDC9FD1C3A}</a:tableStyleId>
              </a:tblPr>
              <a:tblGrid>
                <a:gridCol w="788670">
                  <a:extLst>
                    <a:ext uri="{9D8B030D-6E8A-4147-A177-3AD203B41FA5}">
                      <a16:colId xmlns:a16="http://schemas.microsoft.com/office/drawing/2014/main" val="2303909164"/>
                    </a:ext>
                  </a:extLst>
                </a:gridCol>
                <a:gridCol w="3238500">
                  <a:extLst>
                    <a:ext uri="{9D8B030D-6E8A-4147-A177-3AD203B41FA5}">
                      <a16:colId xmlns:a16="http://schemas.microsoft.com/office/drawing/2014/main" val="2193002193"/>
                    </a:ext>
                  </a:extLst>
                </a:gridCol>
              </a:tblGrid>
              <a:tr h="324000">
                <a:tc>
                  <a:txBody>
                    <a:bodyPr/>
                    <a:lstStyle/>
                    <a:p>
                      <a:pPr algn="l"/>
                      <a:r>
                        <a:rPr lang="zh-CN" sz="1600" kern="100" dirty="0">
                          <a:effectLst/>
                          <a:latin typeface="微软雅黑" panose="020B0503020204020204" pitchFamily="34" charset="-122"/>
                          <a:ea typeface="微软雅黑" panose="020B0503020204020204" pitchFamily="34" charset="-122"/>
                        </a:rPr>
                        <a:t>名称</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说明</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736395005"/>
                  </a:ext>
                </a:extLst>
              </a:tr>
              <a:tr h="324000">
                <a:tc>
                  <a:txBody>
                    <a:bodyPr/>
                    <a:lstStyle/>
                    <a:p>
                      <a:pPr algn="l"/>
                      <a:r>
                        <a:rPr lang="en-US" sz="1600" kern="100" dirty="0">
                          <a:effectLst/>
                          <a:latin typeface="微软雅黑" panose="020B0503020204020204" pitchFamily="34" charset="-122"/>
                          <a:ea typeface="微软雅黑" panose="020B0503020204020204" pitchFamily="34" charset="-122"/>
                        </a:rPr>
                        <a:t>ul</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无序列表</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5023000"/>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ol</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有序列表</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400139"/>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li</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列表项目</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3101633"/>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dl</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定义列表</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26470286"/>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dt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定义列表中的项目</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7985709"/>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dd</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描述列表中的项目</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1599314"/>
                  </a:ext>
                </a:extLst>
              </a:tr>
            </a:tbl>
          </a:graphicData>
        </a:graphic>
      </p:graphicFrame>
      <p:grpSp>
        <p:nvGrpSpPr>
          <p:cNvPr id="9" name="组合 8">
            <a:extLst>
              <a:ext uri="{FF2B5EF4-FFF2-40B4-BE49-F238E27FC236}">
                <a16:creationId xmlns:a16="http://schemas.microsoft.com/office/drawing/2014/main" id="{CAB24591-4437-4D00-98F2-3C08E7F7BD6C}"/>
              </a:ext>
            </a:extLst>
          </p:cNvPr>
          <p:cNvGrpSpPr/>
          <p:nvPr/>
        </p:nvGrpSpPr>
        <p:grpSpPr>
          <a:xfrm>
            <a:off x="4712180" y="2872596"/>
            <a:ext cx="7236160" cy="2501493"/>
            <a:chOff x="4712180" y="2872596"/>
            <a:chExt cx="7236160" cy="2501493"/>
          </a:xfrm>
        </p:grpSpPr>
        <p:sp>
          <p:nvSpPr>
            <p:cNvPr id="11" name="文本框 10">
              <a:extLst>
                <a:ext uri="{FF2B5EF4-FFF2-40B4-BE49-F238E27FC236}">
                  <a16:creationId xmlns:a16="http://schemas.microsoft.com/office/drawing/2014/main" id="{A8780B68-F930-4C02-A7B9-85541CE1B58C}"/>
                </a:ext>
              </a:extLst>
            </p:cNvPr>
            <p:cNvSpPr txBox="1"/>
            <p:nvPr/>
          </p:nvSpPr>
          <p:spPr>
            <a:xfrm>
              <a:off x="4712180" y="3065765"/>
              <a:ext cx="4983910" cy="2308324"/>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l"/>
              <a:r>
                <a:rPr lang="en-US" altLang="zh-CN" sz="1800" kern="100" dirty="0">
                  <a:latin typeface="微软雅黑" panose="020B0503020204020204" pitchFamily="34" charset="-122"/>
                  <a:ea typeface="微软雅黑" panose="020B0503020204020204" pitchFamily="34" charset="-122"/>
                </a:rPr>
                <a:t>&lt;ul &gt;</a:t>
              </a:r>
            </a:p>
            <a:p>
              <a:pPr algn="l"/>
              <a:r>
                <a:rPr lang="en-US" altLang="zh-CN" sz="1800" kern="100" dirty="0">
                  <a:latin typeface="微软雅黑" panose="020B0503020204020204" pitchFamily="34" charset="-122"/>
                  <a:ea typeface="微软雅黑" panose="020B0503020204020204" pitchFamily="34" charset="-122"/>
                </a:rPr>
                <a:t>&lt;li&gt;</a:t>
              </a:r>
              <a:r>
                <a:rPr lang="zh-CN" altLang="zh-CN" sz="1800" kern="100" dirty="0">
                  <a:latin typeface="微软雅黑" panose="020B0503020204020204" pitchFamily="34" charset="-122"/>
                  <a:ea typeface="微软雅黑" panose="020B0503020204020204" pitchFamily="34" charset="-122"/>
                </a:rPr>
                <a:t>这是一个无序列表</a:t>
              </a:r>
              <a:r>
                <a:rPr lang="en-US" altLang="zh-CN" sz="1800" kern="100" dirty="0">
                  <a:latin typeface="微软雅黑" panose="020B0503020204020204" pitchFamily="34" charset="-122"/>
                  <a:ea typeface="微软雅黑" panose="020B0503020204020204" pitchFamily="34" charset="-122"/>
                </a:rPr>
                <a:t>&lt;/li&gt;</a:t>
              </a:r>
              <a:endParaRPr lang="zh-CN" altLang="zh-CN" sz="1800" kern="100" dirty="0">
                <a:latin typeface="微软雅黑" panose="020B0503020204020204" pitchFamily="34" charset="-122"/>
                <a:ea typeface="微软雅黑" panose="020B0503020204020204" pitchFamily="34" charset="-122"/>
              </a:endParaRPr>
            </a:p>
            <a:p>
              <a:pPr algn="l"/>
              <a:r>
                <a:rPr lang="en-US" altLang="zh-CN" sz="1800" kern="100" dirty="0">
                  <a:latin typeface="微软雅黑" panose="020B0503020204020204" pitchFamily="34" charset="-122"/>
                  <a:ea typeface="微软雅黑" panose="020B0503020204020204" pitchFamily="34" charset="-122"/>
                </a:rPr>
                <a:t>&lt;li&gt;</a:t>
              </a:r>
              <a:r>
                <a:rPr lang="zh-CN" altLang="zh-CN" sz="1800" kern="100" dirty="0">
                  <a:latin typeface="微软雅黑" panose="020B0503020204020204" pitchFamily="34" charset="-122"/>
                  <a:ea typeface="微软雅黑" panose="020B0503020204020204" pitchFamily="34" charset="-122"/>
                </a:rPr>
                <a:t>这是一个无序列表</a:t>
              </a:r>
              <a:r>
                <a:rPr lang="en-US" altLang="zh-CN" sz="1800" kern="100" dirty="0">
                  <a:latin typeface="微软雅黑" panose="020B0503020204020204" pitchFamily="34" charset="-122"/>
                  <a:ea typeface="微软雅黑" panose="020B0503020204020204" pitchFamily="34" charset="-122"/>
                </a:rPr>
                <a:t>&lt;/li&gt;</a:t>
              </a:r>
            </a:p>
            <a:p>
              <a:pPr algn="l"/>
              <a:r>
                <a:rPr lang="en-US" altLang="zh-CN" sz="1800" kern="100" dirty="0">
                  <a:latin typeface="微软雅黑" panose="020B0503020204020204" pitchFamily="34" charset="-122"/>
                  <a:ea typeface="微软雅黑" panose="020B0503020204020204" pitchFamily="34" charset="-122"/>
                </a:rPr>
                <a:t>&lt;/ul&gt;</a:t>
              </a:r>
              <a:endParaRPr lang="zh-CN" altLang="zh-CN" sz="1800" kern="100" dirty="0">
                <a:latin typeface="微软雅黑" panose="020B0503020204020204" pitchFamily="34" charset="-122"/>
                <a:ea typeface="微软雅黑" panose="020B0503020204020204" pitchFamily="34" charset="-122"/>
              </a:endParaRPr>
            </a:p>
            <a:p>
              <a:pPr algn="l"/>
              <a:r>
                <a:rPr lang="en-US" altLang="zh-CN" sz="1800" kern="100" dirty="0">
                  <a:latin typeface="微软雅黑" panose="020B0503020204020204" pitchFamily="34" charset="-122"/>
                  <a:ea typeface="微软雅黑" panose="020B0503020204020204" pitchFamily="34" charset="-122"/>
                </a:rPr>
                <a:t>&lt;ul&gt;</a:t>
              </a:r>
              <a:endParaRPr lang="zh-CN" altLang="zh-CN" sz="1800" kern="100" dirty="0">
                <a:latin typeface="微软雅黑" panose="020B0503020204020204" pitchFamily="34" charset="-122"/>
                <a:ea typeface="微软雅黑" panose="020B0503020204020204" pitchFamily="34" charset="-122"/>
              </a:endParaRPr>
            </a:p>
            <a:p>
              <a:pPr algn="l"/>
              <a:r>
                <a:rPr lang="en-US" altLang="zh-CN" sz="1800" kern="100" dirty="0">
                  <a:latin typeface="微软雅黑" panose="020B0503020204020204" pitchFamily="34" charset="-122"/>
                  <a:ea typeface="微软雅黑" panose="020B0503020204020204" pitchFamily="34" charset="-122"/>
                </a:rPr>
                <a:t>&lt;li type="circle"&gt;</a:t>
              </a:r>
              <a:r>
                <a:rPr lang="zh-CN" altLang="zh-CN" sz="1800" kern="100" dirty="0">
                  <a:latin typeface="微软雅黑" panose="020B0503020204020204" pitchFamily="34" charset="-122"/>
                  <a:ea typeface="微软雅黑" panose="020B0503020204020204" pitchFamily="34" charset="-122"/>
                </a:rPr>
                <a:t>这是一个无序列表</a:t>
              </a:r>
              <a:r>
                <a:rPr lang="en-US" altLang="zh-CN" sz="1800" kern="100" dirty="0">
                  <a:latin typeface="微软雅黑" panose="020B0503020204020204" pitchFamily="34" charset="-122"/>
                  <a:ea typeface="微软雅黑" panose="020B0503020204020204" pitchFamily="34" charset="-122"/>
                </a:rPr>
                <a:t>&lt;/li&gt;</a:t>
              </a:r>
              <a:endParaRPr lang="zh-CN" altLang="zh-CN" sz="1800" kern="100" dirty="0">
                <a:latin typeface="微软雅黑" panose="020B0503020204020204" pitchFamily="34" charset="-122"/>
                <a:ea typeface="微软雅黑" panose="020B0503020204020204" pitchFamily="34" charset="-122"/>
              </a:endParaRPr>
            </a:p>
            <a:p>
              <a:pPr algn="l"/>
              <a:r>
                <a:rPr lang="en-US" altLang="zh-CN" sz="1800" kern="100" dirty="0">
                  <a:latin typeface="微软雅黑" panose="020B0503020204020204" pitchFamily="34" charset="-122"/>
                  <a:ea typeface="微软雅黑" panose="020B0503020204020204" pitchFamily="34" charset="-122"/>
                </a:rPr>
                <a:t>&lt;li type="square" &gt;</a:t>
              </a:r>
              <a:r>
                <a:rPr lang="zh-CN" altLang="zh-CN" sz="1800" kern="100" dirty="0">
                  <a:latin typeface="微软雅黑" panose="020B0503020204020204" pitchFamily="34" charset="-122"/>
                  <a:ea typeface="微软雅黑" panose="020B0503020204020204" pitchFamily="34" charset="-122"/>
                </a:rPr>
                <a:t>这是一个无序列表</a:t>
              </a:r>
              <a:r>
                <a:rPr lang="en-US" altLang="zh-CN" sz="1800" kern="100" dirty="0">
                  <a:latin typeface="微软雅黑" panose="020B0503020204020204" pitchFamily="34" charset="-122"/>
                  <a:ea typeface="微软雅黑" panose="020B0503020204020204" pitchFamily="34" charset="-122"/>
                </a:rPr>
                <a:t>&lt;/li&gt;</a:t>
              </a:r>
              <a:endParaRPr lang="zh-CN" altLang="zh-CN" sz="1800" kern="100" dirty="0">
                <a:latin typeface="微软雅黑" panose="020B0503020204020204" pitchFamily="34" charset="-122"/>
                <a:ea typeface="微软雅黑" panose="020B0503020204020204" pitchFamily="34" charset="-122"/>
              </a:endParaRPr>
            </a:p>
            <a:p>
              <a:pPr algn="l"/>
              <a:r>
                <a:rPr lang="en-US" altLang="zh-CN" sz="1800" kern="100" dirty="0">
                  <a:latin typeface="微软雅黑" panose="020B0503020204020204" pitchFamily="34" charset="-122"/>
                  <a:ea typeface="微软雅黑" panose="020B0503020204020204" pitchFamily="34" charset="-122"/>
                </a:rPr>
                <a:t>&lt;/ul&gt;</a:t>
              </a:r>
              <a:endParaRPr lang="zh-CN" altLang="zh-CN" sz="1800" kern="100" dirty="0">
                <a:latin typeface="微软雅黑" panose="020B0503020204020204" pitchFamily="34" charset="-122"/>
                <a:ea typeface="微软雅黑" panose="020B0503020204020204" pitchFamily="34" charset="-122"/>
              </a:endParaRPr>
            </a:p>
          </p:txBody>
        </p:sp>
        <p:sp>
          <p:nvSpPr>
            <p:cNvPr id="7" name="对话气泡: 圆角矩形 6">
              <a:extLst>
                <a:ext uri="{FF2B5EF4-FFF2-40B4-BE49-F238E27FC236}">
                  <a16:creationId xmlns:a16="http://schemas.microsoft.com/office/drawing/2014/main" id="{E0759228-3D00-43AF-9C32-C1E09D0B4B55}"/>
                </a:ext>
              </a:extLst>
            </p:cNvPr>
            <p:cNvSpPr/>
            <p:nvPr/>
          </p:nvSpPr>
          <p:spPr>
            <a:xfrm>
              <a:off x="9317283" y="2872596"/>
              <a:ext cx="2631057" cy="1042891"/>
            </a:xfrm>
            <a:prstGeom prst="wedgeRoundRectCallout">
              <a:avLst>
                <a:gd name="adj1" fmla="val -46081"/>
                <a:gd name="adj2" fmla="val 94500"/>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无序列表</a:t>
              </a:r>
              <a:endParaRPr lang="en-US" altLang="zh-CN"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zh-CN" sz="1400" b="1" kern="100" dirty="0">
                  <a:effectLst/>
                  <a:ea typeface="微软雅黑" panose="020B0503020204020204" pitchFamily="34" charset="-122"/>
                  <a:cs typeface="Times New Roman" panose="02020603050405020304" pitchFamily="18" charset="0"/>
                </a:rPr>
                <a:t>实心圆点（</a:t>
              </a:r>
              <a:r>
                <a:rPr lang="en-US" altLang="zh-CN" sz="1400" b="1" kern="100" dirty="0">
                  <a:effectLst/>
                  <a:ea typeface="微软雅黑" panose="020B0503020204020204" pitchFamily="34" charset="-122"/>
                  <a:cs typeface="Times New Roman" panose="02020603050405020304" pitchFamily="18" charset="0"/>
                </a:rPr>
                <a:t>type="disc"</a:t>
              </a:r>
              <a:r>
                <a:rPr lang="zh-CN" altLang="zh-CN" sz="1400" b="1" kern="100" dirty="0">
                  <a:effectLst/>
                  <a:ea typeface="微软雅黑" panose="020B0503020204020204" pitchFamily="34" charset="-122"/>
                  <a:cs typeface="Times New Roman" panose="02020603050405020304" pitchFamily="18" charset="0"/>
                </a:rPr>
                <a:t>）</a:t>
              </a:r>
              <a:endParaRPr lang="en-US" altLang="zh-CN" sz="1400" b="1" kern="100" dirty="0">
                <a:effectLst/>
                <a:ea typeface="微软雅黑" panose="020B0503020204020204" pitchFamily="34" charset="-122"/>
                <a:cs typeface="Times New Roman" panose="02020603050405020304" pitchFamily="18" charset="0"/>
              </a:endParaRPr>
            </a:p>
            <a:p>
              <a:r>
                <a:rPr lang="zh-CN" altLang="zh-CN" sz="1400" b="1" kern="100" dirty="0">
                  <a:effectLst/>
                  <a:ea typeface="微软雅黑" panose="020B0503020204020204" pitchFamily="34" charset="-122"/>
                  <a:cs typeface="Times New Roman" panose="02020603050405020304" pitchFamily="18" charset="0"/>
                </a:rPr>
                <a:t>空心的圆圈（</a:t>
              </a:r>
              <a:r>
                <a:rPr lang="en-US" altLang="zh-CN" sz="1400" b="1" kern="100" dirty="0">
                  <a:effectLst/>
                  <a:ea typeface="微软雅黑" panose="020B0503020204020204" pitchFamily="34" charset="-122"/>
                  <a:cs typeface="Times New Roman" panose="02020603050405020304" pitchFamily="18" charset="0"/>
                </a:rPr>
                <a:t>type="circle"</a:t>
              </a:r>
              <a:r>
                <a:rPr lang="zh-CN" altLang="zh-CN" sz="1400" b="1" kern="100" dirty="0">
                  <a:effectLst/>
                  <a:ea typeface="微软雅黑" panose="020B0503020204020204" pitchFamily="34" charset="-122"/>
                  <a:cs typeface="Times New Roman" panose="02020603050405020304" pitchFamily="18" charset="0"/>
                </a:rPr>
                <a:t>）实心正方形（</a:t>
              </a:r>
              <a:r>
                <a:rPr lang="en-US" altLang="zh-CN" sz="1400" b="1" kern="100" dirty="0">
                  <a:effectLst/>
                  <a:ea typeface="微软雅黑" panose="020B0503020204020204" pitchFamily="34" charset="-122"/>
                  <a:cs typeface="Times New Roman" panose="02020603050405020304" pitchFamily="18" charset="0"/>
                </a:rPr>
                <a:t>type="square"</a:t>
              </a:r>
              <a:r>
                <a:rPr lang="zh-CN" altLang="zh-CN" sz="1400" b="1" kern="100" dirty="0">
                  <a:effectLst/>
                  <a:ea typeface="微软雅黑" panose="020B0503020204020204" pitchFamily="34" charset="-122"/>
                  <a:cs typeface="Times New Roman" panose="02020603050405020304" pitchFamily="18" charset="0"/>
                </a:rPr>
                <a:t>）</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4775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6 </a:t>
            </a:r>
            <a:r>
              <a:rPr lang="zh-CN" altLang="zh-CN" sz="1800" kern="100" dirty="0">
                <a:effectLst/>
                <a:ea typeface="微软雅黑" panose="020B0503020204020204" pitchFamily="34" charset="-122"/>
                <a:cs typeface="Times New Roman" panose="02020603050405020304" pitchFamily="18" charset="0"/>
              </a:rPr>
              <a:t>列表标签</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1200329"/>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列表是一种非常有用的数据排列方式，并且经常与</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一起使用，用来对信息进行合理的排列显示。</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中共有</a:t>
            </a:r>
            <a:r>
              <a:rPr lang="en-US" altLang="zh-CN" sz="1800" kern="100" dirty="0">
                <a:effectLst/>
                <a:latin typeface="Times New Roman" panose="02020603050405020304" pitchFamily="18" charset="0"/>
                <a:ea typeface="微软雅黑" panose="020B0503020204020204" pitchFamily="34" charset="-122"/>
              </a:rPr>
              <a:t>3</a:t>
            </a:r>
            <a:r>
              <a:rPr lang="zh-CN" altLang="zh-CN" sz="1800" kern="100" dirty="0">
                <a:effectLst/>
                <a:latin typeface="Times New Roman" panose="02020603050405020304" pitchFamily="18" charset="0"/>
                <a:ea typeface="微软雅黑" panose="020B0503020204020204" pitchFamily="34" charset="-122"/>
              </a:rPr>
              <a:t>种列表，分别为无序列表、有序列表和定义列表。无序列表用来表示没有先后顺序列表项目，有序列表用来表示有先后顺序的列表项目，定义列表是一组带有特殊含义的列表，包含条件和说明两部分。</a:t>
            </a:r>
            <a:endParaRPr lang="zh-CN" altLang="zh-CN" sz="1800" kern="100" dirty="0">
              <a:effectLst/>
              <a:latin typeface="Times New Roman" panose="02020603050405020304" pitchFamily="18" charset="0"/>
              <a:ea typeface="宋体" panose="02010600030101010101" pitchFamily="2" charset="-122"/>
            </a:endParaRPr>
          </a:p>
        </p:txBody>
      </p:sp>
      <p:grpSp>
        <p:nvGrpSpPr>
          <p:cNvPr id="9" name="组合 8">
            <a:extLst>
              <a:ext uri="{FF2B5EF4-FFF2-40B4-BE49-F238E27FC236}">
                <a16:creationId xmlns:a16="http://schemas.microsoft.com/office/drawing/2014/main" id="{CAB24591-4437-4D00-98F2-3C08E7F7BD6C}"/>
              </a:ext>
            </a:extLst>
          </p:cNvPr>
          <p:cNvGrpSpPr/>
          <p:nvPr/>
        </p:nvGrpSpPr>
        <p:grpSpPr>
          <a:xfrm>
            <a:off x="4387738" y="2691702"/>
            <a:ext cx="5476531" cy="3785652"/>
            <a:chOff x="4435221" y="2607521"/>
            <a:chExt cx="5476531" cy="3785652"/>
          </a:xfrm>
        </p:grpSpPr>
        <p:sp>
          <p:nvSpPr>
            <p:cNvPr id="11" name="文本框 10">
              <a:extLst>
                <a:ext uri="{FF2B5EF4-FFF2-40B4-BE49-F238E27FC236}">
                  <a16:creationId xmlns:a16="http://schemas.microsoft.com/office/drawing/2014/main" id="{A8780B68-F930-4C02-A7B9-85541CE1B58C}"/>
                </a:ext>
              </a:extLst>
            </p:cNvPr>
            <p:cNvSpPr txBox="1"/>
            <p:nvPr/>
          </p:nvSpPr>
          <p:spPr>
            <a:xfrm>
              <a:off x="4435221" y="2607521"/>
              <a:ext cx="4983910" cy="3785652"/>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&gt;</a:t>
              </a: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p>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 type="a"&gt;</a:t>
              </a: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p>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 type="a"&gt;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 type="1"&gt;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 type="A"&gt;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endParaRPr lang="zh-CN" altLang="zh-CN" sz="1600" kern="100" dirty="0">
                <a:effectLst/>
                <a:latin typeface="微软雅黑" panose="020B0503020204020204" pitchFamily="34" charset="-122"/>
                <a:ea typeface="微软雅黑" panose="020B0503020204020204" pitchFamily="34" charset="-122"/>
              </a:endParaRPr>
            </a:p>
            <a:p>
              <a:pPr algn="just"/>
              <a:r>
                <a:rPr lang="en-US" altLang="zh-CN" sz="1600" kern="100" dirty="0">
                  <a:effectLst/>
                  <a:latin typeface="微软雅黑" panose="020B0503020204020204" pitchFamily="34" charset="-122"/>
                  <a:ea typeface="微软雅黑" panose="020B0503020204020204" pitchFamily="34" charset="-122"/>
                </a:rPr>
                <a:t>&lt;li&gt;</a:t>
              </a:r>
              <a:r>
                <a:rPr lang="zh-CN" altLang="zh-CN" sz="1600" kern="100" dirty="0">
                  <a:effectLst/>
                  <a:latin typeface="微软雅黑" panose="020B0503020204020204" pitchFamily="34" charset="-122"/>
                  <a:ea typeface="微软雅黑" panose="020B0503020204020204" pitchFamily="34" charset="-122"/>
                </a:rPr>
                <a:t>这是一个有序列表</a:t>
              </a:r>
              <a:r>
                <a:rPr lang="en-US" altLang="zh-CN" sz="1600" kern="100" dirty="0">
                  <a:effectLst/>
                  <a:latin typeface="微软雅黑" panose="020B0503020204020204" pitchFamily="34" charset="-122"/>
                  <a:ea typeface="微软雅黑" panose="020B0503020204020204" pitchFamily="34" charset="-122"/>
                </a:rPr>
                <a:t>&lt;/li&gt;</a:t>
              </a:r>
            </a:p>
            <a:p>
              <a:pPr algn="just"/>
              <a:r>
                <a:rPr lang="en-US" altLang="zh-CN" sz="1600" kern="100" dirty="0">
                  <a:effectLst/>
                  <a:latin typeface="微软雅黑" panose="020B0503020204020204" pitchFamily="34" charset="-122"/>
                  <a:ea typeface="微软雅黑" panose="020B0503020204020204" pitchFamily="34" charset="-122"/>
                </a:rPr>
                <a:t>&lt;/</a:t>
              </a:r>
              <a:r>
                <a:rPr lang="en-US" altLang="zh-CN" sz="1600" kern="100" dirty="0" err="1">
                  <a:effectLst/>
                  <a:latin typeface="微软雅黑" panose="020B0503020204020204" pitchFamily="34" charset="-122"/>
                  <a:ea typeface="微软雅黑" panose="020B0503020204020204" pitchFamily="34" charset="-122"/>
                </a:rPr>
                <a:t>ol</a:t>
              </a:r>
              <a:r>
                <a:rPr lang="en-US" altLang="zh-CN" sz="1600" kern="100" dirty="0">
                  <a:effectLst/>
                  <a:latin typeface="微软雅黑" panose="020B0503020204020204" pitchFamily="34" charset="-122"/>
                  <a:ea typeface="微软雅黑" panose="020B0503020204020204" pitchFamily="34" charset="-122"/>
                </a:rPr>
                <a:t>&gt;</a:t>
              </a:r>
              <a:endParaRPr lang="zh-CN" altLang="zh-CN" sz="1600" kern="100" dirty="0">
                <a:effectLst/>
                <a:latin typeface="微软雅黑" panose="020B0503020204020204" pitchFamily="34" charset="-122"/>
                <a:ea typeface="微软雅黑" panose="020B0503020204020204" pitchFamily="34" charset="-122"/>
              </a:endParaRPr>
            </a:p>
          </p:txBody>
        </p:sp>
        <p:sp>
          <p:nvSpPr>
            <p:cNvPr id="7" name="对话气泡: 圆角矩形 6">
              <a:extLst>
                <a:ext uri="{FF2B5EF4-FFF2-40B4-BE49-F238E27FC236}">
                  <a16:creationId xmlns:a16="http://schemas.microsoft.com/office/drawing/2014/main" id="{E0759228-3D00-43AF-9C32-C1E09D0B4B55}"/>
                </a:ext>
              </a:extLst>
            </p:cNvPr>
            <p:cNvSpPr/>
            <p:nvPr/>
          </p:nvSpPr>
          <p:spPr>
            <a:xfrm>
              <a:off x="8592666" y="2655526"/>
              <a:ext cx="1319086" cy="587089"/>
            </a:xfrm>
            <a:prstGeom prst="wedgeRoundRectCallout">
              <a:avLst>
                <a:gd name="adj1" fmla="val -46081"/>
                <a:gd name="adj2" fmla="val 94500"/>
                <a:gd name="adj3" fmla="val 16667"/>
              </a:avLst>
            </a:prstGeom>
            <a:solidFill>
              <a:srgbClr val="00B0F0"/>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有序列表</a:t>
              </a:r>
              <a:endParaRPr lang="en-US" altLang="zh-CN"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aphicFrame>
        <p:nvGraphicFramePr>
          <p:cNvPr id="4" name="表格 3">
            <a:extLst>
              <a:ext uri="{FF2B5EF4-FFF2-40B4-BE49-F238E27FC236}">
                <a16:creationId xmlns:a16="http://schemas.microsoft.com/office/drawing/2014/main" id="{0FD87DFD-C748-46A1-A5EA-58AAFEE4CFFF}"/>
              </a:ext>
            </a:extLst>
          </p:cNvPr>
          <p:cNvGraphicFramePr>
            <a:graphicFrameLocks noGrp="1"/>
          </p:cNvGraphicFramePr>
          <p:nvPr/>
        </p:nvGraphicFramePr>
        <p:xfrm>
          <a:off x="269539" y="3139722"/>
          <a:ext cx="3174071" cy="1920240"/>
        </p:xfrm>
        <a:graphic>
          <a:graphicData uri="http://schemas.openxmlformats.org/drawingml/2006/table">
            <a:tbl>
              <a:tblPr>
                <a:tableStyleId>{5C22544A-7EE6-4342-B048-85BDC9FD1C3A}</a:tableStyleId>
              </a:tblPr>
              <a:tblGrid>
                <a:gridCol w="549970">
                  <a:extLst>
                    <a:ext uri="{9D8B030D-6E8A-4147-A177-3AD203B41FA5}">
                      <a16:colId xmlns:a16="http://schemas.microsoft.com/office/drawing/2014/main" val="3620541564"/>
                    </a:ext>
                  </a:extLst>
                </a:gridCol>
                <a:gridCol w="2624101">
                  <a:extLst>
                    <a:ext uri="{9D8B030D-6E8A-4147-A177-3AD203B41FA5}">
                      <a16:colId xmlns:a16="http://schemas.microsoft.com/office/drawing/2014/main" val="2032004248"/>
                    </a:ext>
                  </a:extLst>
                </a:gridCol>
              </a:tblGrid>
              <a:tr h="320040">
                <a:tc>
                  <a:txBody>
                    <a:bodyPr/>
                    <a:lstStyle/>
                    <a:p>
                      <a:pPr algn="l"/>
                      <a:r>
                        <a:rPr lang="zh-CN" sz="1400" kern="100" dirty="0">
                          <a:effectLst/>
                          <a:latin typeface="微软雅黑" panose="020B0503020204020204" pitchFamily="34" charset="-122"/>
                          <a:ea typeface="微软雅黑" panose="020B0503020204020204" pitchFamily="34" charset="-122"/>
                        </a:rPr>
                        <a:t>名称</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类型</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886795130"/>
                  </a:ext>
                </a:extLst>
              </a:tr>
              <a:tr h="320040">
                <a:tc>
                  <a:txBody>
                    <a:bodyPr/>
                    <a:lstStyle/>
                    <a:p>
                      <a:pPr algn="l"/>
                      <a:r>
                        <a:rPr lang="en-US" sz="1400" kern="100" dirty="0">
                          <a:effectLst/>
                          <a:latin typeface="微软雅黑" panose="020B0503020204020204" pitchFamily="34" charset="-122"/>
                          <a:ea typeface="微软雅黑" panose="020B0503020204020204" pitchFamily="34" charset="-122"/>
                        </a:rPr>
                        <a:t>1</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数字</a:t>
                      </a:r>
                      <a:r>
                        <a:rPr lang="en-US" sz="1400" kern="100" dirty="0">
                          <a:effectLst/>
                          <a:latin typeface="微软雅黑" panose="020B0503020204020204" pitchFamily="34" charset="-122"/>
                          <a:ea typeface="微软雅黑" panose="020B0503020204020204" pitchFamily="34" charset="-122"/>
                        </a:rPr>
                        <a:t>1</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2</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3</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4……</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00480521"/>
                  </a:ext>
                </a:extLst>
              </a:tr>
              <a:tr h="320040">
                <a:tc>
                  <a:txBody>
                    <a:bodyPr/>
                    <a:lstStyle/>
                    <a:p>
                      <a:pPr algn="l"/>
                      <a:r>
                        <a:rPr lang="en-US" sz="1400" kern="100">
                          <a:effectLst/>
                          <a:latin typeface="微软雅黑" panose="020B0503020204020204" pitchFamily="34" charset="-122"/>
                          <a:ea typeface="微软雅黑" panose="020B0503020204020204" pitchFamily="34" charset="-122"/>
                        </a:rPr>
                        <a:t>a</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小写英文字母</a:t>
                      </a:r>
                      <a:r>
                        <a:rPr lang="en-US" sz="1400" kern="100" dirty="0">
                          <a:effectLst/>
                          <a:latin typeface="微软雅黑" panose="020B0503020204020204" pitchFamily="34" charset="-122"/>
                          <a:ea typeface="微软雅黑" panose="020B0503020204020204" pitchFamily="34" charset="-122"/>
                        </a:rPr>
                        <a:t>a</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b</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c</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d……</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7401008"/>
                  </a:ext>
                </a:extLst>
              </a:tr>
              <a:tr h="320040">
                <a:tc>
                  <a:txBody>
                    <a:bodyPr/>
                    <a:lstStyle/>
                    <a:p>
                      <a:pPr algn="l"/>
                      <a:r>
                        <a:rPr lang="en-US" sz="1400" kern="100">
                          <a:effectLst/>
                          <a:latin typeface="微软雅黑" panose="020B0503020204020204" pitchFamily="34" charset="-122"/>
                          <a:ea typeface="微软雅黑" panose="020B0503020204020204" pitchFamily="34" charset="-122"/>
                        </a:rPr>
                        <a:t>A</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大写英文字母</a:t>
                      </a:r>
                      <a:r>
                        <a:rPr lang="en-US" sz="1400" kern="100" dirty="0">
                          <a:effectLst/>
                          <a:latin typeface="微软雅黑" panose="020B0503020204020204" pitchFamily="34" charset="-122"/>
                          <a:ea typeface="微软雅黑" panose="020B0503020204020204" pitchFamily="34" charset="-122"/>
                        </a:rPr>
                        <a:t>A</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B</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C</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D…..</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855996"/>
                  </a:ext>
                </a:extLst>
              </a:tr>
              <a:tr h="320040">
                <a:tc>
                  <a:txBody>
                    <a:bodyPr/>
                    <a:lstStyle/>
                    <a:p>
                      <a:pPr algn="l"/>
                      <a:r>
                        <a:rPr lang="en-US" sz="1400" kern="100">
                          <a:effectLst/>
                          <a:latin typeface="微软雅黑" panose="020B0503020204020204" pitchFamily="34" charset="-122"/>
                          <a:ea typeface="微软雅黑" panose="020B0503020204020204" pitchFamily="34" charset="-122"/>
                        </a:rPr>
                        <a:t>i</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小写罗马数字</a:t>
                      </a:r>
                      <a:r>
                        <a:rPr lang="en-US" sz="1400" kern="100" dirty="0" err="1">
                          <a:effectLst/>
                          <a:latin typeface="微软雅黑" panose="020B0503020204020204" pitchFamily="34" charset="-122"/>
                          <a:ea typeface="微软雅黑" panose="020B0503020204020204" pitchFamily="34" charset="-122"/>
                        </a:rPr>
                        <a:t>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iii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iv……</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5136368"/>
                  </a:ext>
                </a:extLst>
              </a:tr>
              <a:tr h="320040">
                <a:tc>
                  <a:txBody>
                    <a:bodyPr/>
                    <a:lstStyle/>
                    <a:p>
                      <a:pPr algn="l"/>
                      <a:r>
                        <a:rPr lang="en-US" sz="1400" kern="100">
                          <a:effectLst/>
                          <a:latin typeface="微软雅黑" panose="020B0503020204020204" pitchFamily="34" charset="-122"/>
                          <a:ea typeface="微软雅黑" panose="020B0503020204020204" pitchFamily="34" charset="-122"/>
                        </a:rPr>
                        <a:t>I</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大写罗马数字</a:t>
                      </a:r>
                      <a:r>
                        <a:rPr lang="en-US" sz="1400" kern="100" dirty="0">
                          <a:effectLst/>
                          <a:latin typeface="微软雅黑" panose="020B0503020204020204" pitchFamily="34" charset="-122"/>
                          <a:ea typeface="微软雅黑" panose="020B0503020204020204" pitchFamily="34" charset="-122"/>
                        </a:rPr>
                        <a:t>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III</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IV……</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2723301"/>
                  </a:ext>
                </a:extLst>
              </a:tr>
            </a:tbl>
          </a:graphicData>
        </a:graphic>
      </p:graphicFrame>
      <p:sp>
        <p:nvSpPr>
          <p:cNvPr id="5" name="箭头: 右 4">
            <a:extLst>
              <a:ext uri="{FF2B5EF4-FFF2-40B4-BE49-F238E27FC236}">
                <a16:creationId xmlns:a16="http://schemas.microsoft.com/office/drawing/2014/main" id="{CA56FD70-3250-4D7C-B765-CBEC3487A180}"/>
              </a:ext>
            </a:extLst>
          </p:cNvPr>
          <p:cNvSpPr/>
          <p:nvPr/>
        </p:nvSpPr>
        <p:spPr>
          <a:xfrm>
            <a:off x="3443610" y="3735238"/>
            <a:ext cx="826465" cy="276045"/>
          </a:xfrm>
          <a:prstGeom prst="rightArrow">
            <a:avLst/>
          </a:prstGeom>
          <a:gradFill flip="none" rotWithShape="1">
            <a:gsLst>
              <a:gs pos="0">
                <a:srgbClr val="0096FC"/>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591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6 </a:t>
            </a:r>
            <a:r>
              <a:rPr lang="zh-CN" altLang="zh-CN" sz="1800" kern="100" dirty="0">
                <a:effectLst/>
                <a:ea typeface="微软雅黑" panose="020B0503020204020204" pitchFamily="34" charset="-122"/>
                <a:cs typeface="Times New Roman" panose="02020603050405020304" pitchFamily="18" charset="0"/>
              </a:rPr>
              <a:t>列表标签</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646331"/>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kern="100" dirty="0">
                <a:ea typeface="微软雅黑" panose="020B0503020204020204" pitchFamily="34" charset="-122"/>
                <a:cs typeface="Times New Roman" panose="02020603050405020304" pitchFamily="18" charset="0"/>
              </a:rPr>
              <a:t>定义列表是由定义条件和定义描述两部份组成，定义列表的标签是一对</a:t>
            </a:r>
            <a:r>
              <a:rPr lang="en-US" altLang="zh-CN" kern="100" dirty="0">
                <a:ea typeface="微软雅黑" panose="020B0503020204020204" pitchFamily="34" charset="-122"/>
                <a:cs typeface="Times New Roman" panose="02020603050405020304" pitchFamily="18" charset="0"/>
              </a:rPr>
              <a:t>&lt;dl&gt;&lt;/dl&gt;</a:t>
            </a:r>
            <a:r>
              <a:rPr lang="zh-CN" altLang="zh-CN" kern="100" dirty="0">
                <a:ea typeface="微软雅黑" panose="020B0503020204020204" pitchFamily="34" charset="-122"/>
                <a:cs typeface="Times New Roman" panose="02020603050405020304" pitchFamily="18" charset="0"/>
              </a:rPr>
              <a:t>，定义条件的标签为</a:t>
            </a:r>
            <a:r>
              <a:rPr lang="en-US" altLang="zh-CN" kern="100" dirty="0">
                <a:ea typeface="微软雅黑" panose="020B0503020204020204" pitchFamily="34" charset="-122"/>
                <a:cs typeface="Times New Roman" panose="02020603050405020304" pitchFamily="18" charset="0"/>
              </a:rPr>
              <a:t>&lt;dt&gt;&lt;/dt&gt;</a:t>
            </a:r>
            <a:r>
              <a:rPr lang="zh-CN" altLang="zh-CN" kern="100" dirty="0">
                <a:ea typeface="微软雅黑" panose="020B0503020204020204" pitchFamily="34" charset="-122"/>
                <a:cs typeface="Times New Roman" panose="02020603050405020304" pitchFamily="18" charset="0"/>
              </a:rPr>
              <a:t>，定义描述的标签为</a:t>
            </a:r>
            <a:r>
              <a:rPr lang="en-US" altLang="zh-CN" kern="100" dirty="0">
                <a:ea typeface="微软雅黑" panose="020B0503020204020204" pitchFamily="34" charset="-122"/>
                <a:cs typeface="Times New Roman" panose="02020603050405020304" pitchFamily="18" charset="0"/>
              </a:rPr>
              <a:t>&lt;dd&gt;&lt;/dd&gt;</a:t>
            </a:r>
            <a:r>
              <a:rPr lang="zh-CN" altLang="zh-CN" kern="100" dirty="0">
                <a:ea typeface="微软雅黑" panose="020B0503020204020204" pitchFamily="34" charset="-122"/>
                <a:cs typeface="Times New Roman" panose="02020603050405020304" pitchFamily="18" charset="0"/>
              </a:rPr>
              <a:t>，一对定义列表中，可以有多个定义条件和定义描述</a:t>
            </a:r>
            <a:endParaRPr lang="zh-CN" altLang="zh-CN" kern="100" dirty="0">
              <a:latin typeface="Times New Roman" panose="02020603050405020304" pitchFamily="18" charset="0"/>
              <a:ea typeface="宋体" panose="02010600030101010101" pitchFamily="2" charset="-122"/>
            </a:endParaRPr>
          </a:p>
        </p:txBody>
      </p:sp>
      <p:grpSp>
        <p:nvGrpSpPr>
          <p:cNvPr id="9" name="组合 8">
            <a:extLst>
              <a:ext uri="{FF2B5EF4-FFF2-40B4-BE49-F238E27FC236}">
                <a16:creationId xmlns:a16="http://schemas.microsoft.com/office/drawing/2014/main" id="{CAB24591-4437-4D00-98F2-3C08E7F7BD6C}"/>
              </a:ext>
            </a:extLst>
          </p:cNvPr>
          <p:cNvGrpSpPr/>
          <p:nvPr/>
        </p:nvGrpSpPr>
        <p:grpSpPr>
          <a:xfrm>
            <a:off x="4360885" y="2739707"/>
            <a:ext cx="7388663" cy="2425738"/>
            <a:chOff x="4408368" y="2655526"/>
            <a:chExt cx="6985541" cy="2425738"/>
          </a:xfrm>
        </p:grpSpPr>
        <p:sp>
          <p:nvSpPr>
            <p:cNvPr id="11" name="文本框 10">
              <a:extLst>
                <a:ext uri="{FF2B5EF4-FFF2-40B4-BE49-F238E27FC236}">
                  <a16:creationId xmlns:a16="http://schemas.microsoft.com/office/drawing/2014/main" id="{A8780B68-F930-4C02-A7B9-85541CE1B58C}"/>
                </a:ext>
              </a:extLst>
            </p:cNvPr>
            <p:cNvSpPr txBox="1"/>
            <p:nvPr/>
          </p:nvSpPr>
          <p:spPr>
            <a:xfrm>
              <a:off x="4408368" y="3049939"/>
              <a:ext cx="6985541" cy="2031325"/>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en-US" altLang="zh-CN" kern="100" dirty="0">
                  <a:effectLst/>
                  <a:latin typeface="微软雅黑" panose="020B0503020204020204" pitchFamily="34" charset="-122"/>
                  <a:ea typeface="微软雅黑" panose="020B0503020204020204" pitchFamily="34" charset="-122"/>
                </a:rPr>
                <a:t>&lt;dl&gt;</a:t>
              </a:r>
              <a:endParaRPr lang="zh-CN" altLang="zh-CN" kern="100" dirty="0">
                <a:effectLst/>
                <a:latin typeface="微软雅黑" panose="020B0503020204020204" pitchFamily="34" charset="-122"/>
                <a:ea typeface="微软雅黑" panose="020B0503020204020204" pitchFamily="34" charset="-122"/>
              </a:endParaRPr>
            </a:p>
            <a:p>
              <a:pPr algn="just"/>
              <a:r>
                <a:rPr lang="en-US" altLang="zh-CN" kern="100" dirty="0">
                  <a:effectLst/>
                  <a:latin typeface="微软雅黑" panose="020B0503020204020204" pitchFamily="34" charset="-122"/>
                  <a:ea typeface="微软雅黑" panose="020B0503020204020204" pitchFamily="34" charset="-122"/>
                </a:rPr>
                <a:t>&lt;dt&gt;</a:t>
              </a:r>
              <a:r>
                <a:rPr lang="zh-CN" altLang="zh-CN" kern="100" dirty="0">
                  <a:effectLst/>
                  <a:latin typeface="微软雅黑" panose="020B0503020204020204" pitchFamily="34" charset="-122"/>
                  <a:ea typeface="微软雅黑" panose="020B0503020204020204" pitchFamily="34" charset="-122"/>
                </a:rPr>
                <a:t>什么是定义列表</a:t>
              </a:r>
              <a:r>
                <a:rPr lang="en-US" altLang="zh-CN" kern="100" dirty="0">
                  <a:effectLst/>
                  <a:latin typeface="微软雅黑" panose="020B0503020204020204" pitchFamily="34" charset="-122"/>
                  <a:ea typeface="微软雅黑" panose="020B0503020204020204" pitchFamily="34" charset="-122"/>
                </a:rPr>
                <a:t>&lt;/dt&gt;</a:t>
              </a:r>
              <a:endParaRPr lang="zh-CN" altLang="zh-CN" kern="100" dirty="0">
                <a:effectLst/>
                <a:latin typeface="微软雅黑" panose="020B0503020204020204" pitchFamily="34" charset="-122"/>
                <a:ea typeface="微软雅黑" panose="020B0503020204020204" pitchFamily="34" charset="-122"/>
              </a:endParaRPr>
            </a:p>
            <a:p>
              <a:pPr algn="just"/>
              <a:r>
                <a:rPr lang="en-US" altLang="zh-CN" kern="100" dirty="0">
                  <a:effectLst/>
                  <a:latin typeface="微软雅黑" panose="020B0503020204020204" pitchFamily="34" charset="-122"/>
                  <a:ea typeface="微软雅黑" panose="020B0503020204020204" pitchFamily="34" charset="-122"/>
                </a:rPr>
                <a:t>&lt;dd&gt;</a:t>
              </a:r>
              <a:r>
                <a:rPr lang="zh-CN" altLang="zh-CN" kern="100" dirty="0">
                  <a:effectLst/>
                  <a:latin typeface="微软雅黑" panose="020B0503020204020204" pitchFamily="34" charset="-122"/>
                  <a:ea typeface="微软雅黑" panose="020B0503020204020204" pitchFamily="34" charset="-122"/>
                </a:rPr>
                <a:t>定义列表不仅仅是一列项目，而是项目及其注释的组合</a:t>
              </a:r>
              <a:r>
                <a:rPr lang="en-US" altLang="zh-CN" kern="100" dirty="0">
                  <a:effectLst/>
                  <a:latin typeface="微软雅黑" panose="020B0503020204020204" pitchFamily="34" charset="-122"/>
                  <a:ea typeface="微软雅黑" panose="020B0503020204020204" pitchFamily="34" charset="-122"/>
                </a:rPr>
                <a:t>&lt;/dd&gt;</a:t>
              </a:r>
              <a:endParaRPr lang="zh-CN" altLang="zh-CN" kern="100" dirty="0">
                <a:effectLst/>
                <a:latin typeface="微软雅黑" panose="020B0503020204020204" pitchFamily="34" charset="-122"/>
                <a:ea typeface="微软雅黑" panose="020B0503020204020204" pitchFamily="34" charset="-122"/>
              </a:endParaRPr>
            </a:p>
            <a:p>
              <a:pPr algn="just"/>
              <a:r>
                <a:rPr lang="en-US" altLang="zh-CN" kern="100" dirty="0">
                  <a:effectLst/>
                  <a:latin typeface="微软雅黑" panose="020B0503020204020204" pitchFamily="34" charset="-122"/>
                  <a:ea typeface="微软雅黑" panose="020B0503020204020204" pitchFamily="34" charset="-122"/>
                </a:rPr>
                <a:t>&lt;dt&gt;</a:t>
              </a:r>
              <a:r>
                <a:rPr lang="zh-CN" altLang="zh-CN" kern="100" dirty="0">
                  <a:effectLst/>
                  <a:latin typeface="微软雅黑" panose="020B0503020204020204" pitchFamily="34" charset="-122"/>
                  <a:ea typeface="微软雅黑" panose="020B0503020204020204" pitchFamily="34" charset="-122"/>
                </a:rPr>
                <a:t>什么是有序列表</a:t>
              </a:r>
              <a:r>
                <a:rPr lang="en-US" altLang="zh-CN" kern="100" dirty="0">
                  <a:effectLst/>
                  <a:latin typeface="微软雅黑" panose="020B0503020204020204" pitchFamily="34" charset="-122"/>
                  <a:ea typeface="微软雅黑" panose="020B0503020204020204" pitchFamily="34" charset="-122"/>
                </a:rPr>
                <a:t>&lt;/dt&gt;</a:t>
              </a:r>
              <a:endParaRPr lang="zh-CN" altLang="zh-CN" kern="100" dirty="0">
                <a:effectLst/>
                <a:latin typeface="微软雅黑" panose="020B0503020204020204" pitchFamily="34" charset="-122"/>
                <a:ea typeface="微软雅黑" panose="020B0503020204020204" pitchFamily="34" charset="-122"/>
              </a:endParaRPr>
            </a:p>
            <a:p>
              <a:pPr algn="just"/>
              <a:r>
                <a:rPr lang="en-US" altLang="zh-CN" kern="100" dirty="0">
                  <a:effectLst/>
                  <a:latin typeface="微软雅黑" panose="020B0503020204020204" pitchFamily="34" charset="-122"/>
                  <a:ea typeface="微软雅黑" panose="020B0503020204020204" pitchFamily="34" charset="-122"/>
                </a:rPr>
                <a:t>&lt;dd&gt;</a:t>
              </a:r>
              <a:r>
                <a:rPr lang="zh-CN" altLang="zh-CN" kern="100" dirty="0">
                  <a:effectLst/>
                  <a:latin typeface="微软雅黑" panose="020B0503020204020204" pitchFamily="34" charset="-122"/>
                  <a:ea typeface="微软雅黑" panose="020B0503020204020204" pitchFamily="34" charset="-122"/>
                </a:rPr>
                <a:t>表示列表项目之间没有向后的顺序关系的列表</a:t>
              </a:r>
              <a:r>
                <a:rPr lang="en-US" altLang="zh-CN" kern="100" dirty="0">
                  <a:effectLst/>
                  <a:latin typeface="微软雅黑" panose="020B0503020204020204" pitchFamily="34" charset="-122"/>
                  <a:ea typeface="微软雅黑" panose="020B0503020204020204" pitchFamily="34" charset="-122"/>
                </a:rPr>
                <a:t>&lt;/dd&gt;</a:t>
              </a:r>
            </a:p>
            <a:p>
              <a:pPr algn="just"/>
              <a:r>
                <a:rPr lang="en-US" altLang="zh-CN" kern="100" dirty="0">
                  <a:effectLst/>
                  <a:latin typeface="微软雅黑" panose="020B0503020204020204" pitchFamily="34" charset="-122"/>
                  <a:ea typeface="微软雅黑" panose="020B0503020204020204" pitchFamily="34" charset="-122"/>
                </a:rPr>
                <a:t>&lt;/dl&gt;</a:t>
              </a:r>
              <a:endParaRPr lang="zh-CN" altLang="zh-CN" kern="100" dirty="0">
                <a:effectLst/>
                <a:latin typeface="微软雅黑" panose="020B0503020204020204" pitchFamily="34" charset="-122"/>
                <a:ea typeface="微软雅黑" panose="020B0503020204020204" pitchFamily="34" charset="-122"/>
              </a:endParaRPr>
            </a:p>
          </p:txBody>
        </p:sp>
        <p:sp>
          <p:nvSpPr>
            <p:cNvPr id="7" name="对话气泡: 圆角矩形 6">
              <a:extLst>
                <a:ext uri="{FF2B5EF4-FFF2-40B4-BE49-F238E27FC236}">
                  <a16:creationId xmlns:a16="http://schemas.microsoft.com/office/drawing/2014/main" id="{E0759228-3D00-43AF-9C32-C1E09D0B4B55}"/>
                </a:ext>
              </a:extLst>
            </p:cNvPr>
            <p:cNvSpPr/>
            <p:nvPr/>
          </p:nvSpPr>
          <p:spPr>
            <a:xfrm>
              <a:off x="8592666" y="2655526"/>
              <a:ext cx="1319086" cy="587089"/>
            </a:xfrm>
            <a:prstGeom prst="wedgeRoundRectCallout">
              <a:avLst>
                <a:gd name="adj1" fmla="val -46081"/>
                <a:gd name="adj2" fmla="val 94500"/>
                <a:gd name="adj3" fmla="val 16667"/>
              </a:avLst>
            </a:prstGeom>
            <a:solidFill>
              <a:srgbClr val="00B0F0"/>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定义列表</a:t>
              </a:r>
              <a:endParaRPr lang="en-US" altLang="zh-CN" sz="1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5" name="箭头: 右 4">
            <a:extLst>
              <a:ext uri="{FF2B5EF4-FFF2-40B4-BE49-F238E27FC236}">
                <a16:creationId xmlns:a16="http://schemas.microsoft.com/office/drawing/2014/main" id="{CA56FD70-3250-4D7C-B765-CBEC3487A180}"/>
              </a:ext>
            </a:extLst>
          </p:cNvPr>
          <p:cNvSpPr/>
          <p:nvPr/>
        </p:nvSpPr>
        <p:spPr>
          <a:xfrm>
            <a:off x="3443610" y="3735238"/>
            <a:ext cx="826465" cy="276045"/>
          </a:xfrm>
          <a:prstGeom prst="rightArrow">
            <a:avLst/>
          </a:prstGeom>
          <a:gradFill flip="none" rotWithShape="1">
            <a:gsLst>
              <a:gs pos="0">
                <a:srgbClr val="0096FC"/>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01E0CB8-38C6-4F96-902B-74EF45229B1E}"/>
              </a:ext>
            </a:extLst>
          </p:cNvPr>
          <p:cNvSpPr txBox="1"/>
          <p:nvPr/>
        </p:nvSpPr>
        <p:spPr>
          <a:xfrm>
            <a:off x="1041944" y="3134120"/>
            <a:ext cx="2401666" cy="1754326"/>
          </a:xfrm>
          <a:prstGeom prst="rect">
            <a:avLst/>
          </a:prstGeom>
          <a:effectLst>
            <a:glow rad="63500">
              <a:schemeClr val="accent1">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pPr algn="l"/>
            <a:r>
              <a:rPr lang="en-US" altLang="zh-CN" sz="1800" kern="100" dirty="0">
                <a:effectLst/>
                <a:latin typeface="微软雅黑" panose="020B0503020204020204" pitchFamily="34" charset="-122"/>
                <a:ea typeface="微软雅黑" panose="020B0503020204020204" pitchFamily="34" charset="-122"/>
              </a:rPr>
              <a:t>&lt;dl&gt;</a:t>
            </a:r>
            <a:endParaRPr lang="zh-CN" altLang="zh-CN" sz="1800" kern="100" dirty="0">
              <a:effectLst/>
              <a:latin typeface="微软雅黑" panose="020B0503020204020204" pitchFamily="34" charset="-122"/>
              <a:ea typeface="微软雅黑" panose="020B0503020204020204" pitchFamily="34" charset="-122"/>
            </a:endParaRPr>
          </a:p>
          <a:p>
            <a:pPr algn="l"/>
            <a:r>
              <a:rPr lang="en-US" altLang="zh-CN" sz="1800" kern="100" dirty="0">
                <a:effectLst/>
                <a:latin typeface="微软雅黑" panose="020B0503020204020204" pitchFamily="34" charset="-122"/>
                <a:ea typeface="微软雅黑" panose="020B0503020204020204" pitchFamily="34" charset="-122"/>
              </a:rPr>
              <a:t>&lt;dt&gt;</a:t>
            </a:r>
            <a:r>
              <a:rPr lang="zh-CN" altLang="zh-CN" sz="1800" kern="100" dirty="0">
                <a:effectLst/>
                <a:latin typeface="微软雅黑" panose="020B0503020204020204" pitchFamily="34" charset="-122"/>
                <a:ea typeface="微软雅黑" panose="020B0503020204020204" pitchFamily="34" charset="-122"/>
              </a:rPr>
              <a:t>定义条件</a:t>
            </a:r>
            <a:r>
              <a:rPr lang="en-US" altLang="zh-CN" sz="1800" kern="100" dirty="0">
                <a:effectLst/>
                <a:latin typeface="微软雅黑" panose="020B0503020204020204" pitchFamily="34" charset="-122"/>
                <a:ea typeface="微软雅黑" panose="020B0503020204020204" pitchFamily="34" charset="-122"/>
              </a:rPr>
              <a:t>&lt;/dt&gt;</a:t>
            </a:r>
            <a:endParaRPr lang="zh-CN" altLang="zh-CN" sz="1800" kern="100" dirty="0">
              <a:effectLst/>
              <a:latin typeface="微软雅黑" panose="020B0503020204020204" pitchFamily="34" charset="-122"/>
              <a:ea typeface="微软雅黑" panose="020B0503020204020204" pitchFamily="34" charset="-122"/>
            </a:endParaRPr>
          </a:p>
          <a:p>
            <a:pPr algn="l"/>
            <a:r>
              <a:rPr lang="en-US" altLang="zh-CN" sz="1800" kern="100" dirty="0">
                <a:effectLst/>
                <a:latin typeface="微软雅黑" panose="020B0503020204020204" pitchFamily="34" charset="-122"/>
                <a:ea typeface="微软雅黑" panose="020B0503020204020204" pitchFamily="34" charset="-122"/>
              </a:rPr>
              <a:t>&lt;dd&gt;</a:t>
            </a:r>
            <a:r>
              <a:rPr lang="zh-CN" altLang="zh-CN" sz="1800" kern="100" dirty="0">
                <a:effectLst/>
                <a:latin typeface="微软雅黑" panose="020B0503020204020204" pitchFamily="34" charset="-122"/>
                <a:ea typeface="微软雅黑" panose="020B0503020204020204" pitchFamily="34" charset="-122"/>
              </a:rPr>
              <a:t>定义描述</a:t>
            </a:r>
            <a:r>
              <a:rPr lang="en-US" altLang="zh-CN" sz="1800" kern="100" dirty="0">
                <a:effectLst/>
                <a:latin typeface="微软雅黑" panose="020B0503020204020204" pitchFamily="34" charset="-122"/>
                <a:ea typeface="微软雅黑" panose="020B0503020204020204" pitchFamily="34" charset="-122"/>
              </a:rPr>
              <a:t>&lt;/dd&gt;</a:t>
            </a:r>
            <a:endParaRPr lang="zh-CN" altLang="zh-CN" sz="1800" kern="100" dirty="0">
              <a:effectLst/>
              <a:latin typeface="微软雅黑" panose="020B0503020204020204" pitchFamily="34" charset="-122"/>
              <a:ea typeface="微软雅黑" panose="020B0503020204020204" pitchFamily="34" charset="-122"/>
            </a:endParaRPr>
          </a:p>
          <a:p>
            <a:pPr algn="l"/>
            <a:r>
              <a:rPr lang="en-US" altLang="zh-CN" sz="1800" kern="100" dirty="0">
                <a:effectLst/>
                <a:latin typeface="微软雅黑" panose="020B0503020204020204" pitchFamily="34" charset="-122"/>
                <a:ea typeface="微软雅黑" panose="020B0503020204020204" pitchFamily="34" charset="-122"/>
              </a:rPr>
              <a:t>…</a:t>
            </a:r>
            <a:endParaRPr lang="zh-CN" altLang="zh-CN" sz="1800" kern="100" dirty="0">
              <a:effectLst/>
              <a:latin typeface="微软雅黑" panose="020B0503020204020204" pitchFamily="34" charset="-122"/>
              <a:ea typeface="微软雅黑" panose="020B0503020204020204" pitchFamily="34" charset="-122"/>
            </a:endParaRPr>
          </a:p>
          <a:p>
            <a:pPr algn="l"/>
            <a:r>
              <a:rPr lang="en-US" altLang="zh-CN" sz="1800" kern="100" dirty="0">
                <a:effectLst/>
                <a:latin typeface="微软雅黑" panose="020B0503020204020204" pitchFamily="34" charset="-122"/>
                <a:ea typeface="微软雅黑" panose="020B0503020204020204" pitchFamily="34" charset="-122"/>
              </a:rPr>
              <a:t>&lt;/dl&gt;</a:t>
            </a:r>
            <a:endParaRPr lang="zh-CN" altLang="zh-CN" sz="1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918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7 </a:t>
            </a:r>
            <a:r>
              <a:rPr lang="zh-CN" altLang="zh-CN" sz="1800" kern="100" dirty="0">
                <a:effectLst/>
                <a:ea typeface="微软雅黑" panose="020B0503020204020204" pitchFamily="34" charset="-122"/>
                <a:cs typeface="Times New Roman" panose="02020603050405020304" pitchFamily="18" charset="0"/>
              </a:rPr>
              <a:t>表格标签</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923330"/>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表格中网页制作中使用率较高的标签之一，经常采用表格进行网页布局，表格由行、列和单元格</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部份组成，一般通过</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个标签创建，分别为表格标签</a:t>
            </a:r>
            <a:r>
              <a:rPr lang="en-US" altLang="zh-CN" sz="1800" kern="100" dirty="0">
                <a:effectLst/>
                <a:ea typeface="微软雅黑" panose="020B0503020204020204" pitchFamily="34" charset="-122"/>
                <a:cs typeface="Times New Roman" panose="02020603050405020304" pitchFamily="18" charset="0"/>
              </a:rPr>
              <a:t>&lt;table&gt;</a:t>
            </a:r>
            <a:r>
              <a:rPr lang="zh-CN" altLang="zh-CN" sz="1800" kern="100" dirty="0">
                <a:effectLst/>
                <a:ea typeface="微软雅黑" panose="020B0503020204020204" pitchFamily="34" charset="-122"/>
                <a:cs typeface="Times New Roman" panose="02020603050405020304" pitchFamily="18" charset="0"/>
              </a:rPr>
              <a:t>，行标签</a:t>
            </a:r>
            <a:r>
              <a:rPr lang="en-US" altLang="zh-CN" sz="1800" kern="100" dirty="0">
                <a:effectLst/>
                <a:ea typeface="微软雅黑" panose="020B0503020204020204" pitchFamily="34" charset="-122"/>
                <a:cs typeface="Times New Roman" panose="02020603050405020304" pitchFamily="18" charset="0"/>
              </a:rPr>
              <a:t>&lt;tr&gt;</a:t>
            </a:r>
            <a:r>
              <a:rPr lang="zh-CN" altLang="zh-CN" sz="1800" kern="100" dirty="0">
                <a:effectLst/>
                <a:ea typeface="微软雅黑" panose="020B0503020204020204" pitchFamily="34" charset="-122"/>
                <a:cs typeface="Times New Roman" panose="02020603050405020304" pitchFamily="18" charset="0"/>
              </a:rPr>
              <a:t>和单元格标签</a:t>
            </a:r>
            <a:r>
              <a:rPr lang="en-US" altLang="zh-CN" sz="1800" kern="100" dirty="0">
                <a:effectLst/>
                <a:ea typeface="微软雅黑" panose="020B0503020204020204" pitchFamily="34" charset="-122"/>
                <a:cs typeface="Times New Roman" panose="02020603050405020304" pitchFamily="18" charset="0"/>
              </a:rPr>
              <a:t>&lt;td&gt;</a:t>
            </a:r>
            <a:r>
              <a:rPr lang="zh-CN" altLang="zh-CN" sz="1800" kern="100" dirty="0">
                <a:effectLst/>
                <a:ea typeface="微软雅黑" panose="020B0503020204020204" pitchFamily="34" charset="-122"/>
                <a:cs typeface="Times New Roman" panose="02020603050405020304" pitchFamily="18" charset="0"/>
              </a:rPr>
              <a:t>。表格的各种属性都要在表格的开始标签</a:t>
            </a:r>
            <a:r>
              <a:rPr lang="en-US" altLang="zh-CN" sz="1800" kern="100" dirty="0">
                <a:effectLst/>
                <a:ea typeface="微软雅黑" panose="020B0503020204020204" pitchFamily="34" charset="-122"/>
                <a:cs typeface="Times New Roman" panose="02020603050405020304" pitchFamily="18" charset="0"/>
              </a:rPr>
              <a:t>&lt;table&gt;</a:t>
            </a:r>
            <a:r>
              <a:rPr lang="zh-CN" altLang="zh-CN" sz="1800" kern="100" dirty="0">
                <a:effectLst/>
                <a:ea typeface="微软雅黑" panose="020B0503020204020204" pitchFamily="34" charset="-122"/>
                <a:cs typeface="Times New Roman" panose="02020603050405020304" pitchFamily="18" charset="0"/>
              </a:rPr>
              <a:t>和表格的结束标签之间才有效。</a:t>
            </a:r>
            <a:endParaRPr lang="zh-CN" altLang="zh-CN" kern="100" dirty="0">
              <a:latin typeface="Times New Roman" panose="02020603050405020304" pitchFamily="18" charset="0"/>
              <a:ea typeface="宋体" panose="02010600030101010101" pitchFamily="2" charset="-122"/>
            </a:endParaRPr>
          </a:p>
        </p:txBody>
      </p:sp>
      <p:sp>
        <p:nvSpPr>
          <p:cNvPr id="5" name="箭头: 右 4">
            <a:extLst>
              <a:ext uri="{FF2B5EF4-FFF2-40B4-BE49-F238E27FC236}">
                <a16:creationId xmlns:a16="http://schemas.microsoft.com/office/drawing/2014/main" id="{CA56FD70-3250-4D7C-B765-CBEC3487A180}"/>
              </a:ext>
            </a:extLst>
          </p:cNvPr>
          <p:cNvSpPr/>
          <p:nvPr/>
        </p:nvSpPr>
        <p:spPr>
          <a:xfrm>
            <a:off x="3443610" y="3735238"/>
            <a:ext cx="826465" cy="276045"/>
          </a:xfrm>
          <a:prstGeom prst="rightArrow">
            <a:avLst/>
          </a:prstGeom>
          <a:gradFill flip="none" rotWithShape="1">
            <a:gsLst>
              <a:gs pos="0">
                <a:srgbClr val="0096FC"/>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表格 1">
            <a:extLst>
              <a:ext uri="{FF2B5EF4-FFF2-40B4-BE49-F238E27FC236}">
                <a16:creationId xmlns:a16="http://schemas.microsoft.com/office/drawing/2014/main" id="{CA656EBF-6B66-4AD5-A2B1-33951E68BC09}"/>
              </a:ext>
            </a:extLst>
          </p:cNvPr>
          <p:cNvGraphicFramePr>
            <a:graphicFrameLocks noGrp="1"/>
          </p:cNvGraphicFramePr>
          <p:nvPr>
            <p:extLst>
              <p:ext uri="{D42A27DB-BD31-4B8C-83A1-F6EECF244321}">
                <p14:modId xmlns:p14="http://schemas.microsoft.com/office/powerpoint/2010/main" val="3460843722"/>
              </p:ext>
            </p:extLst>
          </p:nvPr>
        </p:nvGraphicFramePr>
        <p:xfrm>
          <a:off x="150244" y="2619299"/>
          <a:ext cx="4893704" cy="1800000"/>
        </p:xfrm>
        <a:graphic>
          <a:graphicData uri="http://schemas.openxmlformats.org/drawingml/2006/table">
            <a:tbl>
              <a:tblPr>
                <a:tableStyleId>{5C22544A-7EE6-4342-B048-85BDC9FD1C3A}</a:tableStyleId>
              </a:tblPr>
              <a:tblGrid>
                <a:gridCol w="673259">
                  <a:extLst>
                    <a:ext uri="{9D8B030D-6E8A-4147-A177-3AD203B41FA5}">
                      <a16:colId xmlns:a16="http://schemas.microsoft.com/office/drawing/2014/main" val="2154347618"/>
                    </a:ext>
                  </a:extLst>
                </a:gridCol>
                <a:gridCol w="4220445">
                  <a:extLst>
                    <a:ext uri="{9D8B030D-6E8A-4147-A177-3AD203B41FA5}">
                      <a16:colId xmlns:a16="http://schemas.microsoft.com/office/drawing/2014/main" val="3469389236"/>
                    </a:ext>
                  </a:extLst>
                </a:gridCol>
              </a:tblGrid>
              <a:tr h="360000">
                <a:tc>
                  <a:txBody>
                    <a:bodyPr/>
                    <a:lstStyle/>
                    <a:p>
                      <a:pPr algn="l"/>
                      <a:r>
                        <a:rPr lang="zh-CN" sz="1400" kern="100">
                          <a:effectLst/>
                          <a:latin typeface="微软雅黑" panose="020B0503020204020204" pitchFamily="34" charset="-122"/>
                          <a:ea typeface="微软雅黑" panose="020B0503020204020204" pitchFamily="34" charset="-122"/>
                        </a:rPr>
                        <a:t>名称</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lang="zh-CN" sz="1400" kern="100">
                          <a:effectLst/>
                          <a:latin typeface="微软雅黑" panose="020B0503020204020204" pitchFamily="34" charset="-122"/>
                          <a:ea typeface="微软雅黑" panose="020B0503020204020204" pitchFamily="34" charset="-122"/>
                        </a:rPr>
                        <a:t>说明</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688770007"/>
                  </a:ext>
                </a:extLst>
              </a:tr>
              <a:tr h="360000">
                <a:tc>
                  <a:txBody>
                    <a:bodyPr/>
                    <a:lstStyle/>
                    <a:p>
                      <a:pPr algn="l"/>
                      <a:r>
                        <a:rPr lang="en-US" sz="1400" kern="100">
                          <a:effectLst/>
                          <a:latin typeface="微软雅黑" panose="020B0503020204020204" pitchFamily="34" charset="-122"/>
                          <a:ea typeface="微软雅黑" panose="020B0503020204020204" pitchFamily="34" charset="-122"/>
                        </a:rPr>
                        <a:t>table</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表格标签</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886538992"/>
                  </a:ext>
                </a:extLst>
              </a:tr>
              <a:tr h="360000">
                <a:tc>
                  <a:txBody>
                    <a:bodyPr/>
                    <a:lstStyle/>
                    <a:p>
                      <a:pPr algn="l"/>
                      <a:r>
                        <a:rPr lang="en-US" sz="1400" kern="100">
                          <a:effectLst/>
                          <a:latin typeface="微软雅黑" panose="020B0503020204020204" pitchFamily="34" charset="-122"/>
                          <a:ea typeface="微软雅黑" panose="020B0503020204020204" pitchFamily="34" charset="-122"/>
                        </a:rPr>
                        <a:t>tr</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lang="zh-CN" sz="1400" kern="100">
                          <a:effectLst/>
                          <a:latin typeface="微软雅黑" panose="020B0503020204020204" pitchFamily="34" charset="-122"/>
                          <a:ea typeface="微软雅黑" panose="020B0503020204020204" pitchFamily="34" charset="-122"/>
                        </a:rPr>
                        <a:t>行标签，表示一行</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784485318"/>
                  </a:ext>
                </a:extLst>
              </a:tr>
              <a:tr h="360000">
                <a:tc>
                  <a:txBody>
                    <a:bodyPr/>
                    <a:lstStyle/>
                    <a:p>
                      <a:pPr algn="l"/>
                      <a:r>
                        <a:rPr lang="en-US" sz="1400" kern="100">
                          <a:effectLst/>
                          <a:latin typeface="微软雅黑" panose="020B0503020204020204" pitchFamily="34" charset="-122"/>
                          <a:ea typeface="微软雅黑" panose="020B0503020204020204" pitchFamily="34" charset="-122"/>
                        </a:rPr>
                        <a:t>td</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单元格标签，表示单元格</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927083182"/>
                  </a:ext>
                </a:extLst>
              </a:tr>
              <a:tr h="360000">
                <a:tc>
                  <a:txBody>
                    <a:bodyPr/>
                    <a:lstStyle/>
                    <a:p>
                      <a:pPr algn="l"/>
                      <a:r>
                        <a:rPr lang="en-US" sz="1400" kern="100">
                          <a:effectLst/>
                          <a:latin typeface="微软雅黑" panose="020B0503020204020204" pitchFamily="34" charset="-122"/>
                          <a:ea typeface="微软雅黑" panose="020B0503020204020204" pitchFamily="34" charset="-122"/>
                        </a:rPr>
                        <a:t>td</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lang="zh-CN" sz="1400" kern="100" dirty="0">
                          <a:effectLst/>
                          <a:latin typeface="微软雅黑" panose="020B0503020204020204" pitchFamily="34" charset="-122"/>
                          <a:ea typeface="微软雅黑" panose="020B0503020204020204" pitchFamily="34" charset="-122"/>
                        </a:rPr>
                        <a:t>表头标签，表示单元格，内部的文字为加粗效果</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47293906"/>
                  </a:ext>
                </a:extLst>
              </a:tr>
            </a:tbl>
          </a:graphicData>
        </a:graphic>
      </p:graphicFrame>
      <p:sp>
        <p:nvSpPr>
          <p:cNvPr id="4" name="Rectangle 2">
            <a:extLst>
              <a:ext uri="{FF2B5EF4-FFF2-40B4-BE49-F238E27FC236}">
                <a16:creationId xmlns:a16="http://schemas.microsoft.com/office/drawing/2014/main" id="{FAF89CD5-566C-4234-9C58-B71D2F728A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组合 7">
            <a:extLst>
              <a:ext uri="{FF2B5EF4-FFF2-40B4-BE49-F238E27FC236}">
                <a16:creationId xmlns:a16="http://schemas.microsoft.com/office/drawing/2014/main" id="{942ABD7C-CE6D-4937-A4B1-E77D28E2501F}"/>
              </a:ext>
            </a:extLst>
          </p:cNvPr>
          <p:cNvGrpSpPr/>
          <p:nvPr/>
        </p:nvGrpSpPr>
        <p:grpSpPr>
          <a:xfrm>
            <a:off x="5078082" y="2619299"/>
            <a:ext cx="5511258" cy="2676413"/>
            <a:chOff x="5078082" y="2619299"/>
            <a:chExt cx="5511258" cy="2676413"/>
          </a:xfrm>
        </p:grpSpPr>
        <p:sp>
          <p:nvSpPr>
            <p:cNvPr id="6" name="Rectangle 13">
              <a:extLst>
                <a:ext uri="{FF2B5EF4-FFF2-40B4-BE49-F238E27FC236}">
                  <a16:creationId xmlns:a16="http://schemas.microsoft.com/office/drawing/2014/main" id="{23C9BFE1-3B6D-4555-9913-62E5E73A1CDA}"/>
                </a:ext>
              </a:extLst>
            </p:cNvPr>
            <p:cNvSpPr>
              <a:spLocks noChangeArrowheads="1"/>
            </p:cNvSpPr>
            <p:nvPr/>
          </p:nvSpPr>
          <p:spPr bwMode="auto">
            <a:xfrm>
              <a:off x="5938681" y="2619299"/>
              <a:ext cx="4650659" cy="2676413"/>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&lt;table&gt;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&lt;tr&gt;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第一行的单元格</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第一行的单元格</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&lt;/tr&gt;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&lt;tr&gt;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第二行的单元格</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第二行的单元格</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/tr&gt;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&lt;/table&gt;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箭头: 右 13">
              <a:extLst>
                <a:ext uri="{FF2B5EF4-FFF2-40B4-BE49-F238E27FC236}">
                  <a16:creationId xmlns:a16="http://schemas.microsoft.com/office/drawing/2014/main" id="{D43AF197-112A-4A62-A987-45F6CD53D723}"/>
                </a:ext>
              </a:extLst>
            </p:cNvPr>
            <p:cNvSpPr/>
            <p:nvPr/>
          </p:nvSpPr>
          <p:spPr>
            <a:xfrm>
              <a:off x="5078082" y="3290977"/>
              <a:ext cx="826465" cy="276045"/>
            </a:xfrm>
            <a:prstGeom prst="rightArrow">
              <a:avLst/>
            </a:prstGeom>
            <a:gradFill flip="none" rotWithShape="1">
              <a:gsLst>
                <a:gs pos="0">
                  <a:srgbClr val="0096FC"/>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17700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7 </a:t>
            </a:r>
            <a:r>
              <a:rPr lang="zh-CN" altLang="zh-CN" sz="1800" kern="100" dirty="0">
                <a:effectLst/>
                <a:ea typeface="微软雅黑" panose="020B0503020204020204" pitchFamily="34" charset="-122"/>
                <a:cs typeface="Times New Roman" panose="02020603050405020304" pitchFamily="18" charset="0"/>
              </a:rPr>
              <a:t>表格标签</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923330"/>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表格中网页制作中使用率较高的标签之一，经常采用表格进行网页布局，表格由行、列和单元格</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部份组成，一般通过</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个标签创建，分别为表格标签</a:t>
            </a:r>
            <a:r>
              <a:rPr lang="en-US" altLang="zh-CN" sz="1800" kern="100" dirty="0">
                <a:effectLst/>
                <a:ea typeface="微软雅黑" panose="020B0503020204020204" pitchFamily="34" charset="-122"/>
                <a:cs typeface="Times New Roman" panose="02020603050405020304" pitchFamily="18" charset="0"/>
              </a:rPr>
              <a:t>&lt;table&gt;</a:t>
            </a:r>
            <a:r>
              <a:rPr lang="zh-CN" altLang="zh-CN" sz="1800" kern="100" dirty="0">
                <a:effectLst/>
                <a:ea typeface="微软雅黑" panose="020B0503020204020204" pitchFamily="34" charset="-122"/>
                <a:cs typeface="Times New Roman" panose="02020603050405020304" pitchFamily="18" charset="0"/>
              </a:rPr>
              <a:t>，行标签</a:t>
            </a:r>
            <a:r>
              <a:rPr lang="en-US" altLang="zh-CN" sz="1800" kern="100" dirty="0">
                <a:effectLst/>
                <a:ea typeface="微软雅黑" panose="020B0503020204020204" pitchFamily="34" charset="-122"/>
                <a:cs typeface="Times New Roman" panose="02020603050405020304" pitchFamily="18" charset="0"/>
              </a:rPr>
              <a:t>&lt;tr&gt;</a:t>
            </a:r>
            <a:r>
              <a:rPr lang="zh-CN" altLang="zh-CN" sz="1800" kern="100" dirty="0">
                <a:effectLst/>
                <a:ea typeface="微软雅黑" panose="020B0503020204020204" pitchFamily="34" charset="-122"/>
                <a:cs typeface="Times New Roman" panose="02020603050405020304" pitchFamily="18" charset="0"/>
              </a:rPr>
              <a:t>和单元格标签</a:t>
            </a:r>
            <a:r>
              <a:rPr lang="en-US" altLang="zh-CN" sz="1800" kern="100" dirty="0">
                <a:effectLst/>
                <a:ea typeface="微软雅黑" panose="020B0503020204020204" pitchFamily="34" charset="-122"/>
                <a:cs typeface="Times New Roman" panose="02020603050405020304" pitchFamily="18" charset="0"/>
              </a:rPr>
              <a:t>&lt;td&gt;</a:t>
            </a:r>
            <a:r>
              <a:rPr lang="zh-CN" altLang="zh-CN" sz="1800" kern="100" dirty="0">
                <a:effectLst/>
                <a:ea typeface="微软雅黑" panose="020B0503020204020204" pitchFamily="34" charset="-122"/>
                <a:cs typeface="Times New Roman" panose="02020603050405020304" pitchFamily="18" charset="0"/>
              </a:rPr>
              <a:t>。表格的各种属性都要在表格的开始标签</a:t>
            </a:r>
            <a:r>
              <a:rPr lang="en-US" altLang="zh-CN" sz="1800" kern="100" dirty="0">
                <a:effectLst/>
                <a:ea typeface="微软雅黑" panose="020B0503020204020204" pitchFamily="34" charset="-122"/>
                <a:cs typeface="Times New Roman" panose="02020603050405020304" pitchFamily="18" charset="0"/>
              </a:rPr>
              <a:t>&lt;table&gt;</a:t>
            </a:r>
            <a:r>
              <a:rPr lang="zh-CN" altLang="zh-CN" sz="1800" kern="100" dirty="0">
                <a:effectLst/>
                <a:ea typeface="微软雅黑" panose="020B0503020204020204" pitchFamily="34" charset="-122"/>
                <a:cs typeface="Times New Roman" panose="02020603050405020304" pitchFamily="18" charset="0"/>
              </a:rPr>
              <a:t>和表格的结束标签之间才有效。</a:t>
            </a:r>
            <a:endParaRPr lang="zh-CN" altLang="zh-CN" kern="100" dirty="0">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FAF89CD5-566C-4234-9C58-B71D2F728A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组合 7">
            <a:extLst>
              <a:ext uri="{FF2B5EF4-FFF2-40B4-BE49-F238E27FC236}">
                <a16:creationId xmlns:a16="http://schemas.microsoft.com/office/drawing/2014/main" id="{942ABD7C-CE6D-4937-A4B1-E77D28E2501F}"/>
              </a:ext>
            </a:extLst>
          </p:cNvPr>
          <p:cNvGrpSpPr/>
          <p:nvPr/>
        </p:nvGrpSpPr>
        <p:grpSpPr>
          <a:xfrm>
            <a:off x="4188542" y="2564157"/>
            <a:ext cx="7364361" cy="3227044"/>
            <a:chOff x="5078082" y="2210196"/>
            <a:chExt cx="7364361" cy="3227044"/>
          </a:xfrm>
        </p:grpSpPr>
        <p:sp>
          <p:nvSpPr>
            <p:cNvPr id="6" name="Rectangle 13">
              <a:extLst>
                <a:ext uri="{FF2B5EF4-FFF2-40B4-BE49-F238E27FC236}">
                  <a16:creationId xmlns:a16="http://schemas.microsoft.com/office/drawing/2014/main" id="{23C9BFE1-3B6D-4555-9913-62E5E73A1CDA}"/>
                </a:ext>
              </a:extLst>
            </p:cNvPr>
            <p:cNvSpPr>
              <a:spLocks noChangeArrowheads="1"/>
            </p:cNvSpPr>
            <p:nvPr/>
          </p:nvSpPr>
          <p:spPr bwMode="auto">
            <a:xfrm>
              <a:off x="6027171" y="2210196"/>
              <a:ext cx="6415272" cy="3227044"/>
            </a:xfrm>
            <a:prstGeom prst="rect">
              <a:avLst/>
            </a:prstGeom>
            <a:solidFill>
              <a:schemeClr val="bg1">
                <a:lumMod val="9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algn="l"/>
              <a:r>
                <a:rPr lang="en-US" altLang="zh-CN" sz="1600" kern="100" dirty="0">
                  <a:effectLst/>
                  <a:latin typeface="微软雅黑" panose="020B0503020204020204" pitchFamily="34" charset="-122"/>
                  <a:ea typeface="微软雅黑" panose="020B0503020204020204" pitchFamily="34" charset="-122"/>
                </a:rPr>
                <a:t>&lt;table   </a:t>
              </a:r>
              <a:r>
                <a:rPr lang="en-US" altLang="zh-CN" sz="1600" kern="100" dirty="0" err="1">
                  <a:effectLst/>
                  <a:latin typeface="微软雅黑" panose="020B0503020204020204" pitchFamily="34" charset="-122"/>
                  <a:ea typeface="微软雅黑" panose="020B0503020204020204" pitchFamily="34" charset="-122"/>
                </a:rPr>
                <a:t>bgcolor</a:t>
              </a:r>
              <a:r>
                <a:rPr lang="en-US" altLang="zh-CN" sz="1600" kern="100" dirty="0">
                  <a:effectLst/>
                  <a:latin typeface="微软雅黑" panose="020B0503020204020204" pitchFamily="34" charset="-122"/>
                  <a:ea typeface="微软雅黑" panose="020B0503020204020204" pitchFamily="34" charset="-122"/>
                </a:rPr>
                <a:t>="#CCCCCC" width="300" height="150" border="1"  </a:t>
              </a:r>
              <a:r>
                <a:rPr lang="en-US" altLang="zh-CN" sz="1600" kern="100" dirty="0" err="1">
                  <a:effectLst/>
                  <a:latin typeface="微软雅黑" panose="020B0503020204020204" pitchFamily="34" charset="-122"/>
                  <a:ea typeface="微软雅黑" panose="020B0503020204020204" pitchFamily="34" charset="-122"/>
                </a:rPr>
                <a:t>bordercolor</a:t>
              </a:r>
              <a:r>
                <a:rPr lang="en-US" altLang="zh-CN" sz="1600" kern="100" dirty="0">
                  <a:effectLst/>
                  <a:latin typeface="微软雅黑" panose="020B0503020204020204" pitchFamily="34" charset="-122"/>
                  <a:ea typeface="微软雅黑" panose="020B0503020204020204" pitchFamily="34" charset="-122"/>
                </a:rPr>
                <a:t>="#009999" cellpadding="5" </a:t>
              </a:r>
              <a:r>
                <a:rPr lang="en-US" altLang="zh-CN" sz="1600" kern="100" dirty="0" err="1">
                  <a:effectLst/>
                  <a:latin typeface="微软雅黑" panose="020B0503020204020204" pitchFamily="34" charset="-122"/>
                  <a:ea typeface="微软雅黑" panose="020B0503020204020204" pitchFamily="34" charset="-122"/>
                </a:rPr>
                <a:t>cellspacing</a:t>
              </a:r>
              <a:r>
                <a:rPr lang="en-US" altLang="zh-CN" sz="1600" kern="100" dirty="0">
                  <a:effectLst/>
                  <a:latin typeface="微软雅黑" panose="020B0503020204020204" pitchFamily="34" charset="-122"/>
                  <a:ea typeface="微软雅黑" panose="020B0503020204020204" pitchFamily="34" charset="-122"/>
                </a:rPr>
                <a:t>="5"&gt; </a:t>
              </a:r>
              <a:endParaRPr lang="zh-CN" altLang="zh-CN" sz="1600" kern="100" dirty="0">
                <a:effectLst/>
                <a:latin typeface="微软雅黑" panose="020B0503020204020204" pitchFamily="34" charset="-122"/>
                <a:ea typeface="微软雅黑" panose="020B0503020204020204" pitchFamily="34" charset="-122"/>
              </a:endParaRPr>
            </a:p>
            <a:p>
              <a:pPr algn="l"/>
              <a:r>
                <a:rPr lang="en-US" altLang="zh-CN" sz="1600" kern="100" dirty="0">
                  <a:effectLst/>
                  <a:latin typeface="微软雅黑" panose="020B0503020204020204" pitchFamily="34" charset="-122"/>
                  <a:ea typeface="微软雅黑" panose="020B0503020204020204" pitchFamily="34" charset="-122"/>
                </a:rPr>
                <a:t>&lt;tr&gt;</a:t>
              </a:r>
            </a:p>
            <a:p>
              <a:pPr algn="l"/>
              <a:r>
                <a:rPr lang="en-US" altLang="zh-CN" sz="1600" kern="100" dirty="0">
                  <a:effectLst/>
                  <a:latin typeface="微软雅黑" panose="020B0503020204020204" pitchFamily="34" charset="-122"/>
                  <a:ea typeface="微软雅黑" panose="020B0503020204020204" pitchFamily="34" charset="-122"/>
                </a:rPr>
                <a:t>&lt;td &gt;</a:t>
              </a:r>
              <a:r>
                <a:rPr lang="zh-CN" altLang="zh-CN" sz="1600" kern="100" dirty="0">
                  <a:effectLst/>
                  <a:latin typeface="微软雅黑" panose="020B0503020204020204" pitchFamily="34" charset="-122"/>
                  <a:ea typeface="微软雅黑" panose="020B0503020204020204" pitchFamily="34" charset="-122"/>
                </a:rPr>
                <a:t>第一行的单元格</a:t>
              </a:r>
              <a:r>
                <a:rPr lang="en-US" altLang="zh-CN" sz="1600" kern="100" dirty="0">
                  <a:effectLst/>
                  <a:latin typeface="微软雅黑" panose="020B0503020204020204" pitchFamily="34" charset="-122"/>
                  <a:ea typeface="微软雅黑" panose="020B0503020204020204" pitchFamily="34" charset="-122"/>
                </a:rPr>
                <a:t>&lt;/td&gt;</a:t>
              </a:r>
              <a:endParaRPr lang="zh-CN" altLang="zh-CN" sz="1600" kern="100" dirty="0">
                <a:effectLst/>
                <a:latin typeface="微软雅黑" panose="020B0503020204020204" pitchFamily="34" charset="-122"/>
                <a:ea typeface="微软雅黑" panose="020B0503020204020204" pitchFamily="34" charset="-122"/>
              </a:endParaRPr>
            </a:p>
            <a:p>
              <a:pPr algn="l"/>
              <a:r>
                <a:rPr lang="en-US" altLang="zh-CN" sz="1600" kern="100" dirty="0">
                  <a:effectLst/>
                  <a:latin typeface="微软雅黑" panose="020B0503020204020204" pitchFamily="34" charset="-122"/>
                  <a:ea typeface="微软雅黑" panose="020B0503020204020204" pitchFamily="34" charset="-122"/>
                </a:rPr>
                <a:t>&lt;td&gt;</a:t>
              </a:r>
              <a:r>
                <a:rPr lang="zh-CN" altLang="zh-CN" sz="1600" kern="100" dirty="0">
                  <a:effectLst/>
                  <a:latin typeface="微软雅黑" panose="020B0503020204020204" pitchFamily="34" charset="-122"/>
                  <a:ea typeface="微软雅黑" panose="020B0503020204020204" pitchFamily="34" charset="-122"/>
                </a:rPr>
                <a:t>第一行的单元格</a:t>
              </a:r>
              <a:r>
                <a:rPr lang="en-US" altLang="zh-CN" sz="1600" kern="100" dirty="0">
                  <a:effectLst/>
                  <a:latin typeface="微软雅黑" panose="020B0503020204020204" pitchFamily="34" charset="-122"/>
                  <a:ea typeface="微软雅黑" panose="020B0503020204020204" pitchFamily="34" charset="-122"/>
                </a:rPr>
                <a:t>&lt;/td&gt;</a:t>
              </a:r>
            </a:p>
            <a:p>
              <a:pPr algn="l"/>
              <a:r>
                <a:rPr lang="en-US" altLang="zh-CN" sz="1600" kern="100" dirty="0">
                  <a:effectLst/>
                  <a:latin typeface="微软雅黑" panose="020B0503020204020204" pitchFamily="34" charset="-122"/>
                  <a:ea typeface="微软雅黑" panose="020B0503020204020204" pitchFamily="34" charset="-122"/>
                </a:rPr>
                <a:t>&lt;/tr&gt;</a:t>
              </a:r>
              <a:endParaRPr lang="zh-CN" altLang="zh-CN" sz="1600" kern="100" dirty="0">
                <a:effectLst/>
                <a:latin typeface="微软雅黑" panose="020B0503020204020204" pitchFamily="34" charset="-122"/>
                <a:ea typeface="微软雅黑" panose="020B0503020204020204" pitchFamily="34" charset="-122"/>
              </a:endParaRPr>
            </a:p>
            <a:p>
              <a:pPr algn="l"/>
              <a:r>
                <a:rPr lang="en-US" altLang="zh-CN" sz="1600" kern="100" dirty="0">
                  <a:effectLst/>
                  <a:latin typeface="微软雅黑" panose="020B0503020204020204" pitchFamily="34" charset="-122"/>
                  <a:ea typeface="微软雅黑" panose="020B0503020204020204" pitchFamily="34" charset="-122"/>
                </a:rPr>
                <a:t>&lt;tr&gt;</a:t>
              </a:r>
            </a:p>
            <a:p>
              <a:pPr algn="l"/>
              <a:r>
                <a:rPr lang="en-US" altLang="zh-CN" sz="1600" kern="100" dirty="0">
                  <a:effectLst/>
                  <a:latin typeface="微软雅黑" panose="020B0503020204020204" pitchFamily="34" charset="-122"/>
                  <a:ea typeface="微软雅黑" panose="020B0503020204020204" pitchFamily="34" charset="-122"/>
                </a:rPr>
                <a:t>&lt;td&gt;</a:t>
              </a:r>
              <a:r>
                <a:rPr lang="zh-CN" altLang="zh-CN" sz="1600" kern="100" dirty="0">
                  <a:effectLst/>
                  <a:latin typeface="微软雅黑" panose="020B0503020204020204" pitchFamily="34" charset="-122"/>
                  <a:ea typeface="微软雅黑" panose="020B0503020204020204" pitchFamily="34" charset="-122"/>
                </a:rPr>
                <a:t>第二行的单元格</a:t>
              </a:r>
              <a:r>
                <a:rPr lang="en-US" altLang="zh-CN" sz="1600" kern="100" dirty="0">
                  <a:effectLst/>
                  <a:latin typeface="微软雅黑" panose="020B0503020204020204" pitchFamily="34" charset="-122"/>
                  <a:ea typeface="微软雅黑" panose="020B0503020204020204" pitchFamily="34" charset="-122"/>
                </a:rPr>
                <a:t>&lt;/td&gt;</a:t>
              </a:r>
              <a:endParaRPr lang="zh-CN" altLang="zh-CN" sz="1600" kern="100" dirty="0">
                <a:effectLst/>
                <a:latin typeface="微软雅黑" panose="020B0503020204020204" pitchFamily="34" charset="-122"/>
                <a:ea typeface="微软雅黑" panose="020B0503020204020204" pitchFamily="34" charset="-122"/>
              </a:endParaRPr>
            </a:p>
            <a:p>
              <a:r>
                <a:rPr lang="en-US" altLang="zh-CN" sz="1600" kern="100" dirty="0">
                  <a:effectLst/>
                  <a:latin typeface="微软雅黑" panose="020B0503020204020204" pitchFamily="34" charset="-122"/>
                  <a:ea typeface="微软雅黑" panose="020B0503020204020204" pitchFamily="34" charset="-122"/>
                </a:rPr>
                <a:t>&lt;td&gt;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第二行的单元格</a:t>
              </a:r>
              <a:r>
                <a:rPr lang="en-US" altLang="zh-CN" sz="1600" kern="100" dirty="0">
                  <a:effectLst/>
                  <a:latin typeface="微软雅黑" panose="020B0503020204020204" pitchFamily="34" charset="-122"/>
                  <a:ea typeface="微软雅黑" panose="020B0503020204020204" pitchFamily="34" charset="-122"/>
                </a:rPr>
                <a:t>&lt;/td&gt;</a:t>
              </a:r>
            </a:p>
            <a:p>
              <a:r>
                <a:rPr lang="en-US" altLang="zh-CN" sz="1600" kern="100" dirty="0">
                  <a:effectLst/>
                  <a:latin typeface="微软雅黑" panose="020B0503020204020204" pitchFamily="34" charset="-122"/>
                  <a:ea typeface="微软雅黑" panose="020B0503020204020204" pitchFamily="34" charset="-122"/>
                </a:rPr>
                <a:t>&lt;/tr&gt;</a:t>
              </a:r>
            </a:p>
            <a:p>
              <a:r>
                <a:rPr lang="en-US" altLang="zh-CN" sz="1600" kern="100" dirty="0">
                  <a:effectLst/>
                  <a:latin typeface="微软雅黑" panose="020B0503020204020204" pitchFamily="34" charset="-122"/>
                  <a:ea typeface="微软雅黑" panose="020B0503020204020204" pitchFamily="34" charset="-122"/>
                </a:rPr>
                <a:t>&lt;/table&gt;</a:t>
              </a:r>
              <a:endPar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箭头: 右 13">
              <a:extLst>
                <a:ext uri="{FF2B5EF4-FFF2-40B4-BE49-F238E27FC236}">
                  <a16:creationId xmlns:a16="http://schemas.microsoft.com/office/drawing/2014/main" id="{D43AF197-112A-4A62-A987-45F6CD53D723}"/>
                </a:ext>
              </a:extLst>
            </p:cNvPr>
            <p:cNvSpPr/>
            <p:nvPr/>
          </p:nvSpPr>
          <p:spPr>
            <a:xfrm>
              <a:off x="5078082" y="3290977"/>
              <a:ext cx="826465" cy="276045"/>
            </a:xfrm>
            <a:prstGeom prst="rightArrow">
              <a:avLst/>
            </a:prstGeom>
            <a:gradFill flip="none" rotWithShape="1">
              <a:gsLst>
                <a:gs pos="0">
                  <a:srgbClr val="0096FC"/>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7" name="表格 6">
            <a:extLst>
              <a:ext uri="{FF2B5EF4-FFF2-40B4-BE49-F238E27FC236}">
                <a16:creationId xmlns:a16="http://schemas.microsoft.com/office/drawing/2014/main" id="{2BCB13DF-286F-47D5-AB00-8FDAA51F408E}"/>
              </a:ext>
            </a:extLst>
          </p:cNvPr>
          <p:cNvGraphicFramePr>
            <a:graphicFrameLocks noGrp="1"/>
          </p:cNvGraphicFramePr>
          <p:nvPr>
            <p:extLst>
              <p:ext uri="{D42A27DB-BD31-4B8C-83A1-F6EECF244321}">
                <p14:modId xmlns:p14="http://schemas.microsoft.com/office/powerpoint/2010/main" val="1597484674"/>
              </p:ext>
            </p:extLst>
          </p:nvPr>
        </p:nvGraphicFramePr>
        <p:xfrm>
          <a:off x="150244" y="2570069"/>
          <a:ext cx="4038298" cy="2916000"/>
        </p:xfrm>
        <a:graphic>
          <a:graphicData uri="http://schemas.openxmlformats.org/drawingml/2006/table">
            <a:tbl>
              <a:tblPr>
                <a:tableStyleId>{5C22544A-7EE6-4342-B048-85BDC9FD1C3A}</a:tableStyleId>
              </a:tblPr>
              <a:tblGrid>
                <a:gridCol w="1590066">
                  <a:extLst>
                    <a:ext uri="{9D8B030D-6E8A-4147-A177-3AD203B41FA5}">
                      <a16:colId xmlns:a16="http://schemas.microsoft.com/office/drawing/2014/main" val="277401021"/>
                    </a:ext>
                  </a:extLst>
                </a:gridCol>
                <a:gridCol w="2448232">
                  <a:extLst>
                    <a:ext uri="{9D8B030D-6E8A-4147-A177-3AD203B41FA5}">
                      <a16:colId xmlns:a16="http://schemas.microsoft.com/office/drawing/2014/main" val="2754876926"/>
                    </a:ext>
                  </a:extLst>
                </a:gridCol>
              </a:tblGrid>
              <a:tr h="324000">
                <a:tc>
                  <a:txBody>
                    <a:bodyPr/>
                    <a:lstStyle/>
                    <a:p>
                      <a:pPr algn="l"/>
                      <a:r>
                        <a:rPr lang="zh-CN" sz="1600" kern="100" dirty="0">
                          <a:effectLst/>
                          <a:latin typeface="微软雅黑" panose="020B0503020204020204" pitchFamily="34" charset="-122"/>
                          <a:ea typeface="微软雅黑" panose="020B0503020204020204" pitchFamily="34" charset="-122"/>
                        </a:rPr>
                        <a:t>属性</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zh-CN" sz="1600" kern="100" dirty="0">
                          <a:effectLst/>
                          <a:latin typeface="微软雅黑" panose="020B0503020204020204" pitchFamily="34" charset="-122"/>
                          <a:ea typeface="微软雅黑" panose="020B0503020204020204" pitchFamily="34" charset="-122"/>
                        </a:rPr>
                        <a:t>说明</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578534528"/>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width</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宽度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537661"/>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height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高度</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2557843"/>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background</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背景图片</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8090926"/>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bgcolor</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背景颜色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7779825"/>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border</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边框大小</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63293"/>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bordercolor</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边框颜色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653531"/>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Cellpadding</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a:effectLst/>
                          <a:latin typeface="微软雅黑" panose="020B0503020204020204" pitchFamily="34" charset="-122"/>
                          <a:ea typeface="微软雅黑" panose="020B0503020204020204" pitchFamily="34" charset="-122"/>
                        </a:rPr>
                        <a:t>单元格的填充值</a:t>
                      </a: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7517180"/>
                  </a:ext>
                </a:extLst>
              </a:tr>
              <a:tr h="324000">
                <a:tc>
                  <a:txBody>
                    <a:bodyPr/>
                    <a:lstStyle/>
                    <a:p>
                      <a:pPr algn="l"/>
                      <a:r>
                        <a:rPr lang="en-US" sz="1600" kern="100">
                          <a:effectLst/>
                          <a:latin typeface="微软雅黑" panose="020B0503020204020204" pitchFamily="34" charset="-122"/>
                          <a:ea typeface="微软雅黑" panose="020B0503020204020204" pitchFamily="34" charset="-122"/>
                        </a:rPr>
                        <a:t>cellspacing</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sz="1600" kern="100" dirty="0">
                          <a:effectLst/>
                          <a:latin typeface="微软雅黑" panose="020B0503020204020204" pitchFamily="34" charset="-122"/>
                          <a:ea typeface="微软雅黑" panose="020B0503020204020204" pitchFamily="34" charset="-122"/>
                        </a:rPr>
                        <a:t>单元格的间距值</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6136507"/>
                  </a:ext>
                </a:extLst>
              </a:tr>
            </a:tbl>
          </a:graphicData>
        </a:graphic>
      </p:graphicFrame>
    </p:spTree>
    <p:extLst>
      <p:ext uri="{BB962C8B-B14F-4D97-AF65-F5344CB8AC3E}">
        <p14:creationId xmlns:p14="http://schemas.microsoft.com/office/powerpoint/2010/main" val="89281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课堂案例：人物介绍网页的制作</a:t>
            </a:r>
            <a:endParaRPr lang="zh-CN" altLang="en-US" b="1" dirty="0">
              <a:effectLst>
                <a:outerShdw blurRad="38100" dist="38100" dir="2700000" algn="tl">
                  <a:srgbClr val="000000">
                    <a:alpha val="43137"/>
                  </a:srgbClr>
                </a:outerShdw>
              </a:effectLst>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8" name="矩形: 圆角 57">
            <a:extLst>
              <a:ext uri="{FF2B5EF4-FFF2-40B4-BE49-F238E27FC236}">
                <a16:creationId xmlns:a16="http://schemas.microsoft.com/office/drawing/2014/main" id="{1BABF9E1-2807-41AC-A135-0538BD287848}"/>
              </a:ext>
            </a:extLst>
          </p:cNvPr>
          <p:cNvSpPr/>
          <p:nvPr/>
        </p:nvSpPr>
        <p:spPr>
          <a:xfrm>
            <a:off x="4386103" y="2614467"/>
            <a:ext cx="6469434" cy="1664235"/>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rPr>
              <a:t>本章通过对</a:t>
            </a:r>
            <a:r>
              <a:rPr lang="en-US" altLang="zh-CN" sz="2000" dirty="0">
                <a:solidFill>
                  <a:schemeClr val="tx1"/>
                </a:solidFill>
                <a:latin typeface="微软雅黑" panose="020B0503020204020204" pitchFamily="34" charset="-122"/>
                <a:ea typeface="微软雅黑" panose="020B0503020204020204" pitchFamily="34" charset="-122"/>
              </a:rPr>
              <a:t>HTML</a:t>
            </a:r>
            <a:r>
              <a:rPr lang="zh-CN" altLang="en-US" sz="2000" dirty="0">
                <a:solidFill>
                  <a:schemeClr val="tx1"/>
                </a:solidFill>
                <a:latin typeface="微软雅黑" panose="020B0503020204020204" pitchFamily="34" charset="-122"/>
                <a:ea typeface="微软雅黑" panose="020B0503020204020204" pitchFamily="34" charset="-122"/>
              </a:rPr>
              <a:t>语言和</a:t>
            </a:r>
            <a:r>
              <a:rPr lang="en-US" altLang="zh-CN" sz="2000" dirty="0">
                <a:solidFill>
                  <a:schemeClr val="tx1"/>
                </a:solidFill>
                <a:latin typeface="微软雅黑" panose="020B0503020204020204" pitchFamily="34" charset="-122"/>
                <a:ea typeface="微软雅黑" panose="020B0503020204020204" pitchFamily="34" charset="-122"/>
              </a:rPr>
              <a:t>CSS</a:t>
            </a:r>
            <a:r>
              <a:rPr lang="zh-CN" altLang="en-US" sz="2000" dirty="0">
                <a:solidFill>
                  <a:schemeClr val="tx1"/>
                </a:solidFill>
                <a:latin typeface="微软雅黑" panose="020B0503020204020204" pitchFamily="34" charset="-122"/>
                <a:ea typeface="微软雅黑" panose="020B0503020204020204" pitchFamily="34" charset="-122"/>
              </a:rPr>
              <a:t>的学习，能制作简单的人物介绍网页，并通过学习</a:t>
            </a:r>
            <a:r>
              <a:rPr lang="en-US" altLang="zh-CN" sz="2000" dirty="0">
                <a:solidFill>
                  <a:schemeClr val="tx1"/>
                </a:solidFill>
                <a:latin typeface="微软雅黑" panose="020B0503020204020204" pitchFamily="34" charset="-122"/>
                <a:ea typeface="微软雅黑" panose="020B0503020204020204" pitchFamily="34" charset="-122"/>
              </a:rPr>
              <a:t>CSS</a:t>
            </a:r>
            <a:r>
              <a:rPr lang="zh-CN" altLang="en-US" sz="2000" dirty="0">
                <a:solidFill>
                  <a:schemeClr val="tx1"/>
                </a:solidFill>
                <a:latin typeface="微软雅黑" panose="020B0503020204020204" pitchFamily="34" charset="-122"/>
                <a:ea typeface="微软雅黑" panose="020B0503020204020204" pitchFamily="34" charset="-122"/>
              </a:rPr>
              <a:t>样式，增加网页的美观性。</a:t>
            </a:r>
          </a:p>
        </p:txBody>
      </p:sp>
      <p:grpSp>
        <p:nvGrpSpPr>
          <p:cNvPr id="64" name="组合 63">
            <a:extLst>
              <a:ext uri="{FF2B5EF4-FFF2-40B4-BE49-F238E27FC236}">
                <a16:creationId xmlns:a16="http://schemas.microsoft.com/office/drawing/2014/main" id="{9A0976BE-0A11-4A53-9AA7-6718A0858326}"/>
              </a:ext>
            </a:extLst>
          </p:cNvPr>
          <p:cNvGrpSpPr/>
          <p:nvPr/>
        </p:nvGrpSpPr>
        <p:grpSpPr>
          <a:xfrm>
            <a:off x="168025" y="1742338"/>
            <a:ext cx="3825607" cy="3825607"/>
            <a:chOff x="3521750" y="2024586"/>
            <a:chExt cx="3567309" cy="3567309"/>
          </a:xfrm>
        </p:grpSpPr>
        <p:sp>
          <p:nvSpPr>
            <p:cNvPr id="65" name="椭圆 64">
              <a:extLst>
                <a:ext uri="{FF2B5EF4-FFF2-40B4-BE49-F238E27FC236}">
                  <a16:creationId xmlns:a16="http://schemas.microsoft.com/office/drawing/2014/main" id="{0483B72C-B237-48A6-95E6-3DFAA28E463F}"/>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458A1B19-85B7-48C8-9899-5373FA93CC81}"/>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19DEE83E-0B1F-4CD0-9D22-4E38BD1987AB}"/>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形 67" descr="教室">
            <a:extLst>
              <a:ext uri="{FF2B5EF4-FFF2-40B4-BE49-F238E27FC236}">
                <a16:creationId xmlns:a16="http://schemas.microsoft.com/office/drawing/2014/main" id="{7334FBA1-7CFB-4C56-8ABF-995C28CC8B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4243" y="2865533"/>
            <a:ext cx="1413169" cy="1413169"/>
          </a:xfrm>
          <a:prstGeom prst="rect">
            <a:avLst/>
          </a:prstGeom>
        </p:spPr>
      </p:pic>
    </p:spTree>
    <p:extLst>
      <p:ext uri="{BB962C8B-B14F-4D97-AF65-F5344CB8AC3E}">
        <p14:creationId xmlns:p14="http://schemas.microsoft.com/office/powerpoint/2010/main" val="48988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8 </a:t>
            </a:r>
            <a:r>
              <a:rPr lang="zh-CN" altLang="zh-CN" sz="1800" kern="100" dirty="0">
                <a:effectLst/>
                <a:ea typeface="微软雅黑" panose="020B0503020204020204" pitchFamily="34" charset="-122"/>
                <a:cs typeface="Times New Roman" panose="02020603050405020304" pitchFamily="18" charset="0"/>
              </a:rPr>
              <a:t>特殊字符</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923330"/>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文档中，有些字符没办法直接显示出来，例如</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使用特殊字符可以将键盘上没有的字符表达出来，而有些</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文档的特殊字符在键盘上虽然可以得到，但浏览器在解析</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文当时会报错，例如</a:t>
            </a:r>
            <a:r>
              <a:rPr lang="en-US" altLang="zh-CN" sz="1800" kern="100" dirty="0">
                <a:effectLst/>
                <a:ea typeface="微软雅黑" panose="020B0503020204020204" pitchFamily="34" charset="-122"/>
                <a:cs typeface="Times New Roman" panose="02020603050405020304" pitchFamily="18" charset="0"/>
              </a:rPr>
              <a:t>“&lt;”</a:t>
            </a:r>
            <a:r>
              <a:rPr lang="zh-CN" altLang="zh-CN" sz="1800" kern="100" dirty="0">
                <a:effectLst/>
                <a:ea typeface="微软雅黑" panose="020B0503020204020204" pitchFamily="34" charset="-122"/>
                <a:cs typeface="Times New Roman" panose="02020603050405020304" pitchFamily="18" charset="0"/>
              </a:rPr>
              <a:t>等，为防止代码混淆，必须用一些代码来表示它们</a:t>
            </a:r>
            <a:r>
              <a:rPr lang="zh-CN" altLang="en-US" sz="1800" kern="100" dirty="0">
                <a:effectLst/>
                <a:ea typeface="微软雅黑" panose="020B0503020204020204" pitchFamily="34" charset="-122"/>
                <a:cs typeface="Times New Roman" panose="02020603050405020304" pitchFamily="18" charset="0"/>
              </a:rPr>
              <a:t>。</a:t>
            </a:r>
            <a:endParaRPr lang="zh-CN" altLang="zh-CN" kern="100" dirty="0">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FAF89CD5-566C-4234-9C58-B71D2F728A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AB33293B-9B80-47D0-B0DA-471B799A2805}"/>
              </a:ext>
            </a:extLst>
          </p:cNvPr>
          <p:cNvGraphicFramePr>
            <a:graphicFrameLocks noGrp="1"/>
          </p:cNvGraphicFramePr>
          <p:nvPr>
            <p:extLst>
              <p:ext uri="{D42A27DB-BD31-4B8C-83A1-F6EECF244321}">
                <p14:modId xmlns:p14="http://schemas.microsoft.com/office/powerpoint/2010/main" val="4262559445"/>
              </p:ext>
            </p:extLst>
          </p:nvPr>
        </p:nvGraphicFramePr>
        <p:xfrm>
          <a:off x="1440424" y="2802193"/>
          <a:ext cx="6992600" cy="1935197"/>
        </p:xfrm>
        <a:graphic>
          <a:graphicData uri="http://schemas.openxmlformats.org/drawingml/2006/table">
            <a:tbl>
              <a:tblPr>
                <a:tableStyleId>{5C22544A-7EE6-4342-B048-85BDC9FD1C3A}</a:tableStyleId>
              </a:tblPr>
              <a:tblGrid>
                <a:gridCol w="1504336">
                  <a:extLst>
                    <a:ext uri="{9D8B030D-6E8A-4147-A177-3AD203B41FA5}">
                      <a16:colId xmlns:a16="http://schemas.microsoft.com/office/drawing/2014/main" val="2763227025"/>
                    </a:ext>
                  </a:extLst>
                </a:gridCol>
                <a:gridCol w="1725290">
                  <a:extLst>
                    <a:ext uri="{9D8B030D-6E8A-4147-A177-3AD203B41FA5}">
                      <a16:colId xmlns:a16="http://schemas.microsoft.com/office/drawing/2014/main" val="1365625783"/>
                    </a:ext>
                  </a:extLst>
                </a:gridCol>
                <a:gridCol w="232211">
                  <a:extLst>
                    <a:ext uri="{9D8B030D-6E8A-4147-A177-3AD203B41FA5}">
                      <a16:colId xmlns:a16="http://schemas.microsoft.com/office/drawing/2014/main" val="1770632347"/>
                    </a:ext>
                  </a:extLst>
                </a:gridCol>
                <a:gridCol w="1047003">
                  <a:extLst>
                    <a:ext uri="{9D8B030D-6E8A-4147-A177-3AD203B41FA5}">
                      <a16:colId xmlns:a16="http://schemas.microsoft.com/office/drawing/2014/main" val="3130885578"/>
                    </a:ext>
                  </a:extLst>
                </a:gridCol>
                <a:gridCol w="2483760">
                  <a:extLst>
                    <a:ext uri="{9D8B030D-6E8A-4147-A177-3AD203B41FA5}">
                      <a16:colId xmlns:a16="http://schemas.microsoft.com/office/drawing/2014/main" val="1340679392"/>
                    </a:ext>
                  </a:extLst>
                </a:gridCol>
              </a:tblGrid>
              <a:tr h="315197">
                <a:tc>
                  <a:txBody>
                    <a:bodyPr/>
                    <a:lstStyle/>
                    <a:p>
                      <a:pPr algn="just"/>
                      <a:r>
                        <a:rPr lang="zh-CN" sz="1600" kern="100" dirty="0">
                          <a:effectLst/>
                          <a:latin typeface="微软雅黑" panose="020B0503020204020204" pitchFamily="34" charset="-122"/>
                          <a:ea typeface="微软雅黑" panose="020B0503020204020204" pitchFamily="34" charset="-122"/>
                        </a:rPr>
                        <a:t>特殊符号</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r>
                        <a:rPr lang="zh-CN" sz="1600" kern="100" dirty="0">
                          <a:effectLst/>
                          <a:latin typeface="微软雅黑" panose="020B0503020204020204" pitchFamily="34" charset="-122"/>
                          <a:ea typeface="微软雅黑" panose="020B0503020204020204" pitchFamily="34" charset="-122"/>
                        </a:rPr>
                        <a:t>符号的代码</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6">
                  <a:txBody>
                    <a:bodyPr/>
                    <a:lstStyle/>
                    <a:p>
                      <a:pPr algn="just"/>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zh-CN" sz="1600" kern="100" dirty="0">
                          <a:effectLst/>
                          <a:latin typeface="微软雅黑" panose="020B0503020204020204" pitchFamily="34" charset="-122"/>
                          <a:ea typeface="微软雅黑" panose="020B0503020204020204" pitchFamily="34" charset="-122"/>
                        </a:rPr>
                        <a:t>特殊符号</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r>
                        <a:rPr lang="zh-CN" sz="1600" kern="100" dirty="0">
                          <a:effectLst/>
                          <a:latin typeface="微软雅黑" panose="020B0503020204020204" pitchFamily="34" charset="-122"/>
                          <a:ea typeface="微软雅黑" panose="020B0503020204020204" pitchFamily="34" charset="-122"/>
                        </a:rPr>
                        <a:t>符号的代码</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414855395"/>
                  </a:ext>
                </a:extLst>
              </a:tr>
              <a:tr h="324000">
                <a:tc>
                  <a:txBody>
                    <a:bodyPr/>
                    <a:lstStyle/>
                    <a:p>
                      <a:pPr algn="just"/>
                      <a:r>
                        <a:rPr lang="zh-CN" sz="1600" kern="100">
                          <a:effectLst/>
                          <a:latin typeface="微软雅黑" panose="020B0503020204020204" pitchFamily="34" charset="-122"/>
                          <a:ea typeface="微软雅黑" panose="020B0503020204020204" pitchFamily="34" charset="-122"/>
                        </a:rPr>
                        <a:t>空格</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dirty="0">
                          <a:effectLst/>
                          <a:latin typeface="微软雅黑" panose="020B0503020204020204" pitchFamily="34" charset="-122"/>
                          <a:ea typeface="微软雅黑" panose="020B0503020204020204" pitchFamily="34" charset="-122"/>
                        </a:rPr>
                        <a:t>&amp;</a:t>
                      </a:r>
                      <a:r>
                        <a:rPr lang="en-US" sz="1600" kern="100" dirty="0" err="1">
                          <a:effectLst/>
                          <a:latin typeface="微软雅黑" panose="020B0503020204020204" pitchFamily="34" charset="-122"/>
                          <a:ea typeface="微软雅黑" panose="020B0503020204020204" pitchFamily="34" charset="-122"/>
                        </a:rPr>
                        <a:t>nbsp</a:t>
                      </a:r>
                      <a:r>
                        <a:rPr lang="en-US" sz="16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a:r>
                        <a:rPr lang="zh-CN"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&amp;times;</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5065470"/>
                  </a:ext>
                </a:extLst>
              </a:tr>
              <a:tr h="324000">
                <a:tc>
                  <a:txBody>
                    <a:bodyPr/>
                    <a:lstStyle/>
                    <a:p>
                      <a:pPr algn="just"/>
                      <a:r>
                        <a:rPr lang="zh-CN"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dirty="0">
                          <a:effectLst/>
                          <a:latin typeface="微软雅黑" panose="020B0503020204020204" pitchFamily="34" charset="-122"/>
                          <a:ea typeface="微软雅黑" panose="020B0503020204020204" pitchFamily="34" charset="-122"/>
                        </a:rPr>
                        <a:t>&amp;#8220;</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a:r>
                        <a:rPr lang="en-US"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&amp;copy;</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9877626"/>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&amp;</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dirty="0">
                          <a:effectLst/>
                          <a:latin typeface="微软雅黑" panose="020B0503020204020204" pitchFamily="34" charset="-122"/>
                          <a:ea typeface="微软雅黑" panose="020B0503020204020204" pitchFamily="34" charset="-122"/>
                        </a:rPr>
                        <a:t>&amp;amp;</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a:r>
                        <a:rPr lang="en-US"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&amp;reg;</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2940757"/>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&gt;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&amp;gt;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a:r>
                        <a:rPr lang="en-US" sz="16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&amp;#8482;</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687962"/>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&lt;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a:effectLst/>
                          <a:latin typeface="微软雅黑" panose="020B0503020204020204" pitchFamily="34" charset="-122"/>
                          <a:ea typeface="微软雅黑" panose="020B0503020204020204" pitchFamily="34" charset="-122"/>
                        </a:rPr>
                        <a:t>&amp;lt;</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a:r>
                        <a:rPr lang="en-US" sz="16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00" dirty="0">
                          <a:effectLst/>
                          <a:latin typeface="微软雅黑" panose="020B0503020204020204" pitchFamily="34" charset="-122"/>
                          <a:ea typeface="微软雅黑" panose="020B0503020204020204" pitchFamily="34" charset="-122"/>
                        </a:rPr>
                        <a:t>&amp;#8212;</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8888860"/>
                  </a:ext>
                </a:extLst>
              </a:tr>
            </a:tbl>
          </a:graphicData>
        </a:graphic>
      </p:graphicFrame>
    </p:spTree>
    <p:extLst>
      <p:ext uri="{BB962C8B-B14F-4D97-AF65-F5344CB8AC3E}">
        <p14:creationId xmlns:p14="http://schemas.microsoft.com/office/powerpoint/2010/main" val="2774999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8" y="776749"/>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9 </a:t>
            </a:r>
            <a:r>
              <a:rPr lang="zh-CN" altLang="zh-CN" sz="1800" kern="100" dirty="0">
                <a:effectLst/>
                <a:ea typeface="微软雅黑" panose="020B0503020204020204" pitchFamily="34" charset="-122"/>
                <a:cs typeface="Times New Roman" panose="02020603050405020304" pitchFamily="18" charset="0"/>
              </a:rPr>
              <a:t>插入水平线</a:t>
            </a:r>
            <a:endParaRPr lang="zh-CN" altLang="en-US" dirty="0"/>
          </a:p>
        </p:txBody>
      </p:sp>
      <p:sp>
        <p:nvSpPr>
          <p:cNvPr id="12" name="文本框 11">
            <a:extLst>
              <a:ext uri="{FF2B5EF4-FFF2-40B4-BE49-F238E27FC236}">
                <a16:creationId xmlns:a16="http://schemas.microsoft.com/office/drawing/2014/main" id="{8A661805-4D5C-491B-B3A6-5998FD33A746}"/>
              </a:ext>
            </a:extLst>
          </p:cNvPr>
          <p:cNvSpPr txBox="1"/>
          <p:nvPr/>
        </p:nvSpPr>
        <p:spPr>
          <a:xfrm>
            <a:off x="150244" y="1371931"/>
            <a:ext cx="10606896" cy="646331"/>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文档中，可以采用水平线标签在页中产生一条水平线，水平线的标签为</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hr</a:t>
            </a:r>
            <a:r>
              <a:rPr lang="en-US" altLang="zh-CN" sz="1800" kern="100" dirty="0">
                <a:effectLst/>
                <a:ea typeface="微软雅黑" panose="020B0503020204020204" pitchFamily="34" charset="-122"/>
                <a:cs typeface="Times New Roman" panose="02020603050405020304" pitchFamily="18" charset="0"/>
              </a:rPr>
              <a:t>&gt;</a:t>
            </a:r>
            <a:r>
              <a:rPr lang="zh-CN" altLang="zh-CN" sz="1800" kern="100" dirty="0">
                <a:effectLst/>
                <a:ea typeface="微软雅黑" panose="020B0503020204020204" pitchFamily="34" charset="-122"/>
                <a:cs typeface="Times New Roman" panose="02020603050405020304" pitchFamily="18" charset="0"/>
              </a:rPr>
              <a:t>，是一个单标签，水平线标签拥有多个属性来设置水平线的效果</a:t>
            </a:r>
            <a:r>
              <a:rPr lang="zh-CN" altLang="en-US" kern="100" dirty="0">
                <a:ea typeface="微软雅黑" panose="020B0503020204020204" pitchFamily="34" charset="-122"/>
                <a:cs typeface="Times New Roman" panose="02020603050405020304" pitchFamily="18" charset="0"/>
              </a:rPr>
              <a:t>。</a:t>
            </a:r>
            <a:endParaRPr lang="zh-CN" altLang="zh-CN" kern="100" dirty="0">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FAF89CD5-566C-4234-9C58-B71D2F728A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a:extLst>
              <a:ext uri="{FF2B5EF4-FFF2-40B4-BE49-F238E27FC236}">
                <a16:creationId xmlns:a16="http://schemas.microsoft.com/office/drawing/2014/main" id="{4716793A-FBDC-482C-A35E-67C42D56A79A}"/>
              </a:ext>
            </a:extLst>
          </p:cNvPr>
          <p:cNvGraphicFramePr>
            <a:graphicFrameLocks noGrp="1"/>
          </p:cNvGraphicFramePr>
          <p:nvPr>
            <p:extLst>
              <p:ext uri="{D42A27DB-BD31-4B8C-83A1-F6EECF244321}">
                <p14:modId xmlns:p14="http://schemas.microsoft.com/office/powerpoint/2010/main" val="1691742521"/>
              </p:ext>
            </p:extLst>
          </p:nvPr>
        </p:nvGraphicFramePr>
        <p:xfrm>
          <a:off x="201561" y="2301779"/>
          <a:ext cx="5411470" cy="1944000"/>
        </p:xfrm>
        <a:graphic>
          <a:graphicData uri="http://schemas.openxmlformats.org/drawingml/2006/table">
            <a:tbl>
              <a:tblPr>
                <a:effectLst>
                  <a:outerShdw blurRad="50800" dist="38100" dir="10800000" algn="r" rotWithShape="0">
                    <a:prstClr val="black">
                      <a:alpha val="40000"/>
                    </a:prstClr>
                  </a:outerShdw>
                </a:effectLst>
                <a:tableStyleId>{5C22544A-7EE6-4342-B048-85BDC9FD1C3A}</a:tableStyleId>
              </a:tblPr>
              <a:tblGrid>
                <a:gridCol w="1689100">
                  <a:extLst>
                    <a:ext uri="{9D8B030D-6E8A-4147-A177-3AD203B41FA5}">
                      <a16:colId xmlns:a16="http://schemas.microsoft.com/office/drawing/2014/main" val="1047545067"/>
                    </a:ext>
                  </a:extLst>
                </a:gridCol>
                <a:gridCol w="3722370">
                  <a:extLst>
                    <a:ext uri="{9D8B030D-6E8A-4147-A177-3AD203B41FA5}">
                      <a16:colId xmlns:a16="http://schemas.microsoft.com/office/drawing/2014/main" val="4093825953"/>
                    </a:ext>
                  </a:extLst>
                </a:gridCol>
              </a:tblGrid>
              <a:tr h="324000">
                <a:tc>
                  <a:txBody>
                    <a:bodyPr/>
                    <a:lstStyle/>
                    <a:p>
                      <a:pPr algn="just"/>
                      <a:r>
                        <a:rPr lang="zh-CN" sz="1600" kern="100">
                          <a:effectLst/>
                          <a:latin typeface="微软雅黑" panose="020B0503020204020204" pitchFamily="34" charset="-122"/>
                          <a:ea typeface="微软雅黑" panose="020B0503020204020204" pitchFamily="34" charset="-122"/>
                        </a:rPr>
                        <a:t>属性</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a:effectLst/>
                          <a:latin typeface="微软雅黑" panose="020B0503020204020204" pitchFamily="34" charset="-122"/>
                          <a:ea typeface="微软雅黑" panose="020B0503020204020204" pitchFamily="34" charset="-122"/>
                        </a:rPr>
                        <a:t>说明</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95570835"/>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width</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a:effectLst/>
                          <a:latin typeface="微软雅黑" panose="020B0503020204020204" pitchFamily="34" charset="-122"/>
                          <a:ea typeface="微软雅黑" panose="020B0503020204020204" pitchFamily="34" charset="-122"/>
                        </a:rPr>
                        <a:t>宽度（长度）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64500344"/>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size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a:effectLst/>
                          <a:latin typeface="微软雅黑" panose="020B0503020204020204" pitchFamily="34" charset="-122"/>
                          <a:ea typeface="微软雅黑" panose="020B0503020204020204" pitchFamily="34" charset="-122"/>
                        </a:rPr>
                        <a:t>高度（厚度）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83839350"/>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noshade</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a:effectLst/>
                          <a:latin typeface="微软雅黑" panose="020B0503020204020204" pitchFamily="34" charset="-122"/>
                          <a:ea typeface="微软雅黑" panose="020B0503020204020204" pitchFamily="34" charset="-122"/>
                        </a:rPr>
                        <a:t>阴影</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04922599"/>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color</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a:effectLst/>
                          <a:latin typeface="微软雅黑" panose="020B0503020204020204" pitchFamily="34" charset="-122"/>
                          <a:ea typeface="微软雅黑" panose="020B0503020204020204" pitchFamily="34" charset="-122"/>
                        </a:rPr>
                        <a:t>颜色</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47573841"/>
                  </a:ext>
                </a:extLst>
              </a:tr>
              <a:tr h="324000">
                <a:tc>
                  <a:txBody>
                    <a:bodyPr/>
                    <a:lstStyle/>
                    <a:p>
                      <a:pPr algn="just"/>
                      <a:r>
                        <a:rPr lang="en-US" sz="1600" kern="100">
                          <a:effectLst/>
                          <a:latin typeface="微软雅黑" panose="020B0503020204020204" pitchFamily="34" charset="-122"/>
                          <a:ea typeface="微软雅黑" panose="020B0503020204020204" pitchFamily="34" charset="-122"/>
                        </a:rPr>
                        <a:t>align</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r>
                        <a:rPr lang="zh-CN" sz="1600" kern="100" dirty="0">
                          <a:effectLst/>
                          <a:latin typeface="微软雅黑" panose="020B0503020204020204" pitchFamily="34" charset="-122"/>
                          <a:ea typeface="微软雅黑" panose="020B0503020204020204" pitchFamily="34" charset="-122"/>
                        </a:rPr>
                        <a:t>对齐方式，值可为：左、中、右</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34961782"/>
                  </a:ext>
                </a:extLst>
              </a:tr>
            </a:tbl>
          </a:graphicData>
        </a:graphic>
      </p:graphicFrame>
      <p:sp>
        <p:nvSpPr>
          <p:cNvPr id="8" name="文本框 7">
            <a:extLst>
              <a:ext uri="{FF2B5EF4-FFF2-40B4-BE49-F238E27FC236}">
                <a16:creationId xmlns:a16="http://schemas.microsoft.com/office/drawing/2014/main" id="{B39AA76A-2D4B-4B3E-B651-95CF87D0BE67}"/>
              </a:ext>
            </a:extLst>
          </p:cNvPr>
          <p:cNvSpPr txBox="1"/>
          <p:nvPr/>
        </p:nvSpPr>
        <p:spPr>
          <a:xfrm>
            <a:off x="5825613" y="2782669"/>
            <a:ext cx="4803058" cy="646331"/>
          </a:xfrm>
          <a:prstGeom prst="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rPr>
              <a:t>&lt;</a:t>
            </a:r>
            <a:r>
              <a:rPr lang="en-US" altLang="zh-CN" sz="1800" kern="100" dirty="0" err="1">
                <a:effectLst/>
                <a:latin typeface="Times New Roman" panose="02020603050405020304" pitchFamily="18" charset="0"/>
                <a:ea typeface="宋体" panose="02010600030101010101" pitchFamily="2" charset="-122"/>
              </a:rPr>
              <a:t>hr</a:t>
            </a:r>
            <a:r>
              <a:rPr lang="en-US" altLang="zh-CN" sz="1800" kern="100" dirty="0">
                <a:effectLst/>
                <a:latin typeface="Times New Roman" panose="02020603050405020304" pitchFamily="18" charset="0"/>
                <a:ea typeface="宋体" panose="02010600030101010101" pitchFamily="2" charset="-122"/>
              </a:rPr>
              <a:t>  width="100" align="left" color="#0033FF" size="3" </a:t>
            </a:r>
            <a:r>
              <a:rPr lang="en-US" altLang="zh-CN" sz="1800" kern="100" dirty="0" err="1">
                <a:effectLst/>
                <a:latin typeface="Times New Roman" panose="02020603050405020304" pitchFamily="18" charset="0"/>
                <a:ea typeface="宋体" panose="02010600030101010101" pitchFamily="2" charset="-122"/>
              </a:rPr>
              <a:t>noshade</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noshade</a:t>
            </a:r>
            <a:r>
              <a:rPr lang="en-US" altLang="zh-CN" sz="1800" kern="100" dirty="0">
                <a:effectLst/>
                <a:latin typeface="Times New Roman" panose="02020603050405020304" pitchFamily="18" charset="0"/>
                <a:ea typeface="宋体" panose="02010600030101010101" pitchFamily="2" charset="-122"/>
              </a:rPr>
              <a:t>" /&gt;</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146077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4F5612-9C91-429E-B50E-F95741976DC9}"/>
              </a:ext>
            </a:extLst>
          </p:cNvPr>
          <p:cNvSpPr>
            <a:spLocks noGrp="1"/>
          </p:cNvSpPr>
          <p:nvPr>
            <p:ph type="title"/>
          </p:nvPr>
        </p:nvSpPr>
        <p:spPr>
          <a:xfrm>
            <a:off x="1988729" y="355107"/>
            <a:ext cx="8996518" cy="695990"/>
          </a:xfrm>
        </p:spPr>
        <p:txBody>
          <a:body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DOCTYPE</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（文档类型）的含义和选择</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A68F7DBC-B9AA-4A5A-B695-BCCA68A4B6DB}"/>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3D0DC72F-250C-4502-9AA2-12FA01C47514}"/>
              </a:ext>
            </a:extLst>
          </p:cNvPr>
          <p:cNvSpPr txBox="1"/>
          <p:nvPr/>
        </p:nvSpPr>
        <p:spPr>
          <a:xfrm>
            <a:off x="521110" y="1051097"/>
            <a:ext cx="10277324" cy="1200329"/>
          </a:xfrm>
          <a:prstGeom prst="rect">
            <a:avLst/>
          </a:prstGeom>
          <a:solidFill>
            <a:schemeClr val="bg1">
              <a:lumMod val="95000"/>
            </a:schemeClr>
          </a:solidFill>
        </p:spPr>
        <p:txBody>
          <a:bodyPr wrap="square">
            <a:spAutoFit/>
          </a:bodyPr>
          <a:lstStyle/>
          <a:p>
            <a:pPr algn="just"/>
            <a:r>
              <a:rPr lang="en-US" altLang="zh-CN" sz="1800" kern="100" dirty="0">
                <a:effectLst/>
                <a:latin typeface="微软雅黑" panose="020B0503020204020204" pitchFamily="34" charset="-122"/>
                <a:ea typeface="宋体" panose="02010600030101010101" pitchFamily="2" charset="-122"/>
              </a:rPr>
              <a:t>XHTML</a:t>
            </a:r>
            <a:r>
              <a:rPr lang="zh-CN" altLang="zh-CN" sz="1800" kern="100" dirty="0">
                <a:effectLst/>
                <a:latin typeface="Times New Roman" panose="02020603050405020304" pitchFamily="18" charset="0"/>
                <a:ea typeface="微软雅黑" panose="020B0503020204020204" pitchFamily="34" charset="-122"/>
              </a:rPr>
              <a:t>中的定义文档类型采用了</a:t>
            </a:r>
            <a:r>
              <a:rPr lang="en-US" altLang="zh-CN" sz="1800" kern="100" dirty="0">
                <a:effectLst/>
                <a:latin typeface="Times New Roman" panose="02020603050405020304" pitchFamily="18" charset="0"/>
                <a:ea typeface="微软雅黑" panose="020B0503020204020204" pitchFamily="34" charset="-122"/>
              </a:rPr>
              <a:t>&lt;!DOCTYPE&gt;</a:t>
            </a:r>
            <a:r>
              <a:rPr lang="zh-CN" altLang="zh-CN" sz="1800" kern="100" dirty="0">
                <a:effectLst/>
                <a:latin typeface="Times New Roman" panose="02020603050405020304" pitchFamily="18" charset="0"/>
                <a:ea typeface="微软雅黑" panose="020B0503020204020204" pitchFamily="34" charset="-122"/>
              </a:rPr>
              <a:t>标签，该标签用来定义文档的类型，是</a:t>
            </a:r>
            <a:r>
              <a:rPr lang="en-US" altLang="zh-CN" sz="1800" kern="100" dirty="0">
                <a:effectLst/>
                <a:latin typeface="Times New Roman" panose="02020603050405020304" pitchFamily="18" charset="0"/>
                <a:ea typeface="微软雅黑" panose="020B0503020204020204" pitchFamily="34" charset="-122"/>
              </a:rPr>
              <a:t>document type</a:t>
            </a:r>
            <a:r>
              <a:rPr lang="zh-CN" altLang="zh-CN" sz="1800" kern="100" dirty="0">
                <a:effectLst/>
                <a:latin typeface="Times New Roman" panose="02020603050405020304" pitchFamily="18" charset="0"/>
                <a:ea typeface="微软雅黑" panose="020B0503020204020204" pitchFamily="34" charset="-122"/>
              </a:rPr>
              <a:t>（文档类型）的缩写，它设置</a:t>
            </a:r>
            <a:r>
              <a:rPr lang="en-US" altLang="zh-CN" sz="1800" kern="100" dirty="0">
                <a:effectLst/>
                <a:latin typeface="Times New Roman" panose="02020603050405020304" pitchFamily="18" charset="0"/>
                <a:ea typeface="微软雅黑" panose="020B0503020204020204" pitchFamily="34" charset="-122"/>
              </a:rPr>
              <a:t>XHTML</a:t>
            </a:r>
            <a:r>
              <a:rPr lang="zh-CN" altLang="zh-CN" sz="1800" kern="100" dirty="0">
                <a:effectLst/>
                <a:latin typeface="Times New Roman" panose="02020603050405020304" pitchFamily="18" charset="0"/>
                <a:ea typeface="微软雅黑" panose="020B0503020204020204" pitchFamily="34" charset="-122"/>
              </a:rPr>
              <a:t>文档的版本，该标签的名称属性必须大写。在</a:t>
            </a:r>
            <a:r>
              <a:rPr lang="en-US" altLang="zh-CN" sz="1800" kern="100" dirty="0">
                <a:effectLst/>
                <a:latin typeface="Times New Roman" panose="02020603050405020304" pitchFamily="18" charset="0"/>
                <a:ea typeface="微软雅黑" panose="020B0503020204020204" pitchFamily="34" charset="-122"/>
              </a:rPr>
              <a:t>Dreamweaver</a:t>
            </a:r>
            <a:r>
              <a:rPr lang="zh-CN" altLang="zh-CN" sz="1800" kern="100" dirty="0">
                <a:effectLst/>
                <a:latin typeface="Times New Roman" panose="02020603050405020304" pitchFamily="18" charset="0"/>
                <a:ea typeface="微软雅黑" panose="020B0503020204020204" pitchFamily="34" charset="-122"/>
              </a:rPr>
              <a:t>中，可以直接创建包含</a:t>
            </a:r>
            <a:r>
              <a:rPr lang="en-US" altLang="zh-CN" sz="1800" kern="100" dirty="0">
                <a:effectLst/>
                <a:latin typeface="Times New Roman" panose="02020603050405020304" pitchFamily="18" charset="0"/>
                <a:ea typeface="微软雅黑" panose="020B0503020204020204" pitchFamily="34" charset="-122"/>
              </a:rPr>
              <a:t>XHTML</a:t>
            </a:r>
            <a:r>
              <a:rPr lang="zh-CN" altLang="zh-CN" sz="1800" kern="100" dirty="0">
                <a:effectLst/>
                <a:latin typeface="Times New Roman" panose="02020603050405020304" pitchFamily="18" charset="0"/>
                <a:ea typeface="微软雅黑" panose="020B0503020204020204" pitchFamily="34" charset="-122"/>
              </a:rPr>
              <a:t>结构的网页，点击菜单栏的【文件】</a:t>
            </a:r>
            <a:r>
              <a:rPr lang="en-US" altLang="zh-CN" sz="1800" kern="100"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sz="1800" kern="100" dirty="0">
                <a:effectLst/>
                <a:latin typeface="Times New Roman" panose="02020603050405020304" pitchFamily="18" charset="0"/>
                <a:ea typeface="微软雅黑" panose="020B0503020204020204" pitchFamily="34" charset="-122"/>
              </a:rPr>
              <a:t>【新建】，打开【新建文档】对话框，执行【空白页】</a:t>
            </a:r>
            <a:r>
              <a:rPr lang="en-US" altLang="zh-CN" sz="1800" kern="100"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sz="1800" kern="100" dirty="0">
                <a:effectLst/>
                <a:latin typeface="Times New Roman" panose="02020603050405020304" pitchFamily="18" charset="0"/>
                <a:ea typeface="微软雅黑" panose="020B0503020204020204" pitchFamily="34" charset="-122"/>
              </a:rPr>
              <a:t>【无】</a:t>
            </a:r>
            <a:r>
              <a:rPr lang="en-US" altLang="zh-CN" sz="1800" kern="100"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sz="1800" kern="100" dirty="0">
                <a:effectLst/>
                <a:latin typeface="Times New Roman" panose="02020603050405020304" pitchFamily="18" charset="0"/>
                <a:ea typeface="微软雅黑" panose="020B0503020204020204" pitchFamily="34" charset="-122"/>
              </a:rPr>
              <a:t>【文档类型】，在【文档类型】中选择版本。</a:t>
            </a:r>
            <a:endParaRPr lang="zh-CN" altLang="zh-CN" sz="1800" kern="100" dirty="0">
              <a:effectLst/>
              <a:latin typeface="Times New Roman" panose="02020603050405020304" pitchFamily="18" charset="0"/>
              <a:ea typeface="宋体" panose="02010600030101010101" pitchFamily="2" charset="-122"/>
            </a:endParaRPr>
          </a:p>
        </p:txBody>
      </p:sp>
      <p:pic>
        <p:nvPicPr>
          <p:cNvPr id="8194" name="图片 1">
            <a:extLst>
              <a:ext uri="{FF2B5EF4-FFF2-40B4-BE49-F238E27FC236}">
                <a16:creationId xmlns:a16="http://schemas.microsoft.com/office/drawing/2014/main" id="{924F8107-0619-403E-9066-B5B6AF10D7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665" y="2251426"/>
            <a:ext cx="6346876" cy="429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085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sz="2400" b="1" kern="100" dirty="0">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案例实施过程：人物介绍网页的制作（一）</a:t>
            </a:r>
            <a:endParaRPr lang="zh-CN" altLang="en-US" sz="2400" b="1" dirty="0">
              <a:effectLst>
                <a:outerShdw blurRad="38100" dist="38100" dir="2700000" algn="tl">
                  <a:srgbClr val="000000">
                    <a:alpha val="43137"/>
                  </a:srgbClr>
                </a:outerShdw>
              </a:effectLst>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92772" y="1519066"/>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811900" y="1252401"/>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5929400" y="150616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5048528" y="123950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42" name="直接箭头连接符 41">
            <a:extLst>
              <a:ext uri="{FF2B5EF4-FFF2-40B4-BE49-F238E27FC236}">
                <a16:creationId xmlns:a16="http://schemas.microsoft.com/office/drawing/2014/main" id="{AAD40E52-0B2F-4D42-9C2E-581961BE6064}"/>
              </a:ext>
            </a:extLst>
          </p:cNvPr>
          <p:cNvCxnSpPr>
            <a:cxnSpLocks/>
          </p:cNvCxnSpPr>
          <p:nvPr/>
        </p:nvCxnSpPr>
        <p:spPr>
          <a:xfrm flipV="1">
            <a:off x="2692772" y="3013343"/>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8380471" y="1194707"/>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48" name="直接箭头连接符 47">
            <a:extLst>
              <a:ext uri="{FF2B5EF4-FFF2-40B4-BE49-F238E27FC236}">
                <a16:creationId xmlns:a16="http://schemas.microsoft.com/office/drawing/2014/main" id="{19F1EA98-FB0F-4332-AB3D-FE7DB34FE09C}"/>
              </a:ext>
            </a:extLst>
          </p:cNvPr>
          <p:cNvCxnSpPr>
            <a:cxnSpLocks/>
            <a:stCxn id="51" idx="3"/>
          </p:cNvCxnSpPr>
          <p:nvPr/>
        </p:nvCxnSpPr>
        <p:spPr>
          <a:xfrm flipV="1">
            <a:off x="5996720" y="2955902"/>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2D71F661-44DB-4E1C-9525-8D4F8647B84C}"/>
              </a:ext>
            </a:extLst>
          </p:cNvPr>
          <p:cNvGrpSpPr/>
          <p:nvPr/>
        </p:nvGrpSpPr>
        <p:grpSpPr>
          <a:xfrm>
            <a:off x="5115848" y="2689237"/>
            <a:ext cx="880872" cy="622922"/>
            <a:chOff x="1786476" y="1206533"/>
            <a:chExt cx="880872" cy="622922"/>
          </a:xfrm>
        </p:grpSpPr>
        <p:sp>
          <p:nvSpPr>
            <p:cNvPr id="50" name="椭圆 49">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1" name="文本框 50">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a:t>
              </a:r>
              <a:endParaRPr kumimoji="0" lang="zh-CN" altLang="en-US"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67" name="组合 66">
            <a:extLst>
              <a:ext uri="{FF2B5EF4-FFF2-40B4-BE49-F238E27FC236}">
                <a16:creationId xmlns:a16="http://schemas.microsoft.com/office/drawing/2014/main" id="{F34E67F2-79DF-4E5B-A58D-5B86FC822591}"/>
              </a:ext>
            </a:extLst>
          </p:cNvPr>
          <p:cNvGrpSpPr/>
          <p:nvPr/>
        </p:nvGrpSpPr>
        <p:grpSpPr>
          <a:xfrm>
            <a:off x="1811900" y="2660390"/>
            <a:ext cx="880872" cy="622922"/>
            <a:chOff x="1786476" y="1206533"/>
            <a:chExt cx="880872" cy="622922"/>
          </a:xfrm>
        </p:grpSpPr>
        <p:sp>
          <p:nvSpPr>
            <p:cNvPr id="68" name="椭圆 67">
              <a:extLst>
                <a:ext uri="{FF2B5EF4-FFF2-40B4-BE49-F238E27FC236}">
                  <a16:creationId xmlns:a16="http://schemas.microsoft.com/office/drawing/2014/main" id="{4D7B3BF3-A12D-4608-816C-B4FEC7EDEFD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9" name="文本框 68">
              <a:extLst>
                <a:ext uri="{FF2B5EF4-FFF2-40B4-BE49-F238E27FC236}">
                  <a16:creationId xmlns:a16="http://schemas.microsoft.com/office/drawing/2014/main" id="{896F79B9-201E-45DA-B98D-6D0B163B2D8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72" name="组合 71">
            <a:extLst>
              <a:ext uri="{FF2B5EF4-FFF2-40B4-BE49-F238E27FC236}">
                <a16:creationId xmlns:a16="http://schemas.microsoft.com/office/drawing/2014/main" id="{78680F50-E01D-46F9-8316-1814B5D50CD2}"/>
              </a:ext>
            </a:extLst>
          </p:cNvPr>
          <p:cNvGrpSpPr/>
          <p:nvPr/>
        </p:nvGrpSpPr>
        <p:grpSpPr>
          <a:xfrm>
            <a:off x="8380471" y="2607535"/>
            <a:ext cx="880872" cy="622922"/>
            <a:chOff x="1786476" y="1206533"/>
            <a:chExt cx="880872" cy="622922"/>
          </a:xfrm>
        </p:grpSpPr>
        <p:sp>
          <p:nvSpPr>
            <p:cNvPr id="73" name="椭圆 72">
              <a:extLst>
                <a:ext uri="{FF2B5EF4-FFF2-40B4-BE49-F238E27FC236}">
                  <a16:creationId xmlns:a16="http://schemas.microsoft.com/office/drawing/2014/main" id="{9B7A339E-6D69-4955-9D90-A179E3068626}"/>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4" name="文本框 73">
              <a:extLst>
                <a:ext uri="{FF2B5EF4-FFF2-40B4-BE49-F238E27FC236}">
                  <a16:creationId xmlns:a16="http://schemas.microsoft.com/office/drawing/2014/main" id="{0E04B569-EB5F-4FC3-BEAD-18585BC41FC9}"/>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77" name="直接箭头连接符 76">
            <a:extLst>
              <a:ext uri="{FF2B5EF4-FFF2-40B4-BE49-F238E27FC236}">
                <a16:creationId xmlns:a16="http://schemas.microsoft.com/office/drawing/2014/main" id="{ACC4FC05-B8A0-4750-ABD5-6ADA8D94B5F7}"/>
              </a:ext>
            </a:extLst>
          </p:cNvPr>
          <p:cNvCxnSpPr>
            <a:cxnSpLocks/>
            <a:stCxn id="80" idx="3"/>
          </p:cNvCxnSpPr>
          <p:nvPr/>
        </p:nvCxnSpPr>
        <p:spPr>
          <a:xfrm flipV="1">
            <a:off x="2692772" y="447778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id="{B7C6F5BD-0AFF-4474-9A83-7202DF9799FA}"/>
              </a:ext>
            </a:extLst>
          </p:cNvPr>
          <p:cNvGrpSpPr/>
          <p:nvPr/>
        </p:nvGrpSpPr>
        <p:grpSpPr>
          <a:xfrm>
            <a:off x="1811900" y="4211123"/>
            <a:ext cx="880872" cy="622922"/>
            <a:chOff x="1786476" y="1206533"/>
            <a:chExt cx="880872" cy="622922"/>
          </a:xfrm>
        </p:grpSpPr>
        <p:sp>
          <p:nvSpPr>
            <p:cNvPr id="79" name="椭圆 78">
              <a:extLst>
                <a:ext uri="{FF2B5EF4-FFF2-40B4-BE49-F238E27FC236}">
                  <a16:creationId xmlns:a16="http://schemas.microsoft.com/office/drawing/2014/main" id="{B92110C9-DE28-4473-8AD5-4A81A34EEAA3}"/>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a:extLst>
                <a:ext uri="{FF2B5EF4-FFF2-40B4-BE49-F238E27FC236}">
                  <a16:creationId xmlns:a16="http://schemas.microsoft.com/office/drawing/2014/main" id="{D352F567-B680-4AAC-BA62-32D46C8CE15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lang="en-US" altLang="zh-CN" b="1" dirty="0">
                  <a:solidFill>
                    <a:prstClr val="black">
                      <a:lumMod val="95000"/>
                      <a:lumOff val="5000"/>
                    </a:prstClr>
                  </a:solidFill>
                  <a:latin typeface="微软雅黑" panose="020B0503020204020204" pitchFamily="34" charset="-122"/>
                  <a:ea typeface="微软雅黑" panose="020B0503020204020204" pitchFamily="34" charset="-122"/>
                </a:rPr>
                <a:t>7</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52" name="椭圆 51">
            <a:extLst>
              <a:ext uri="{FF2B5EF4-FFF2-40B4-BE49-F238E27FC236}">
                <a16:creationId xmlns:a16="http://schemas.microsoft.com/office/drawing/2014/main" id="{EF820450-D007-4FCA-800A-09CACD8D2F28}"/>
              </a:ext>
            </a:extLst>
          </p:cNvPr>
          <p:cNvSpPr/>
          <p:nvPr/>
        </p:nvSpPr>
        <p:spPr>
          <a:xfrm>
            <a:off x="5171053" y="421112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3" name="文本框 52">
            <a:extLst>
              <a:ext uri="{FF2B5EF4-FFF2-40B4-BE49-F238E27FC236}">
                <a16:creationId xmlns:a16="http://schemas.microsoft.com/office/drawing/2014/main" id="{14390F8E-19FF-4485-AF1F-4E10BA066EB4}"/>
              </a:ext>
            </a:extLst>
          </p:cNvPr>
          <p:cNvSpPr txBox="1"/>
          <p:nvPr/>
        </p:nvSpPr>
        <p:spPr>
          <a:xfrm>
            <a:off x="5075738" y="432502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lang="en-US" altLang="zh-CN" b="1" dirty="0">
                <a:solidFill>
                  <a:prstClr val="black">
                    <a:lumMod val="95000"/>
                    <a:lumOff val="5000"/>
                  </a:prstClr>
                </a:solidFill>
                <a:latin typeface="微软雅黑" panose="020B0503020204020204" pitchFamily="34" charset="-122"/>
                <a:ea typeface="微软雅黑" panose="020B0503020204020204" pitchFamily="34" charset="-122"/>
              </a:rPr>
              <a:t>8</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9" name="连接符: 肘形 8">
            <a:extLst>
              <a:ext uri="{FF2B5EF4-FFF2-40B4-BE49-F238E27FC236}">
                <a16:creationId xmlns:a16="http://schemas.microsoft.com/office/drawing/2014/main" id="{C772079C-98C5-465A-8812-C13B065A3E28}"/>
              </a:ext>
            </a:extLst>
          </p:cNvPr>
          <p:cNvCxnSpPr>
            <a:stCxn id="45" idx="3"/>
            <a:endCxn id="68" idx="0"/>
          </p:cNvCxnSpPr>
          <p:nvPr/>
        </p:nvCxnSpPr>
        <p:spPr>
          <a:xfrm flipH="1">
            <a:off x="2218676" y="1493270"/>
            <a:ext cx="7042667" cy="1167120"/>
          </a:xfrm>
          <a:prstGeom prst="bentConnector4">
            <a:avLst>
              <a:gd name="adj1" fmla="val -3246"/>
              <a:gd name="adj2" fmla="val 5791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5" name="连接符: 肘形 54">
            <a:extLst>
              <a:ext uri="{FF2B5EF4-FFF2-40B4-BE49-F238E27FC236}">
                <a16:creationId xmlns:a16="http://schemas.microsoft.com/office/drawing/2014/main" id="{36473C3E-5F8A-4E2B-BE51-C8594F1E0F63}"/>
              </a:ext>
            </a:extLst>
          </p:cNvPr>
          <p:cNvCxnSpPr/>
          <p:nvPr/>
        </p:nvCxnSpPr>
        <p:spPr>
          <a:xfrm flipH="1">
            <a:off x="2218675" y="2955902"/>
            <a:ext cx="7042667" cy="1167120"/>
          </a:xfrm>
          <a:prstGeom prst="bentConnector4">
            <a:avLst>
              <a:gd name="adj1" fmla="val -3246"/>
              <a:gd name="adj2" fmla="val 5791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302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980543"/>
            <a:ext cx="9404555" cy="830997"/>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创建一个新的站点，单击菜单栏</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站点</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新建站点</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站点设置对象</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面板，在</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站点名称</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中输入“</a:t>
            </a:r>
            <a:r>
              <a:rPr kumimoji="0" lang="en-US" altLang="zh-CN" sz="16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renwu</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，并点击</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本地站点文件夹</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浏览文件夹按钮</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，选择站点文件夹的位置，点击</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按钮，完成站点的创建</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步骤一</a:t>
            </a:r>
            <a:endParaRPr lang="zh-CN" altLang="en-US" sz="1400" dirty="0"/>
          </a:p>
        </p:txBody>
      </p:sp>
      <p:pic>
        <p:nvPicPr>
          <p:cNvPr id="9220" name="Picture 4">
            <a:extLst>
              <a:ext uri="{FF2B5EF4-FFF2-40B4-BE49-F238E27FC236}">
                <a16:creationId xmlns:a16="http://schemas.microsoft.com/office/drawing/2014/main" id="{F0C7D492-78CE-42FC-A64D-4D336E817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2020375"/>
            <a:ext cx="6209224" cy="4012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54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1026710"/>
            <a:ext cx="9404555" cy="369332"/>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sz="1800" kern="100" dirty="0">
                <a:effectLst/>
                <a:ea typeface="微软雅黑" panose="020B0503020204020204" pitchFamily="34" charset="-122"/>
                <a:cs typeface="Times New Roman" panose="02020603050405020304" pitchFamily="18" charset="0"/>
              </a:rPr>
              <a:t>单击欢迎屏幕的【新建】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】，创建一个</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网页文件，并保存为</a:t>
            </a:r>
            <a:r>
              <a:rPr lang="en-US" altLang="zh-CN" sz="1800" kern="100" dirty="0">
                <a:effectLst/>
                <a:ea typeface="微软雅黑" panose="020B0503020204020204" pitchFamily="34" charset="-122"/>
                <a:cs typeface="Times New Roman" panose="02020603050405020304" pitchFamily="18" charset="0"/>
              </a:rPr>
              <a:t>renwu.html</a:t>
            </a:r>
            <a:r>
              <a:rPr lang="zh-CN" altLang="zh-CN" sz="1800" kern="100" dirty="0">
                <a:effectLst/>
                <a:ea typeface="微软雅黑" panose="020B0503020204020204" pitchFamily="34" charset="-122"/>
                <a:cs typeface="Times New Roman" panose="02020603050405020304" pitchFamily="18" charset="0"/>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步骤二</a:t>
            </a:r>
            <a:endParaRPr lang="zh-CN" altLang="en-US" sz="1400" dirty="0"/>
          </a:p>
        </p:txBody>
      </p:sp>
      <p:pic>
        <p:nvPicPr>
          <p:cNvPr id="10242" name="Picture 2">
            <a:extLst>
              <a:ext uri="{FF2B5EF4-FFF2-40B4-BE49-F238E27FC236}">
                <a16:creationId xmlns:a16="http://schemas.microsoft.com/office/drawing/2014/main" id="{E992BC8C-6011-41D1-9FFC-05D2DB69AD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1504396"/>
            <a:ext cx="5702709" cy="1698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a16="http://schemas.microsoft.com/office/drawing/2014/main" id="{25DF23BE-FA7F-437C-A52F-06F7DC8FBA1F}"/>
              </a:ext>
            </a:extLst>
          </p:cNvPr>
          <p:cNvGrpSpPr/>
          <p:nvPr/>
        </p:nvGrpSpPr>
        <p:grpSpPr>
          <a:xfrm>
            <a:off x="732503" y="3429000"/>
            <a:ext cx="10520517" cy="3453579"/>
            <a:chOff x="732503" y="3429000"/>
            <a:chExt cx="10520517" cy="3453579"/>
          </a:xfrm>
        </p:grpSpPr>
        <p:sp>
          <p:nvSpPr>
            <p:cNvPr id="6" name="Rectangle 2">
              <a:extLst>
                <a:ext uri="{FF2B5EF4-FFF2-40B4-BE49-F238E27FC236}">
                  <a16:creationId xmlns:a16="http://schemas.microsoft.com/office/drawing/2014/main" id="{89B62387-5EDA-4610-81A5-852A79B46615}"/>
                </a:ext>
              </a:extLst>
            </p:cNvPr>
            <p:cNvSpPr>
              <a:spLocks noChangeArrowheads="1"/>
            </p:cNvSpPr>
            <p:nvPr/>
          </p:nvSpPr>
          <p:spPr bwMode="auto">
            <a:xfrm>
              <a:off x="1848465" y="3429000"/>
              <a:ext cx="9404555" cy="923330"/>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sz="1800" kern="100" dirty="0">
                  <a:effectLst/>
                  <a:ea typeface="微软雅黑" panose="020B0503020204020204" pitchFamily="34" charset="-122"/>
                  <a:cs typeface="Times New Roman" panose="02020603050405020304" pitchFamily="18" charset="0"/>
                </a:rPr>
                <a:t>单击【设计】视图，将素材中的</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齐白石简介</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的文字信息，复制到网页中，单击【代码】视图，可看到复制的文字自动增加了</a:t>
              </a:r>
              <a:r>
                <a:rPr lang="en-US" altLang="zh-CN" sz="1800" kern="100" dirty="0">
                  <a:effectLst/>
                  <a:ea typeface="微软雅黑" panose="020B0503020204020204" pitchFamily="34" charset="-122"/>
                  <a:cs typeface="Times New Roman" panose="02020603050405020304" pitchFamily="18" charset="0"/>
                </a:rPr>
                <a:t>&lt;p&gt;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br</a:t>
              </a:r>
              <a:r>
                <a:rPr lang="en-US" altLang="zh-CN" sz="1800" kern="100" dirty="0">
                  <a:effectLst/>
                  <a:ea typeface="微软雅黑" panose="020B0503020204020204" pitchFamily="34" charset="-122"/>
                  <a:cs typeface="Times New Roman" panose="02020603050405020304" pitchFamily="18" charset="0"/>
                </a:rPr>
                <a:t>&gt;</a:t>
              </a:r>
              <a:r>
                <a:rPr lang="zh-CN" altLang="zh-CN" sz="1800" kern="100" dirty="0">
                  <a:effectLst/>
                  <a:ea typeface="微软雅黑" panose="020B0503020204020204" pitchFamily="34" charset="-122"/>
                  <a:cs typeface="Times New Roman" panose="02020603050405020304" pitchFamily="18" charset="0"/>
                </a:rPr>
                <a:t>标签，单击【拆分】视图，在右边的【设计】视图中，对文字信息进行调整</a:t>
              </a:r>
              <a:r>
                <a:rPr lang="zh-CN" altLang="en-US" sz="1800" kern="100" dirty="0">
                  <a:effectLst/>
                  <a:ea typeface="微软雅黑" panose="020B0503020204020204" pitchFamily="34" charset="-122"/>
                  <a:cs typeface="Times New Roman" panose="02020603050405020304" pitchFamily="18" charset="0"/>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84893B5F-3205-4E7D-8A4D-F590942121EB}"/>
                </a:ext>
              </a:extLst>
            </p:cNvPr>
            <p:cNvSpPr/>
            <p:nvPr/>
          </p:nvSpPr>
          <p:spPr>
            <a:xfrm>
              <a:off x="732503" y="3672208"/>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三</a:t>
              </a:r>
              <a:endParaRPr lang="zh-CN" altLang="en-US" sz="1400" dirty="0"/>
            </a:p>
          </p:txBody>
        </p:sp>
        <p:pic>
          <p:nvPicPr>
            <p:cNvPr id="10243" name="Picture 3">
              <a:extLst>
                <a:ext uri="{FF2B5EF4-FFF2-40B4-BE49-F238E27FC236}">
                  <a16:creationId xmlns:a16="http://schemas.microsoft.com/office/drawing/2014/main" id="{F7F33F7A-B4D1-4AA8-B883-1016A4D119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5371"/>
            <a:stretch>
              <a:fillRect/>
            </a:stretch>
          </p:blipFill>
          <p:spPr bwMode="auto">
            <a:xfrm>
              <a:off x="2256349" y="4352330"/>
              <a:ext cx="6519804" cy="2530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 name="直接连接符 3">
            <a:extLst>
              <a:ext uri="{FF2B5EF4-FFF2-40B4-BE49-F238E27FC236}">
                <a16:creationId xmlns:a16="http://schemas.microsoft.com/office/drawing/2014/main" id="{AF625486-9BB9-4654-8E37-2048B2DFB3E6}"/>
              </a:ext>
            </a:extLst>
          </p:cNvPr>
          <p:cNvCxnSpPr/>
          <p:nvPr/>
        </p:nvCxnSpPr>
        <p:spPr>
          <a:xfrm>
            <a:off x="0" y="3333135"/>
            <a:ext cx="12083845"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9252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802886"/>
            <a:ext cx="9404555" cy="923330"/>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dirty="0">
                <a:latin typeface="微软雅黑" panose="020B0503020204020204" pitchFamily="34" charset="-122"/>
                <a:ea typeface="微软雅黑" panose="020B0503020204020204" pitchFamily="34" charset="-122"/>
              </a:rPr>
              <a:t>在【代码】视图中，在第二行中“齐白石</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的文字前，插入图像标签</a:t>
            </a:r>
            <a:r>
              <a:rPr lang="en-US" altLang="zh-CN" dirty="0">
                <a:latin typeface="微软雅黑" panose="020B0503020204020204" pitchFamily="34" charset="-122"/>
                <a:ea typeface="微软雅黑" panose="020B0503020204020204" pitchFamily="34" charset="-122"/>
              </a:rPr>
              <a:t>&lt;</a:t>
            </a:r>
            <a:r>
              <a:rPr lang="en-US" altLang="zh-CN" dirty="0" err="1">
                <a:latin typeface="微软雅黑" panose="020B0503020204020204" pitchFamily="34" charset="-122"/>
                <a:ea typeface="微软雅黑" panose="020B0503020204020204" pitchFamily="34" charset="-122"/>
              </a:rPr>
              <a:t>img</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src</a:t>
            </a:r>
            <a:r>
              <a:rPr lang="en-US" altLang="zh-CN" dirty="0">
                <a:latin typeface="微软雅黑" panose="020B0503020204020204" pitchFamily="34" charset="-122"/>
                <a:ea typeface="微软雅黑" panose="020B0503020204020204" pitchFamily="34" charset="-122"/>
              </a:rPr>
              <a:t>=“q.jpg” width=“200” /&gt;</a:t>
            </a:r>
            <a:r>
              <a:rPr lang="zh-CN" altLang="zh-CN" dirty="0">
                <a:latin typeface="微软雅黑" panose="020B0503020204020204" pitchFamily="34" charset="-122"/>
                <a:ea typeface="微软雅黑" panose="020B0503020204020204" pitchFamily="34" charset="-122"/>
              </a:rPr>
              <a:t>，当设置了图像的宽度值，没有设置图像的高度值时，图像将按比例自动调整大小</a:t>
            </a:r>
            <a:r>
              <a:rPr lang="zh-CN" altLang="en-US" dirty="0">
                <a:latin typeface="微软雅黑" panose="020B0503020204020204" pitchFamily="34" charset="-122"/>
                <a:ea typeface="微软雅黑" panose="020B0503020204020204" pitchFamily="34" charset="-122"/>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四</a:t>
            </a:r>
            <a:endParaRPr lang="zh-CN" altLang="en-US" sz="1400" dirty="0"/>
          </a:p>
        </p:txBody>
      </p:sp>
      <p:pic>
        <p:nvPicPr>
          <p:cNvPr id="11266" name="Picture 2">
            <a:extLst>
              <a:ext uri="{FF2B5EF4-FFF2-40B4-BE49-F238E27FC236}">
                <a16:creationId xmlns:a16="http://schemas.microsoft.com/office/drawing/2014/main" id="{4027AF0D-BFF1-43DF-B610-40C1FA81A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2099188"/>
            <a:ext cx="8195409" cy="30325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026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941385"/>
            <a:ext cx="9404555" cy="646331"/>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sz="1800" kern="100" dirty="0">
                <a:effectLst/>
                <a:ea typeface="微软雅黑" panose="020B0503020204020204" pitchFamily="34" charset="-122"/>
                <a:cs typeface="Times New Roman" panose="02020603050405020304" pitchFamily="18" charset="0"/>
              </a:rPr>
              <a:t>在图像标签中，增加一个属性</a:t>
            </a:r>
            <a:r>
              <a:rPr lang="en-US" altLang="zh-CN" sz="1800" kern="100" dirty="0">
                <a:effectLst/>
                <a:ea typeface="微软雅黑" panose="020B0503020204020204" pitchFamily="34" charset="-122"/>
                <a:cs typeface="Times New Roman" panose="02020603050405020304" pitchFamily="18" charset="0"/>
              </a:rPr>
              <a:t>align=“left”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solidFill>
                  <a:srgbClr val="000000"/>
                </a:solidFill>
                <a:effectLst/>
                <a:ea typeface="微软雅黑" panose="020B0503020204020204" pitchFamily="34" charset="-122"/>
                <a:cs typeface="Times New Roman" panose="02020603050405020304" pitchFamily="18" charset="0"/>
              </a:rPr>
              <a:t>&lt;</a:t>
            </a:r>
            <a:r>
              <a:rPr lang="en-US" altLang="zh-CN" sz="1800" kern="100" dirty="0" err="1">
                <a:solidFill>
                  <a:srgbClr val="000000"/>
                </a:solidFill>
                <a:effectLst/>
                <a:ea typeface="微软雅黑" panose="020B0503020204020204" pitchFamily="34" charset="-122"/>
                <a:cs typeface="Times New Roman" panose="02020603050405020304" pitchFamily="18" charset="0"/>
              </a:rPr>
              <a:t>img</a:t>
            </a:r>
            <a:r>
              <a:rPr lang="en-US" altLang="zh-CN" sz="1800" kern="100" dirty="0">
                <a:solidFill>
                  <a:srgbClr val="000000"/>
                </a:solidFill>
                <a:effectLst/>
                <a:ea typeface="微软雅黑" panose="020B0503020204020204" pitchFamily="34" charset="-122"/>
                <a:cs typeface="Times New Roman" panose="02020603050405020304" pitchFamily="18" charset="0"/>
              </a:rPr>
              <a:t> </a:t>
            </a:r>
            <a:r>
              <a:rPr lang="en-US" altLang="zh-CN" sz="1800" kern="100" dirty="0" err="1">
                <a:solidFill>
                  <a:srgbClr val="000000"/>
                </a:solidFill>
                <a:effectLst/>
                <a:ea typeface="微软雅黑" panose="020B0503020204020204" pitchFamily="34" charset="-122"/>
                <a:cs typeface="Times New Roman" panose="02020603050405020304" pitchFamily="18" charset="0"/>
              </a:rPr>
              <a:t>src</a:t>
            </a:r>
            <a:r>
              <a:rPr lang="en-US" altLang="zh-CN" sz="1800" kern="100" dirty="0">
                <a:solidFill>
                  <a:srgbClr val="000000"/>
                </a:solidFill>
                <a:effectLst/>
                <a:ea typeface="微软雅黑" panose="020B0503020204020204" pitchFamily="34" charset="-122"/>
                <a:cs typeface="Times New Roman" panose="02020603050405020304" pitchFamily="18" charset="0"/>
              </a:rPr>
              <a:t>=“q.jpg” width=“200” align=“left”  /&gt;</a:t>
            </a:r>
            <a:r>
              <a:rPr lang="zh-CN" altLang="zh-CN" sz="1800" kern="100" dirty="0">
                <a:effectLst/>
                <a:ea typeface="微软雅黑" panose="020B0503020204020204" pitchFamily="34" charset="-122"/>
                <a:cs typeface="Times New Roman" panose="02020603050405020304" pitchFamily="18" charset="0"/>
              </a:rPr>
              <a:t>，修改文字信息与图像的左对齐排列</a:t>
            </a:r>
            <a:r>
              <a:rPr lang="zh-CN" altLang="en-US" sz="1800" kern="100" dirty="0">
                <a:effectLst/>
                <a:ea typeface="微软雅黑" panose="020B0503020204020204" pitchFamily="34" charset="-122"/>
                <a:cs typeface="Times New Roman" panose="02020603050405020304" pitchFamily="18" charset="0"/>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步骤五</a:t>
            </a:r>
            <a:endParaRPr lang="zh-CN" altLang="en-US" sz="1400" dirty="0"/>
          </a:p>
        </p:txBody>
      </p:sp>
      <p:pic>
        <p:nvPicPr>
          <p:cNvPr id="12290" name="Picture 2">
            <a:extLst>
              <a:ext uri="{FF2B5EF4-FFF2-40B4-BE49-F238E27FC236}">
                <a16:creationId xmlns:a16="http://schemas.microsoft.com/office/drawing/2014/main" id="{D5487A8C-D481-4045-A6BD-3471E0F084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1857067"/>
            <a:ext cx="8706181" cy="25772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940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802886"/>
            <a:ext cx="9404555" cy="923330"/>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sz="1800" kern="100" dirty="0">
                <a:effectLst/>
                <a:ea typeface="微软雅黑" panose="020B0503020204020204" pitchFamily="34" charset="-122"/>
                <a:cs typeface="Times New Roman" panose="02020603050405020304" pitchFamily="18" charset="0"/>
              </a:rPr>
              <a:t>在文字信息“</a:t>
            </a:r>
            <a:r>
              <a:rPr lang="en-US" altLang="zh-CN" sz="1800" kern="100" dirty="0">
                <a:effectLst/>
                <a:ea typeface="微软雅黑" panose="020B0503020204020204" pitchFamily="34" charset="-122"/>
                <a:cs typeface="Times New Roman" panose="02020603050405020304" pitchFamily="18" charset="0"/>
              </a:rPr>
              <a:t>1 </a:t>
            </a:r>
            <a:r>
              <a:rPr lang="zh-CN" altLang="zh-CN" sz="1800" kern="100" dirty="0">
                <a:effectLst/>
                <a:ea typeface="微软雅黑" panose="020B0503020204020204" pitchFamily="34" charset="-122"/>
                <a:cs typeface="Times New Roman" panose="02020603050405020304" pitchFamily="18" charset="0"/>
              </a:rPr>
              <a:t>生平”后插入水平线</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hr</a:t>
            </a:r>
            <a:r>
              <a:rPr lang="en-US" altLang="zh-CN" sz="1800" kern="100" dirty="0">
                <a:effectLst/>
                <a:ea typeface="微软雅黑" panose="020B0503020204020204" pitchFamily="34" charset="-122"/>
                <a:cs typeface="Times New Roman" panose="02020603050405020304" pitchFamily="18" charset="0"/>
              </a:rPr>
              <a:t>&gt;</a:t>
            </a:r>
            <a:r>
              <a:rPr lang="zh-CN" altLang="zh-CN" sz="1800" kern="100" dirty="0">
                <a:effectLst/>
                <a:ea typeface="微软雅黑" panose="020B0503020204020204" pitchFamily="34" charset="-122"/>
                <a:cs typeface="Times New Roman" panose="02020603050405020304" pitchFamily="18" charset="0"/>
              </a:rPr>
              <a:t>标签，并设置水平线的属性，颜色为蓝色，宽度为</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solidFill>
                  <a:srgbClr val="000000"/>
                </a:solidFill>
                <a:effectLst/>
                <a:ea typeface="微软雅黑" panose="020B0503020204020204" pitchFamily="34" charset="-122"/>
                <a:cs typeface="Times New Roman" panose="02020603050405020304" pitchFamily="18" charset="0"/>
              </a:rPr>
              <a:t>&lt;</a:t>
            </a:r>
            <a:r>
              <a:rPr lang="en-US" altLang="zh-CN" sz="1800" kern="100" dirty="0" err="1">
                <a:solidFill>
                  <a:srgbClr val="000000"/>
                </a:solidFill>
                <a:effectLst/>
                <a:ea typeface="微软雅黑" panose="020B0503020204020204" pitchFamily="34" charset="-122"/>
                <a:cs typeface="Times New Roman" panose="02020603050405020304" pitchFamily="18" charset="0"/>
              </a:rPr>
              <a:t>hr</a:t>
            </a:r>
            <a:r>
              <a:rPr lang="en-US" altLang="zh-CN" sz="1800" kern="100" dirty="0">
                <a:solidFill>
                  <a:srgbClr val="000000"/>
                </a:solidFill>
                <a:effectLst/>
                <a:ea typeface="微软雅黑" panose="020B0503020204020204" pitchFamily="34" charset="-122"/>
                <a:cs typeface="Times New Roman" panose="02020603050405020304" pitchFamily="18" charset="0"/>
              </a:rPr>
              <a:t> color=“#000099” size=“3” /&gt;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hr</a:t>
            </a:r>
            <a:r>
              <a:rPr lang="en-US" altLang="zh-CN" sz="1800" kern="100" dirty="0">
                <a:effectLst/>
                <a:ea typeface="微软雅黑" panose="020B0503020204020204" pitchFamily="34" charset="-122"/>
                <a:cs typeface="Times New Roman" panose="02020603050405020304" pitchFamily="18" charset="0"/>
              </a:rPr>
              <a:t>&gt;</a:t>
            </a:r>
            <a:r>
              <a:rPr lang="zh-CN" altLang="zh-CN" sz="1800" kern="100" dirty="0">
                <a:effectLst/>
                <a:ea typeface="微软雅黑" panose="020B0503020204020204" pitchFamily="34" charset="-122"/>
                <a:cs typeface="Times New Roman" panose="02020603050405020304" pitchFamily="18" charset="0"/>
              </a:rPr>
              <a:t>标签在【设计】视图中不显示颜色的效果，可以单击【实时视图】，在</a:t>
            </a:r>
            <a:r>
              <a:rPr lang="en-US" altLang="zh-CN" sz="1800" kern="100" dirty="0">
                <a:effectLst/>
                <a:ea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中查看网页的预览效果</a:t>
            </a:r>
            <a:r>
              <a:rPr lang="zh-CN" altLang="en-US" sz="1800" kern="100" dirty="0">
                <a:effectLst/>
                <a:ea typeface="微软雅黑" panose="020B0503020204020204" pitchFamily="34" charset="-122"/>
                <a:cs typeface="Times New Roman" panose="02020603050405020304" pitchFamily="18" charset="0"/>
              </a:rPr>
              <a: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步骤六</a:t>
            </a:r>
            <a:endParaRPr lang="zh-CN" altLang="en-US" sz="1400" dirty="0"/>
          </a:p>
        </p:txBody>
      </p:sp>
      <p:pic>
        <p:nvPicPr>
          <p:cNvPr id="13314" name="Picture 2">
            <a:extLst>
              <a:ext uri="{FF2B5EF4-FFF2-40B4-BE49-F238E27FC236}">
                <a16:creationId xmlns:a16="http://schemas.microsoft.com/office/drawing/2014/main" id="{C9A99B58-E253-45A3-B4C5-1A1C7ABDE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1853226"/>
            <a:ext cx="8093893" cy="319072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5887C7E5-0311-45E6-AFBE-F5C2DB6D38EC}"/>
              </a:ext>
            </a:extLst>
          </p:cNvPr>
          <p:cNvSpPr txBox="1"/>
          <p:nvPr/>
        </p:nvSpPr>
        <p:spPr>
          <a:xfrm>
            <a:off x="1728019" y="5315634"/>
            <a:ext cx="8334784" cy="646331"/>
          </a:xfrm>
          <a:prstGeom prst="rect">
            <a:avLst/>
          </a:prstGeom>
          <a:solidFill>
            <a:srgbClr val="FFC000"/>
          </a:solidFill>
        </p:spPr>
        <p:txBody>
          <a:bodyPr wrap="square">
            <a:spAutoFit/>
          </a:bodyPr>
          <a:lstStyle/>
          <a:p>
            <a:pPr algn="l"/>
            <a:r>
              <a:rPr lang="zh-CN" altLang="zh-CN" sz="1800" b="1" kern="100" dirty="0">
                <a:effectLst/>
                <a:latin typeface="Times New Roman" panose="02020603050405020304" pitchFamily="18" charset="0"/>
                <a:ea typeface="微软雅黑" panose="020B0503020204020204" pitchFamily="34" charset="-122"/>
              </a:rPr>
              <a:t>注意：使用【实时视图】在</a:t>
            </a:r>
            <a:r>
              <a:rPr lang="en-US" altLang="zh-CN" sz="1800" b="1" kern="100" dirty="0">
                <a:effectLst/>
                <a:latin typeface="Times New Roman" panose="02020603050405020304" pitchFamily="18" charset="0"/>
                <a:ea typeface="微软雅黑" panose="020B0503020204020204" pitchFamily="34" charset="-122"/>
              </a:rPr>
              <a:t>Dreamweaver</a:t>
            </a:r>
            <a:r>
              <a:rPr lang="zh-CN" altLang="zh-CN" sz="1800" b="1" kern="100" dirty="0">
                <a:effectLst/>
                <a:latin typeface="Times New Roman" panose="02020603050405020304" pitchFamily="18" charset="0"/>
                <a:ea typeface="微软雅黑" panose="020B0503020204020204" pitchFamily="34" charset="-122"/>
              </a:rPr>
              <a:t>中查看网页的预览效果后，再单击【实时视图】，才能取消预览效果。</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形 4" descr="指向右边的反手食指">
            <a:extLst>
              <a:ext uri="{FF2B5EF4-FFF2-40B4-BE49-F238E27FC236}">
                <a16:creationId xmlns:a16="http://schemas.microsoft.com/office/drawing/2014/main" id="{23DA4B2E-0537-47BF-B1F5-6D47A4B24B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013" y="5181599"/>
            <a:ext cx="914400" cy="914400"/>
          </a:xfrm>
          <a:prstGeom prst="rect">
            <a:avLst/>
          </a:prstGeom>
        </p:spPr>
      </p:pic>
    </p:spTree>
    <p:extLst>
      <p:ext uri="{BB962C8B-B14F-4D97-AF65-F5344CB8AC3E}">
        <p14:creationId xmlns:p14="http://schemas.microsoft.com/office/powerpoint/2010/main" val="370379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4B7592-B1BF-4A92-968D-25F5CF0EE8F1}"/>
              </a:ext>
            </a:extLst>
          </p:cNvPr>
          <p:cNvSpPr>
            <a:spLocks noChangeArrowheads="1"/>
          </p:cNvSpPr>
          <p:nvPr/>
        </p:nvSpPr>
        <p:spPr bwMode="auto">
          <a:xfrm>
            <a:off x="1848465" y="1079885"/>
            <a:ext cx="9404555" cy="369332"/>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&lt;body&gt;</a:t>
            </a:r>
            <a:r>
              <a:rPr lang="zh-CN" altLang="zh-CN" sz="1800" kern="100" dirty="0">
                <a:effectLst/>
                <a:ea typeface="微软雅黑" panose="020B0503020204020204" pitchFamily="34" charset="-122"/>
                <a:cs typeface="Times New Roman" panose="02020603050405020304" pitchFamily="18" charset="0"/>
              </a:rPr>
              <a:t>标签中，设置网页的背景图像效果</a:t>
            </a:r>
            <a:r>
              <a:rPr lang="en-US" altLang="zh-CN" sz="1800" kern="100" dirty="0">
                <a:solidFill>
                  <a:srgbClr val="000000"/>
                </a:solidFill>
                <a:effectLst/>
                <a:ea typeface="微软雅黑" panose="020B0503020204020204" pitchFamily="34" charset="-122"/>
                <a:cs typeface="Times New Roman" panose="02020603050405020304" pitchFamily="18" charset="0"/>
              </a:rPr>
              <a:t>&lt;body background="b1.gif"&gt;</a:t>
            </a: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B8F3FB3-6C03-4C55-B083-295E6D4203C1}"/>
              </a:ext>
            </a:extLst>
          </p:cNvPr>
          <p:cNvSpPr/>
          <p:nvPr/>
        </p:nvSpPr>
        <p:spPr>
          <a:xfrm>
            <a:off x="732503" y="99291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步骤七</a:t>
            </a:r>
            <a:endParaRPr lang="zh-CN" altLang="en-US" sz="1400" dirty="0"/>
          </a:p>
        </p:txBody>
      </p:sp>
      <p:pic>
        <p:nvPicPr>
          <p:cNvPr id="14338" name="Picture 2">
            <a:extLst>
              <a:ext uri="{FF2B5EF4-FFF2-40B4-BE49-F238E27FC236}">
                <a16:creationId xmlns:a16="http://schemas.microsoft.com/office/drawing/2014/main" id="{BE11275B-F1D2-4363-AE36-BA16343FCE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465" y="1597588"/>
            <a:ext cx="8717101" cy="2522127"/>
          </a:xfrm>
          <a:prstGeom prst="rect">
            <a:avLst/>
          </a:prstGeom>
          <a:noFill/>
          <a:ln w="9525">
            <a:solidFill>
              <a:schemeClr val="tx1">
                <a:lumMod val="75000"/>
                <a:lumOff val="2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2">
            <a:extLst>
              <a:ext uri="{FF2B5EF4-FFF2-40B4-BE49-F238E27FC236}">
                <a16:creationId xmlns:a16="http://schemas.microsoft.com/office/drawing/2014/main" id="{1DF2E68C-02DA-478D-9CFD-292E67B10A5A}"/>
              </a:ext>
            </a:extLst>
          </p:cNvPr>
          <p:cNvSpPr>
            <a:spLocks noChangeArrowheads="1"/>
          </p:cNvSpPr>
          <p:nvPr/>
        </p:nvSpPr>
        <p:spPr bwMode="auto">
          <a:xfrm>
            <a:off x="1848465" y="4724279"/>
            <a:ext cx="9404555" cy="338554"/>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点击浏览按钮，在浏览器中测试效果。</a:t>
            </a:r>
          </a:p>
        </p:txBody>
      </p:sp>
      <p:sp>
        <p:nvSpPr>
          <p:cNvPr id="11" name="矩形: 圆角 10">
            <a:extLst>
              <a:ext uri="{FF2B5EF4-FFF2-40B4-BE49-F238E27FC236}">
                <a16:creationId xmlns:a16="http://schemas.microsoft.com/office/drawing/2014/main" id="{95077A51-2CAB-486B-AACF-7EFAB9D75572}"/>
              </a:ext>
            </a:extLst>
          </p:cNvPr>
          <p:cNvSpPr/>
          <p:nvPr/>
        </p:nvSpPr>
        <p:spPr>
          <a:xfrm>
            <a:off x="732503" y="4675099"/>
            <a:ext cx="1002890" cy="403123"/>
          </a:xfrm>
          <a:prstGeom prst="roundRect">
            <a:avLst/>
          </a:prstGeom>
          <a:solidFill>
            <a:schemeClr val="accent4">
              <a:lumMod val="60000"/>
              <a:lumOff val="4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步骤八</a:t>
            </a:r>
            <a:endParaRPr lang="zh-CN" altLang="en-US" sz="1400" dirty="0"/>
          </a:p>
        </p:txBody>
      </p:sp>
      <p:cxnSp>
        <p:nvCxnSpPr>
          <p:cNvPr id="13" name="直接连接符 12">
            <a:extLst>
              <a:ext uri="{FF2B5EF4-FFF2-40B4-BE49-F238E27FC236}">
                <a16:creationId xmlns:a16="http://schemas.microsoft.com/office/drawing/2014/main" id="{2D526DB0-9AE3-40D3-B12F-5D511CE51053}"/>
              </a:ext>
            </a:extLst>
          </p:cNvPr>
          <p:cNvCxnSpPr/>
          <p:nvPr/>
        </p:nvCxnSpPr>
        <p:spPr>
          <a:xfrm>
            <a:off x="0" y="4385186"/>
            <a:ext cx="12083845"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518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en-US" altLang="zh-CN" b="1" kern="100" dirty="0">
                <a:effectLst>
                  <a:outerShdw blurRad="38100" dist="38100" dir="2700000" algn="tl">
                    <a:srgbClr val="000000">
                      <a:alpha val="43137"/>
                    </a:srgbClr>
                  </a:outerShdw>
                </a:effectLst>
                <a:cs typeface="Times New Roman" panose="02020603050405020304" pitchFamily="18" charset="0"/>
              </a:rPr>
              <a:t>HTML</a:t>
            </a:r>
            <a:r>
              <a:rPr lang="zh-CN" altLang="zh-CN" b="1" kern="100" dirty="0">
                <a:effectLst>
                  <a:outerShdw blurRad="38100" dist="38100" dir="2700000" algn="tl">
                    <a:srgbClr val="000000">
                      <a:alpha val="43137"/>
                    </a:srgbClr>
                  </a:outerShdw>
                </a:effectLst>
                <a:cs typeface="Times New Roman" panose="02020603050405020304" pitchFamily="18" charset="0"/>
              </a:rPr>
              <a:t>语言和</a:t>
            </a:r>
            <a:r>
              <a:rPr lang="en-US" altLang="zh-CN" b="1" kern="100" dirty="0">
                <a:effectLst>
                  <a:outerShdw blurRad="38100" dist="38100" dir="2700000" algn="tl">
                    <a:srgbClr val="000000">
                      <a:alpha val="43137"/>
                    </a:srgbClr>
                  </a:outerShdw>
                </a:effectLst>
                <a:cs typeface="Times New Roman" panose="02020603050405020304" pitchFamily="18" charset="0"/>
              </a:rPr>
              <a:t>XHTML</a:t>
            </a:r>
            <a:r>
              <a:rPr lang="zh-CN" altLang="zh-CN" b="1" kern="100" dirty="0">
                <a:effectLst>
                  <a:outerShdw blurRad="38100" dist="38100" dir="2700000" algn="tl">
                    <a:srgbClr val="000000">
                      <a:alpha val="43137"/>
                    </a:srgbClr>
                  </a:outerShdw>
                </a:effectLst>
                <a:cs typeface="Times New Roman" panose="02020603050405020304" pitchFamily="18" charset="0"/>
              </a:rPr>
              <a:t>语言</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743074" y="1252401"/>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XHTML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概述</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743074" y="2025320"/>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文档结构</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0" name="组合 39">
            <a:extLst>
              <a:ext uri="{FF2B5EF4-FFF2-40B4-BE49-F238E27FC236}">
                <a16:creationId xmlns:a16="http://schemas.microsoft.com/office/drawing/2014/main" id="{A034F632-F7DA-40DC-A6BF-1FA9C1672283}"/>
              </a:ext>
            </a:extLst>
          </p:cNvPr>
          <p:cNvGrpSpPr/>
          <p:nvPr/>
        </p:nvGrpSpPr>
        <p:grpSpPr>
          <a:xfrm>
            <a:off x="1743074" y="2798239"/>
            <a:ext cx="6815986" cy="622922"/>
            <a:chOff x="1786476" y="1206533"/>
            <a:chExt cx="6815986" cy="622922"/>
          </a:xfrm>
        </p:grpSpPr>
        <p:sp>
          <p:nvSpPr>
            <p:cNvPr id="41" name="平行四边形 40">
              <a:extLst>
                <a:ext uri="{FF2B5EF4-FFF2-40B4-BE49-F238E27FC236}">
                  <a16:creationId xmlns:a16="http://schemas.microsoft.com/office/drawing/2014/main" id="{F064E946-B5DD-40EB-A9B1-56782692E8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标签和属性</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2" name="直接箭头连接符 41">
              <a:extLst>
                <a:ext uri="{FF2B5EF4-FFF2-40B4-BE49-F238E27FC236}">
                  <a16:creationId xmlns:a16="http://schemas.microsoft.com/office/drawing/2014/main" id="{AAD40E52-0B2F-4D42-9C2E-581961BE6064}"/>
                </a:ext>
              </a:extLst>
            </p:cNvPr>
            <p:cNvCxnSpPr>
              <a:cxnSpLocks/>
              <a:stCxn id="4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1786476" y="1206533"/>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6" name="组合 45">
            <a:extLst>
              <a:ext uri="{FF2B5EF4-FFF2-40B4-BE49-F238E27FC236}">
                <a16:creationId xmlns:a16="http://schemas.microsoft.com/office/drawing/2014/main" id="{75DE32CB-DD07-4C1A-BF2F-BFFE9B8B28F8}"/>
              </a:ext>
            </a:extLst>
          </p:cNvPr>
          <p:cNvGrpSpPr/>
          <p:nvPr/>
        </p:nvGrpSpPr>
        <p:grpSpPr>
          <a:xfrm>
            <a:off x="1743074" y="3571158"/>
            <a:ext cx="6815986" cy="622922"/>
            <a:chOff x="1786476" y="1206533"/>
            <a:chExt cx="6815986" cy="622922"/>
          </a:xfrm>
        </p:grpSpPr>
        <p:sp>
          <p:nvSpPr>
            <p:cNvPr id="47" name="平行四边形 46">
              <a:extLst>
                <a:ext uri="{FF2B5EF4-FFF2-40B4-BE49-F238E27FC236}">
                  <a16:creationId xmlns:a16="http://schemas.microsoft.com/office/drawing/2014/main" id="{1C7A7D98-7CEB-41C6-B59B-1062C6E2B2D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cs typeface="Times New Roman" panose="02020603050405020304" pitchFamily="18" charset="0"/>
                </a:rPr>
                <a:t>XHTML</a:t>
              </a:r>
              <a:r>
                <a:rPr lang="zh-CN" altLang="zh-CN" sz="1800" kern="100" dirty="0">
                  <a:effectLst/>
                  <a:ea typeface="微软雅黑" panose="020B0503020204020204" pitchFamily="34" charset="-122"/>
                  <a:cs typeface="Times New Roman" panose="02020603050405020304" pitchFamily="18" charset="0"/>
                </a:rPr>
                <a:t>与</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的区别</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8" name="直接箭头连接符 47">
              <a:extLst>
                <a:ext uri="{FF2B5EF4-FFF2-40B4-BE49-F238E27FC236}">
                  <a16:creationId xmlns:a16="http://schemas.microsoft.com/office/drawing/2014/main" id="{19F1EA98-FB0F-4332-AB3D-FE7DB34FE09C}"/>
                </a:ext>
              </a:extLst>
            </p:cNvPr>
            <p:cNvCxnSpPr>
              <a:cxnSpLocks/>
              <a:stCxn id="5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2D71F661-44DB-4E1C-9525-8D4F8647B84C}"/>
                </a:ext>
              </a:extLst>
            </p:cNvPr>
            <p:cNvGrpSpPr/>
            <p:nvPr/>
          </p:nvGrpSpPr>
          <p:grpSpPr>
            <a:xfrm>
              <a:off x="1786476" y="1206533"/>
              <a:ext cx="880872" cy="622922"/>
              <a:chOff x="1786476" y="1206533"/>
              <a:chExt cx="880872" cy="622922"/>
            </a:xfrm>
          </p:grpSpPr>
          <p:sp>
            <p:nvSpPr>
              <p:cNvPr id="50" name="椭圆 49">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1" name="文本框 50">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2" name="组合 51">
            <a:extLst>
              <a:ext uri="{FF2B5EF4-FFF2-40B4-BE49-F238E27FC236}">
                <a16:creationId xmlns:a16="http://schemas.microsoft.com/office/drawing/2014/main" id="{C5AA2BE8-96F2-4AF1-A093-C51394F85368}"/>
              </a:ext>
            </a:extLst>
          </p:cNvPr>
          <p:cNvGrpSpPr/>
          <p:nvPr/>
        </p:nvGrpSpPr>
        <p:grpSpPr>
          <a:xfrm>
            <a:off x="1743074" y="4344077"/>
            <a:ext cx="6815986" cy="622922"/>
            <a:chOff x="1786476" y="1206533"/>
            <a:chExt cx="6815986" cy="622922"/>
          </a:xfrm>
        </p:grpSpPr>
        <p:sp>
          <p:nvSpPr>
            <p:cNvPr id="53" name="平行四边形 52">
              <a:extLst>
                <a:ext uri="{FF2B5EF4-FFF2-40B4-BE49-F238E27FC236}">
                  <a16:creationId xmlns:a16="http://schemas.microsoft.com/office/drawing/2014/main" id="{5256D6EE-DAA7-41A0-A8A6-C6078710101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常用的</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标签</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54" name="直接箭头连接符 53">
              <a:extLst>
                <a:ext uri="{FF2B5EF4-FFF2-40B4-BE49-F238E27FC236}">
                  <a16:creationId xmlns:a16="http://schemas.microsoft.com/office/drawing/2014/main" id="{16FE4192-FD61-407F-820A-F0C450A9D739}"/>
                </a:ext>
              </a:extLst>
            </p:cNvPr>
            <p:cNvCxnSpPr>
              <a:cxnSpLocks/>
              <a:stCxn id="5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B8B8D701-C4EF-40BD-9F58-3D62267E5F40}"/>
                </a:ext>
              </a:extLst>
            </p:cNvPr>
            <p:cNvGrpSpPr/>
            <p:nvPr/>
          </p:nvGrpSpPr>
          <p:grpSpPr>
            <a:xfrm>
              <a:off x="1786476" y="1206533"/>
              <a:ext cx="880872" cy="622922"/>
              <a:chOff x="1786476" y="1206533"/>
              <a:chExt cx="880872" cy="622922"/>
            </a:xfrm>
          </p:grpSpPr>
          <p:sp>
            <p:nvSpPr>
              <p:cNvPr id="56" name="椭圆 55">
                <a:extLst>
                  <a:ext uri="{FF2B5EF4-FFF2-40B4-BE49-F238E27FC236}">
                    <a16:creationId xmlns:a16="http://schemas.microsoft.com/office/drawing/2014/main" id="{6BFE1FD2-DF0C-4EDA-B8BE-F059132B36F9}"/>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a:extLst>
                  <a:ext uri="{FF2B5EF4-FFF2-40B4-BE49-F238E27FC236}">
                    <a16:creationId xmlns:a16="http://schemas.microsoft.com/office/drawing/2014/main" id="{7FF3B833-0A49-4783-90C1-E70715FE2640}"/>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 name="组合 4">
            <a:extLst>
              <a:ext uri="{FF2B5EF4-FFF2-40B4-BE49-F238E27FC236}">
                <a16:creationId xmlns:a16="http://schemas.microsoft.com/office/drawing/2014/main" id="{5CEFD623-67AA-4D32-B236-2ADBFACB829E}"/>
              </a:ext>
            </a:extLst>
          </p:cNvPr>
          <p:cNvGrpSpPr/>
          <p:nvPr/>
        </p:nvGrpSpPr>
        <p:grpSpPr>
          <a:xfrm>
            <a:off x="1743074" y="5116994"/>
            <a:ext cx="6815986" cy="622922"/>
            <a:chOff x="1743074" y="5116994"/>
            <a:chExt cx="6815986" cy="622922"/>
          </a:xfrm>
        </p:grpSpPr>
        <p:sp>
          <p:nvSpPr>
            <p:cNvPr id="59" name="平行四边形 58">
              <a:extLst>
                <a:ext uri="{FF2B5EF4-FFF2-40B4-BE49-F238E27FC236}">
                  <a16:creationId xmlns:a16="http://schemas.microsoft.com/office/drawing/2014/main" id="{F0AAC29F-7111-47E5-ADF9-E7B78A7774C9}"/>
                </a:ext>
              </a:extLst>
            </p:cNvPr>
            <p:cNvSpPr/>
            <p:nvPr/>
          </p:nvSpPr>
          <p:spPr>
            <a:xfrm>
              <a:off x="4979702" y="5142212"/>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kern="100" dirty="0">
                  <a:effectLst/>
                  <a:latin typeface="微软雅黑" panose="020B0503020204020204" pitchFamily="34" charset="-122"/>
                  <a:cs typeface="Times New Roman" panose="02020603050405020304" pitchFamily="18" charset="0"/>
                </a:rPr>
                <a:t>DOCTYPE</a:t>
              </a:r>
              <a:r>
                <a:rPr lang="zh-CN" altLang="zh-CN" sz="1600" kern="100" dirty="0">
                  <a:effectLst/>
                  <a:ea typeface="微软雅黑" panose="020B0503020204020204" pitchFamily="34" charset="-122"/>
                  <a:cs typeface="Times New Roman" panose="02020603050405020304" pitchFamily="18" charset="0"/>
                </a:rPr>
                <a:t>（文档类型）的含义和选择</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60" name="直接箭头连接符 59">
              <a:extLst>
                <a:ext uri="{FF2B5EF4-FFF2-40B4-BE49-F238E27FC236}">
                  <a16:creationId xmlns:a16="http://schemas.microsoft.com/office/drawing/2014/main" id="{FDB06473-44F5-4DDE-9261-9F89E6522ECE}"/>
                </a:ext>
              </a:extLst>
            </p:cNvPr>
            <p:cNvCxnSpPr>
              <a:cxnSpLocks/>
              <a:stCxn id="63" idx="3"/>
            </p:cNvCxnSpPr>
            <p:nvPr/>
          </p:nvCxnSpPr>
          <p:spPr>
            <a:xfrm flipV="1">
              <a:off x="2623946" y="5392416"/>
              <a:ext cx="2355756" cy="23141"/>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5A15DF65-151E-45EA-8E00-EA3DB5D5CBA9}"/>
                </a:ext>
              </a:extLst>
            </p:cNvPr>
            <p:cNvGrpSpPr/>
            <p:nvPr/>
          </p:nvGrpSpPr>
          <p:grpSpPr>
            <a:xfrm>
              <a:off x="1743074" y="5116994"/>
              <a:ext cx="880872" cy="622922"/>
              <a:chOff x="1786476" y="1206533"/>
              <a:chExt cx="880872" cy="622922"/>
            </a:xfrm>
          </p:grpSpPr>
          <p:sp>
            <p:nvSpPr>
              <p:cNvPr id="62" name="椭圆 61">
                <a:extLst>
                  <a:ext uri="{FF2B5EF4-FFF2-40B4-BE49-F238E27FC236}">
                    <a16:creationId xmlns:a16="http://schemas.microsoft.com/office/drawing/2014/main" id="{79BD62BB-3981-462A-B446-74DA84708314}"/>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3" name="文本框 62">
                <a:extLst>
                  <a:ext uri="{FF2B5EF4-FFF2-40B4-BE49-F238E27FC236}">
                    <a16:creationId xmlns:a16="http://schemas.microsoft.com/office/drawing/2014/main" id="{BF6C5F20-4B3E-426A-9242-C3E504620B3A}"/>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2.2.6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4074808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en-US" altLang="zh-CN" sz="2400" b="1" kern="100" dirty="0">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CSS</a:t>
            </a:r>
            <a:r>
              <a:rPr lang="zh-CN" altLang="zh-CN" sz="2400" b="1" kern="100" dirty="0">
                <a:effectLst>
                  <a:outerShdw blurRad="38100" dist="38100" dir="2700000" algn="tl">
                    <a:srgbClr val="000000">
                      <a:alpha val="43137"/>
                    </a:srgbClr>
                  </a:outerShdw>
                </a:effectLst>
                <a:cs typeface="Times New Roman" panose="02020603050405020304" pitchFamily="18" charset="0"/>
              </a:rPr>
              <a:t>样式表</a:t>
            </a:r>
            <a:endParaRPr lang="zh-CN" altLang="en-US" sz="2400"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11900" y="1252401"/>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样式表简介</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11900" y="1991566"/>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CSS的语法规则</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0" name="组合 39">
            <a:extLst>
              <a:ext uri="{FF2B5EF4-FFF2-40B4-BE49-F238E27FC236}">
                <a16:creationId xmlns:a16="http://schemas.microsoft.com/office/drawing/2014/main" id="{A034F632-F7DA-40DC-A6BF-1FA9C1672283}"/>
              </a:ext>
            </a:extLst>
          </p:cNvPr>
          <p:cNvGrpSpPr/>
          <p:nvPr/>
        </p:nvGrpSpPr>
        <p:grpSpPr>
          <a:xfrm>
            <a:off x="1811900" y="2730731"/>
            <a:ext cx="6815986" cy="622922"/>
            <a:chOff x="1786476" y="1206533"/>
            <a:chExt cx="6815986" cy="622922"/>
          </a:xfrm>
        </p:grpSpPr>
        <p:sp>
          <p:nvSpPr>
            <p:cNvPr id="41" name="平行四边形 40">
              <a:extLst>
                <a:ext uri="{FF2B5EF4-FFF2-40B4-BE49-F238E27FC236}">
                  <a16:creationId xmlns:a16="http://schemas.microsoft.com/office/drawing/2014/main" id="{F064E946-B5DD-40EB-A9B1-56782692E8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kern="100" dirty="0">
                  <a:effectLst/>
                  <a:latin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的</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工具</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2" name="直接箭头连接符 41">
              <a:extLst>
                <a:ext uri="{FF2B5EF4-FFF2-40B4-BE49-F238E27FC236}">
                  <a16:creationId xmlns:a16="http://schemas.microsoft.com/office/drawing/2014/main" id="{AAD40E52-0B2F-4D42-9C2E-581961BE6064}"/>
                </a:ext>
              </a:extLst>
            </p:cNvPr>
            <p:cNvCxnSpPr>
              <a:cxnSpLocks/>
              <a:stCxn id="4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1786476" y="1206533"/>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6" name="组合 45">
            <a:extLst>
              <a:ext uri="{FF2B5EF4-FFF2-40B4-BE49-F238E27FC236}">
                <a16:creationId xmlns:a16="http://schemas.microsoft.com/office/drawing/2014/main" id="{75DE32CB-DD07-4C1A-BF2F-BFFE9B8B28F8}"/>
              </a:ext>
            </a:extLst>
          </p:cNvPr>
          <p:cNvGrpSpPr/>
          <p:nvPr/>
        </p:nvGrpSpPr>
        <p:grpSpPr>
          <a:xfrm>
            <a:off x="1811900" y="4209061"/>
            <a:ext cx="6815986" cy="622922"/>
            <a:chOff x="1786476" y="1206533"/>
            <a:chExt cx="6815986" cy="622922"/>
          </a:xfrm>
        </p:grpSpPr>
        <p:sp>
          <p:nvSpPr>
            <p:cNvPr id="47" name="平行四边形 46">
              <a:extLst>
                <a:ext uri="{FF2B5EF4-FFF2-40B4-BE49-F238E27FC236}">
                  <a16:creationId xmlns:a16="http://schemas.microsoft.com/office/drawing/2014/main" id="{1C7A7D98-7CEB-41C6-B59B-1062C6E2B2D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 </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选择器</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8" name="直接箭头连接符 47">
              <a:extLst>
                <a:ext uri="{FF2B5EF4-FFF2-40B4-BE49-F238E27FC236}">
                  <a16:creationId xmlns:a16="http://schemas.microsoft.com/office/drawing/2014/main" id="{19F1EA98-FB0F-4332-AB3D-FE7DB34FE09C}"/>
                </a:ext>
              </a:extLst>
            </p:cNvPr>
            <p:cNvCxnSpPr>
              <a:cxnSpLocks/>
              <a:stCxn id="5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2D71F661-44DB-4E1C-9525-8D4F8647B84C}"/>
                </a:ext>
              </a:extLst>
            </p:cNvPr>
            <p:cNvGrpSpPr/>
            <p:nvPr/>
          </p:nvGrpSpPr>
          <p:grpSpPr>
            <a:xfrm>
              <a:off x="1786476" y="1206533"/>
              <a:ext cx="880872" cy="622922"/>
              <a:chOff x="1786476" y="1206533"/>
              <a:chExt cx="880872" cy="622922"/>
            </a:xfrm>
          </p:grpSpPr>
          <p:sp>
            <p:nvSpPr>
              <p:cNvPr id="50" name="椭圆 49">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1" name="文本框 50">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4" name="组合 63">
            <a:extLst>
              <a:ext uri="{FF2B5EF4-FFF2-40B4-BE49-F238E27FC236}">
                <a16:creationId xmlns:a16="http://schemas.microsoft.com/office/drawing/2014/main" id="{2BD31344-C5B5-44D0-AE3A-94BA3C87CD0B}"/>
              </a:ext>
            </a:extLst>
          </p:cNvPr>
          <p:cNvGrpSpPr/>
          <p:nvPr/>
        </p:nvGrpSpPr>
        <p:grpSpPr>
          <a:xfrm>
            <a:off x="1811900" y="3469896"/>
            <a:ext cx="6815986" cy="622922"/>
            <a:chOff x="1786476" y="1206533"/>
            <a:chExt cx="6815986" cy="622922"/>
          </a:xfrm>
        </p:grpSpPr>
        <p:sp>
          <p:nvSpPr>
            <p:cNvPr id="65" name="平行四边形 64">
              <a:extLst>
                <a:ext uri="{FF2B5EF4-FFF2-40B4-BE49-F238E27FC236}">
                  <a16:creationId xmlns:a16="http://schemas.microsoft.com/office/drawing/2014/main" id="{0F0552BC-1837-4606-833E-36D10C13EBE3}"/>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在网页中引入</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的方法</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66" name="直接箭头连接符 65">
              <a:extLst>
                <a:ext uri="{FF2B5EF4-FFF2-40B4-BE49-F238E27FC236}">
                  <a16:creationId xmlns:a16="http://schemas.microsoft.com/office/drawing/2014/main" id="{D52A5A30-65B6-44FE-9234-D97F77B30655}"/>
                </a:ext>
              </a:extLst>
            </p:cNvPr>
            <p:cNvCxnSpPr>
              <a:cxnSpLocks/>
              <a:stCxn id="6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F34E67F2-79DF-4E5B-A58D-5B86FC822591}"/>
                </a:ext>
              </a:extLst>
            </p:cNvPr>
            <p:cNvGrpSpPr/>
            <p:nvPr/>
          </p:nvGrpSpPr>
          <p:grpSpPr>
            <a:xfrm>
              <a:off x="1786476" y="1206533"/>
              <a:ext cx="880872" cy="622922"/>
              <a:chOff x="1786476" y="1206533"/>
              <a:chExt cx="880872" cy="622922"/>
            </a:xfrm>
          </p:grpSpPr>
          <p:sp>
            <p:nvSpPr>
              <p:cNvPr id="68" name="椭圆 67">
                <a:extLst>
                  <a:ext uri="{FF2B5EF4-FFF2-40B4-BE49-F238E27FC236}">
                    <a16:creationId xmlns:a16="http://schemas.microsoft.com/office/drawing/2014/main" id="{4D7B3BF3-A12D-4608-816C-B4FEC7EDEFD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9" name="文本框 68">
                <a:extLst>
                  <a:ext uri="{FF2B5EF4-FFF2-40B4-BE49-F238E27FC236}">
                    <a16:creationId xmlns:a16="http://schemas.microsoft.com/office/drawing/2014/main" id="{896F79B9-201E-45DA-B98D-6D0B163B2D8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8" name="组合 57">
            <a:extLst>
              <a:ext uri="{FF2B5EF4-FFF2-40B4-BE49-F238E27FC236}">
                <a16:creationId xmlns:a16="http://schemas.microsoft.com/office/drawing/2014/main" id="{8F52C8CF-09EC-45F2-BD6F-0A1C44E6C2CB}"/>
              </a:ext>
            </a:extLst>
          </p:cNvPr>
          <p:cNvGrpSpPr/>
          <p:nvPr/>
        </p:nvGrpSpPr>
        <p:grpSpPr>
          <a:xfrm>
            <a:off x="1811900" y="4948226"/>
            <a:ext cx="6815986" cy="622922"/>
            <a:chOff x="1786476" y="1206533"/>
            <a:chExt cx="6815986" cy="622922"/>
          </a:xfrm>
        </p:grpSpPr>
        <p:sp>
          <p:nvSpPr>
            <p:cNvPr id="70" name="平行四边形 69">
              <a:extLst>
                <a:ext uri="{FF2B5EF4-FFF2-40B4-BE49-F238E27FC236}">
                  <a16:creationId xmlns:a16="http://schemas.microsoft.com/office/drawing/2014/main" id="{C493DC06-43A8-44AF-880D-5B67F8D9C005}"/>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kern="100" dirty="0">
                  <a:effectLst/>
                  <a:latin typeface="微软雅黑" panose="020B0503020204020204" pitchFamily="34" charset="-122"/>
                  <a:cs typeface="Times New Roman" panose="02020603050405020304" pitchFamily="18" charset="0"/>
                </a:rPr>
                <a:t>DreamweaverCS6</a:t>
              </a:r>
              <a:r>
                <a:rPr lang="zh-CN" altLang="en-US" sz="1600" kern="100" dirty="0">
                  <a:effectLst/>
                  <a:latin typeface="微软雅黑" panose="020B0503020204020204" pitchFamily="34" charset="-122"/>
                  <a:cs typeface="Times New Roman" panose="02020603050405020304" pitchFamily="18" charset="0"/>
                </a:rPr>
                <a:t>中的</a:t>
              </a:r>
              <a:r>
                <a:rPr lang="en-US" altLang="zh-CN" sz="1600" kern="100" dirty="0">
                  <a:effectLst/>
                  <a:latin typeface="微软雅黑" panose="020B0503020204020204" pitchFamily="34" charset="-122"/>
                  <a:cs typeface="Times New Roman" panose="02020603050405020304" pitchFamily="18" charset="0"/>
                </a:rPr>
                <a:t>CSS</a:t>
              </a:r>
              <a:r>
                <a:rPr lang="zh-CN" altLang="en-US" sz="1600" kern="100" dirty="0">
                  <a:effectLst/>
                  <a:latin typeface="微软雅黑" panose="020B0503020204020204" pitchFamily="34" charset="-122"/>
                  <a:cs typeface="Times New Roman" panose="02020603050405020304" pitchFamily="18" charset="0"/>
                </a:rPr>
                <a:t>规则定义面板</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1" name="直接箭头连接符 70">
              <a:extLst>
                <a:ext uri="{FF2B5EF4-FFF2-40B4-BE49-F238E27FC236}">
                  <a16:creationId xmlns:a16="http://schemas.microsoft.com/office/drawing/2014/main" id="{1C06FFA6-ACD1-4655-9B12-8A46A416FAC5}"/>
                </a:ext>
              </a:extLst>
            </p:cNvPr>
            <p:cNvCxnSpPr>
              <a:cxnSpLocks/>
              <a:stCxn id="74"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a16="http://schemas.microsoft.com/office/drawing/2014/main" id="{78680F50-E01D-46F9-8316-1814B5D50CD2}"/>
                </a:ext>
              </a:extLst>
            </p:cNvPr>
            <p:cNvGrpSpPr/>
            <p:nvPr/>
          </p:nvGrpSpPr>
          <p:grpSpPr>
            <a:xfrm>
              <a:off x="1786476" y="1206533"/>
              <a:ext cx="880872" cy="622922"/>
              <a:chOff x="1786476" y="1206533"/>
              <a:chExt cx="880872" cy="622922"/>
            </a:xfrm>
          </p:grpSpPr>
          <p:sp>
            <p:nvSpPr>
              <p:cNvPr id="73" name="椭圆 72">
                <a:extLst>
                  <a:ext uri="{FF2B5EF4-FFF2-40B4-BE49-F238E27FC236}">
                    <a16:creationId xmlns:a16="http://schemas.microsoft.com/office/drawing/2014/main" id="{9B7A339E-6D69-4955-9D90-A179E3068626}"/>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4" name="文本框 73">
                <a:extLst>
                  <a:ext uri="{FF2B5EF4-FFF2-40B4-BE49-F238E27FC236}">
                    <a16:creationId xmlns:a16="http://schemas.microsoft.com/office/drawing/2014/main" id="{0E04B569-EB5F-4FC3-BEAD-18585BC41FC9}"/>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75" name="组合 74">
            <a:extLst>
              <a:ext uri="{FF2B5EF4-FFF2-40B4-BE49-F238E27FC236}">
                <a16:creationId xmlns:a16="http://schemas.microsoft.com/office/drawing/2014/main" id="{85125FB9-1685-4B7E-9E20-1141DB209CB0}"/>
              </a:ext>
            </a:extLst>
          </p:cNvPr>
          <p:cNvGrpSpPr/>
          <p:nvPr/>
        </p:nvGrpSpPr>
        <p:grpSpPr>
          <a:xfrm>
            <a:off x="1811900" y="5687393"/>
            <a:ext cx="6815986" cy="622922"/>
            <a:chOff x="1786476" y="1206533"/>
            <a:chExt cx="6815986" cy="622922"/>
          </a:xfrm>
        </p:grpSpPr>
        <p:sp>
          <p:nvSpPr>
            <p:cNvPr id="76" name="平行四边形 75">
              <a:extLst>
                <a:ext uri="{FF2B5EF4-FFF2-40B4-BE49-F238E27FC236}">
                  <a16:creationId xmlns:a16="http://schemas.microsoft.com/office/drawing/2014/main" id="{2901FF0A-E1F1-4A69-9FE3-8A8D7D2EC2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课堂练习：</a:t>
              </a:r>
              <a:r>
                <a:rPr kumimoji="0" lang="en-US" altLang="zh-CN" sz="1600"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CSS</a:t>
              </a:r>
              <a:r>
                <a:rPr kumimoji="0" lang="zh-CN" altLang="en-US" sz="1600"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制作水平菜单</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7" name="直接箭头连接符 76">
              <a:extLst>
                <a:ext uri="{FF2B5EF4-FFF2-40B4-BE49-F238E27FC236}">
                  <a16:creationId xmlns:a16="http://schemas.microsoft.com/office/drawing/2014/main" id="{ACC4FC05-B8A0-4750-ABD5-6ADA8D94B5F7}"/>
                </a:ext>
              </a:extLst>
            </p:cNvPr>
            <p:cNvCxnSpPr>
              <a:cxnSpLocks/>
              <a:stCxn id="80"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id="{B7C6F5BD-0AFF-4474-9A83-7202DF9799FA}"/>
                </a:ext>
              </a:extLst>
            </p:cNvPr>
            <p:cNvGrpSpPr/>
            <p:nvPr/>
          </p:nvGrpSpPr>
          <p:grpSpPr>
            <a:xfrm>
              <a:off x="1786476" y="1206533"/>
              <a:ext cx="880872" cy="622922"/>
              <a:chOff x="1786476" y="1206533"/>
              <a:chExt cx="880872" cy="622922"/>
            </a:xfrm>
          </p:grpSpPr>
          <p:sp>
            <p:nvSpPr>
              <p:cNvPr id="79" name="椭圆 78">
                <a:extLst>
                  <a:ext uri="{FF2B5EF4-FFF2-40B4-BE49-F238E27FC236}">
                    <a16:creationId xmlns:a16="http://schemas.microsoft.com/office/drawing/2014/main" id="{B92110C9-DE28-4473-8AD5-4A81A34EEAA3}"/>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a:extLst>
                  <a:ext uri="{FF2B5EF4-FFF2-40B4-BE49-F238E27FC236}">
                    <a16:creationId xmlns:a16="http://schemas.microsoft.com/office/drawing/2014/main" id="{D352F567-B680-4AAC-BA62-32D46C8CE15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2.4.7</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256267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样式表简介</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967570" y="1664305"/>
            <a:ext cx="9326803" cy="3367397"/>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nSpc>
                <a:spcPct val="150000"/>
              </a:lnSpc>
            </a:pPr>
            <a:r>
              <a:rPr lang="en-US" altLang="zh-CN" sz="1800" b="1"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Cascading Style Sheets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）中文翻译为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层叠样式表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，简称</a:t>
            </a:r>
            <a:r>
              <a:rPr lang="zh-CN"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样式</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表，是由</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W3C</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组织制定和发布的用来定义网页内容元素的表现形式的规范标准。</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1996</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月，发布了</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CSS1.0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，现在用的版本是</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CSS3.0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1"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b="1"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的应用必须获得浏览器的支持</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，目前并非所有浏览器版本都支持</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CSS3.0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，目前主流的浏览器的新版本已基本支持</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CSS3.0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可以美观网页，还可以通过定义外部的样式表文件统一整个网站网页的风格，可以构建公共样式，便于引用和修改，减少重复操作，方便网页设计人员的协同开发。</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实现了内容与样式的分离，简化网页的代码，以前很多采用图片才能完成的效果，用简单的样式就可以完成，大大提高网页的访问速度，</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是目前网页中必不可少的元素。</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5666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的语法规则</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923330"/>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在使用和设置</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时，必须遵循</a:t>
            </a:r>
            <a:r>
              <a:rPr lang="en-US" altLang="zh-CN" sz="1800" kern="100" dirty="0">
                <a:effectLst/>
                <a:latin typeface="Times New Roman" panose="02020603050405020304" pitchFamily="18" charset="0"/>
                <a:ea typeface="微软雅黑" panose="020B0503020204020204" pitchFamily="34" charset="-122"/>
              </a:rPr>
              <a:t>CSS </a:t>
            </a:r>
            <a:r>
              <a:rPr lang="zh-CN" altLang="zh-CN" sz="1800" kern="100" dirty="0">
                <a:effectLst/>
                <a:latin typeface="Times New Roman" panose="02020603050405020304" pitchFamily="18" charset="0"/>
                <a:ea typeface="微软雅黑" panose="020B0503020204020204" pitchFamily="34" charset="-122"/>
              </a:rPr>
              <a:t>的规则，</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规则由两个主要的部分构成：选择器，以及一条或多条声明：选择器 </a:t>
            </a:r>
            <a:r>
              <a:rPr lang="en-US" altLang="zh-CN" sz="1800" kern="100" dirty="0">
                <a:effectLst/>
                <a:latin typeface="Times New Roman" panose="02020603050405020304" pitchFamily="18" charset="0"/>
                <a:ea typeface="微软雅黑" panose="020B0503020204020204" pitchFamily="34" charset="-122"/>
              </a:rPr>
              <a:t>{ </a:t>
            </a:r>
            <a:r>
              <a:rPr lang="zh-CN" altLang="zh-CN" sz="1800" kern="100" dirty="0">
                <a:effectLst/>
                <a:latin typeface="Times New Roman" panose="02020603050405020304" pitchFamily="18" charset="0"/>
                <a:ea typeface="微软雅黑" panose="020B0503020204020204" pitchFamily="34" charset="-122"/>
              </a:rPr>
              <a:t>声明</a:t>
            </a:r>
            <a:r>
              <a:rPr lang="en-US" altLang="zh-CN" sz="1800" kern="100" dirty="0">
                <a:effectLst/>
                <a:latin typeface="Times New Roman" panose="02020603050405020304" pitchFamily="18" charset="0"/>
                <a:ea typeface="微软雅黑" panose="020B0503020204020204" pitchFamily="34" charset="-122"/>
              </a:rPr>
              <a:t>1</a:t>
            </a:r>
            <a:r>
              <a:rPr lang="zh-CN" altLang="zh-CN" sz="1800" kern="100" dirty="0">
                <a:effectLst/>
                <a:latin typeface="Times New Roman" panose="02020603050405020304" pitchFamily="18" charset="0"/>
                <a:ea typeface="微软雅黑" panose="020B0503020204020204" pitchFamily="34" charset="-122"/>
              </a:rPr>
              <a:t>；声明</a:t>
            </a:r>
            <a:r>
              <a:rPr lang="en-US" altLang="zh-CN" sz="1800" kern="100" dirty="0">
                <a:effectLst/>
                <a:latin typeface="Times New Roman" panose="02020603050405020304" pitchFamily="18" charset="0"/>
                <a:ea typeface="微软雅黑" panose="020B0503020204020204" pitchFamily="34" charset="-122"/>
              </a:rPr>
              <a:t>2</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a:t>
            </a:r>
            <a:r>
              <a:rPr lang="zh-CN" altLang="zh-CN" sz="1800" kern="100" dirty="0">
                <a:effectLst/>
                <a:latin typeface="Times New Roman" panose="02020603050405020304" pitchFamily="18" charset="0"/>
                <a:ea typeface="微软雅黑" panose="020B0503020204020204" pitchFamily="34" charset="-122"/>
              </a:rPr>
              <a:t>声明</a:t>
            </a:r>
            <a:r>
              <a:rPr lang="en-US" altLang="zh-CN" sz="1800" kern="100" dirty="0">
                <a:effectLst/>
                <a:latin typeface="Times New Roman" panose="02020603050405020304" pitchFamily="18" charset="0"/>
                <a:ea typeface="微软雅黑" panose="020B0503020204020204" pitchFamily="34" charset="-122"/>
              </a:rPr>
              <a:t>N }</a:t>
            </a:r>
            <a:r>
              <a:rPr lang="zh-CN" altLang="zh-CN" sz="1800" kern="100" dirty="0">
                <a:effectLst/>
                <a:latin typeface="Times New Roman" panose="02020603050405020304" pitchFamily="18" charset="0"/>
                <a:ea typeface="微软雅黑" panose="020B0503020204020204" pitchFamily="34" charset="-122"/>
              </a:rPr>
              <a:t>。选择器通常是需要改变样式的</a:t>
            </a:r>
            <a:r>
              <a:rPr lang="en-US" altLang="zh-CN" sz="1800" kern="100" dirty="0">
                <a:effectLst/>
                <a:latin typeface="Times New Roman" panose="02020603050405020304" pitchFamily="18" charset="0"/>
                <a:ea typeface="微软雅黑" panose="020B0503020204020204" pitchFamily="34" charset="-122"/>
              </a:rPr>
              <a:t> HTML </a:t>
            </a:r>
            <a:r>
              <a:rPr lang="zh-CN" altLang="zh-CN" sz="1800" kern="100" dirty="0">
                <a:effectLst/>
                <a:latin typeface="Times New Roman" panose="02020603050405020304" pitchFamily="18" charset="0"/>
                <a:ea typeface="微软雅黑" panose="020B0503020204020204" pitchFamily="34" charset="-122"/>
              </a:rPr>
              <a:t>元素，每条声明由一个属性和一个值组成。</a:t>
            </a:r>
            <a:endParaRPr lang="zh-CN" altLang="zh-CN" sz="1800" kern="100" dirty="0">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4C86C459-D93A-409F-87EB-0251C46E9AB2}"/>
              </a:ext>
            </a:extLst>
          </p:cNvPr>
          <p:cNvSpPr txBox="1"/>
          <p:nvPr/>
        </p:nvSpPr>
        <p:spPr>
          <a:xfrm>
            <a:off x="820086" y="2791117"/>
            <a:ext cx="2738285" cy="1477328"/>
          </a:xfrm>
          <a:prstGeom prst="rect">
            <a:avLst/>
          </a:prstGeom>
          <a:noFill/>
          <a:ln>
            <a:solidFill>
              <a:schemeClr val="tx1"/>
            </a:solidFill>
            <a:prstDash val="sysDot"/>
          </a:ln>
          <a:effectLst>
            <a:glow rad="63500">
              <a:schemeClr val="accent1">
                <a:satMod val="175000"/>
                <a:alpha val="40000"/>
              </a:schemeClr>
            </a:glow>
          </a:effectLst>
        </p:spPr>
        <p:txBody>
          <a:bodyPr wrap="square">
            <a:spAutoFit/>
          </a:bodyPr>
          <a:lstStyle/>
          <a:p>
            <a:pPr indent="266700" algn="just"/>
            <a:r>
              <a:rPr lang="en-US" altLang="zh-CN" sz="1800" kern="100" dirty="0">
                <a:effectLst/>
                <a:latin typeface="微软雅黑" panose="020B0503020204020204" pitchFamily="34" charset="-122"/>
                <a:ea typeface="宋体" panose="02010600030101010101" pitchFamily="2" charset="-122"/>
              </a:rPr>
              <a:t>selector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微软雅黑" panose="020B0503020204020204" pitchFamily="34" charset="-122"/>
                <a:ea typeface="宋体" panose="02010600030101010101" pitchFamily="2" charset="-122"/>
              </a:rPr>
              <a:t> </a:t>
            </a:r>
            <a:r>
              <a:rPr lang="en-US" altLang="zh-CN" sz="1800" kern="100" dirty="0" err="1">
                <a:effectLst/>
                <a:latin typeface="微软雅黑" panose="020B0503020204020204" pitchFamily="34" charset="-122"/>
                <a:ea typeface="宋体" panose="02010600030101010101" pitchFamily="2" charset="-122"/>
              </a:rPr>
              <a:t>property:value</a:t>
            </a:r>
            <a:r>
              <a:rPr lang="en-US" altLang="zh-CN" sz="1800" kern="100" dirty="0">
                <a:effectLst/>
                <a:latin typeface="微软雅黑" panose="020B0503020204020204" pitchFamily="34"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333375" algn="just"/>
            <a:r>
              <a:rPr lang="en-US" altLang="zh-CN" sz="1800" kern="100" dirty="0" err="1">
                <a:effectLst/>
                <a:latin typeface="微软雅黑" panose="020B0503020204020204" pitchFamily="34" charset="-122"/>
                <a:ea typeface="宋体" panose="02010600030101010101" pitchFamily="2" charset="-122"/>
              </a:rPr>
              <a:t>property:value</a:t>
            </a:r>
            <a:r>
              <a:rPr lang="en-US" altLang="zh-CN" sz="1800" kern="100" dirty="0">
                <a:effectLst/>
                <a:latin typeface="微软雅黑" panose="020B0503020204020204" pitchFamily="34"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33375" algn="just"/>
            <a:r>
              <a:rPr lang="en-US" altLang="zh-CN" sz="1800" kern="100" dirty="0">
                <a:effectLst/>
                <a:latin typeface="微软雅黑" panose="020B0503020204020204" pitchFamily="34"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微软雅黑" panose="020B0503020204020204" pitchFamily="34"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8" name="文本框 7">
            <a:extLst>
              <a:ext uri="{FF2B5EF4-FFF2-40B4-BE49-F238E27FC236}">
                <a16:creationId xmlns:a16="http://schemas.microsoft.com/office/drawing/2014/main" id="{99F93ADF-6681-4124-AEDB-744286A0DF92}"/>
              </a:ext>
            </a:extLst>
          </p:cNvPr>
          <p:cNvSpPr txBox="1"/>
          <p:nvPr/>
        </p:nvSpPr>
        <p:spPr>
          <a:xfrm>
            <a:off x="4190349" y="2791117"/>
            <a:ext cx="6163574" cy="1785104"/>
          </a:xfrm>
          <a:prstGeom prst="rect">
            <a:avLst/>
          </a:prstGeom>
          <a:solidFill>
            <a:schemeClr val="bg1">
              <a:lumMod val="95000"/>
            </a:schemeClr>
          </a:solidFill>
          <a:effectLst>
            <a:glow rad="139700">
              <a:schemeClr val="accent5">
                <a:satMod val="175000"/>
                <a:alpha val="40000"/>
              </a:schemeClr>
            </a:glow>
          </a:effectLst>
        </p:spPr>
        <p:txBody>
          <a:bodyPr wrap="square">
            <a:spAutoFit/>
          </a:bodyPr>
          <a:lstStyle/>
          <a:p>
            <a:pPr algn="just"/>
            <a:r>
              <a:rPr lang="en-US" altLang="zh-CN" sz="1800" kern="100" dirty="0">
                <a:effectLst/>
                <a:latin typeface="微软雅黑" panose="020B0503020204020204" pitchFamily="34" charset="-122"/>
                <a:ea typeface="宋体" panose="02010600030101010101" pitchFamily="2" charset="-122"/>
              </a:rPr>
              <a:t>selector</a:t>
            </a:r>
            <a:r>
              <a:rPr lang="zh-CN" altLang="zh-CN" sz="1800" kern="100" dirty="0">
                <a:effectLst/>
                <a:latin typeface="Times New Roman" panose="02020603050405020304" pitchFamily="18" charset="0"/>
                <a:ea typeface="微软雅黑" panose="020B0503020204020204" pitchFamily="34" charset="-122"/>
              </a:rPr>
              <a:t>：选择器，需要定义样式的标签、</a:t>
            </a:r>
            <a:r>
              <a:rPr lang="en-US" altLang="zh-CN" sz="1800" kern="100" dirty="0">
                <a:effectLst/>
                <a:latin typeface="Times New Roman" panose="02020603050405020304" pitchFamily="18" charset="0"/>
                <a:ea typeface="微软雅黑" panose="020B0503020204020204" pitchFamily="34" charset="-122"/>
              </a:rPr>
              <a:t>ID</a:t>
            </a:r>
            <a:r>
              <a:rPr lang="zh-CN" altLang="zh-CN" sz="1800" kern="100" dirty="0">
                <a:effectLst/>
                <a:latin typeface="Times New Roman" panose="02020603050405020304" pitchFamily="18" charset="0"/>
                <a:ea typeface="微软雅黑" panose="020B0503020204020204" pitchFamily="34" charset="-122"/>
              </a:rPr>
              <a:t>值、类名；</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微软雅黑" panose="020B0503020204020204" pitchFamily="34" charset="-122"/>
                <a:ea typeface="宋体" panose="02010600030101010101" pitchFamily="2" charset="-122"/>
              </a:rPr>
              <a:t>property</a:t>
            </a:r>
            <a:r>
              <a:rPr lang="zh-CN" altLang="zh-CN" sz="1800" kern="100" dirty="0">
                <a:effectLst/>
                <a:latin typeface="Times New Roman" panose="02020603050405020304" pitchFamily="18" charset="0"/>
                <a:ea typeface="微软雅黑" panose="020B0503020204020204" pitchFamily="34" charset="-122"/>
              </a:rPr>
              <a:t>：选择器的属性名称；</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微软雅黑" panose="020B0503020204020204" pitchFamily="34" charset="-122"/>
                <a:ea typeface="宋体" panose="02010600030101010101" pitchFamily="2" charset="-122"/>
              </a:rPr>
              <a:t>value</a:t>
            </a:r>
            <a:r>
              <a:rPr lang="zh-CN" altLang="zh-CN" sz="1800" kern="100" dirty="0">
                <a:effectLst/>
                <a:latin typeface="Times New Roman" panose="02020603050405020304" pitchFamily="18" charset="0"/>
                <a:ea typeface="微软雅黑" panose="020B0503020204020204" pitchFamily="34" charset="-122"/>
              </a:rPr>
              <a:t>：属性的值。</a:t>
            </a:r>
            <a:endParaRPr lang="zh-CN" altLang="zh-CN" sz="1800" kern="100" dirty="0">
              <a:effectLst/>
              <a:latin typeface="Times New Roman" panose="02020603050405020304" pitchFamily="18" charset="0"/>
              <a:ea typeface="宋体" panose="02010600030101010101" pitchFamily="2" charset="-122"/>
            </a:endParaRPr>
          </a:p>
          <a:p>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属性和值用：</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冒号</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分开，值可以有不同的写法和单位，例如颜色可用十六进制（</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#FF0000 </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或简写方式</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#F00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值</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err="1">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(255</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400" kern="100" dirty="0" err="1">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rgb</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的方式来表示。</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CSS </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对大小写不敏感，但是当</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HTML </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文档一起工作，</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class </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id </a:t>
            </a:r>
            <a:r>
              <a:rPr lang="zh-CN" altLang="zh-CN" sz="14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名称</a:t>
            </a:r>
            <a:r>
              <a:rPr lang="zh-CN" altLang="en-US" sz="14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区分大小写。</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4" name="弧形 23">
            <a:extLst>
              <a:ext uri="{FF2B5EF4-FFF2-40B4-BE49-F238E27FC236}">
                <a16:creationId xmlns:a16="http://schemas.microsoft.com/office/drawing/2014/main" id="{91D0DC0A-0E77-422A-A9A8-3CE312D0A16F}"/>
              </a:ext>
            </a:extLst>
          </p:cNvPr>
          <p:cNvSpPr/>
          <p:nvPr/>
        </p:nvSpPr>
        <p:spPr>
          <a:xfrm>
            <a:off x="1224952" y="2709231"/>
            <a:ext cx="3614468" cy="370398"/>
          </a:xfrm>
          <a:prstGeom prst="arc">
            <a:avLst>
              <a:gd name="adj1" fmla="val 10801458"/>
              <a:gd name="adj2" fmla="val 21584626"/>
            </a:avLst>
          </a:prstGeom>
          <a:ln w="38100" cap="flat" cmpd="sng" algn="ctr">
            <a:solidFill>
              <a:srgbClr val="C000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6CC5DCFD-2C56-430B-8283-FF55CD3B2268}"/>
              </a:ext>
            </a:extLst>
          </p:cNvPr>
          <p:cNvSpPr/>
          <p:nvPr/>
        </p:nvSpPr>
        <p:spPr>
          <a:xfrm>
            <a:off x="1121435" y="3148641"/>
            <a:ext cx="1069676" cy="53483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dirty="0"/>
          </a:p>
        </p:txBody>
      </p:sp>
      <p:sp>
        <p:nvSpPr>
          <p:cNvPr id="26" name="矩形: 圆角 25">
            <a:extLst>
              <a:ext uri="{FF2B5EF4-FFF2-40B4-BE49-F238E27FC236}">
                <a16:creationId xmlns:a16="http://schemas.microsoft.com/office/drawing/2014/main" id="{610D1559-45AF-411B-A66D-9779016DC34F}"/>
              </a:ext>
            </a:extLst>
          </p:cNvPr>
          <p:cNvSpPr/>
          <p:nvPr/>
        </p:nvSpPr>
        <p:spPr>
          <a:xfrm>
            <a:off x="2251495" y="3148641"/>
            <a:ext cx="621102" cy="534837"/>
          </a:xfrm>
          <a:prstGeom prst="roundRect">
            <a:avLst/>
          </a:prstGeom>
          <a:noFill/>
          <a:ln w="28575"/>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16C4BF81-F30E-4F65-958F-74D3222FF076}"/>
              </a:ext>
            </a:extLst>
          </p:cNvPr>
          <p:cNvSpPr/>
          <p:nvPr/>
        </p:nvSpPr>
        <p:spPr>
          <a:xfrm>
            <a:off x="1772777" y="3035783"/>
            <a:ext cx="2518817" cy="380276"/>
          </a:xfrm>
          <a:prstGeom prst="arc">
            <a:avLst>
              <a:gd name="adj1" fmla="val 11131307"/>
              <a:gd name="adj2" fmla="val 0"/>
            </a:avLst>
          </a:prstGeom>
          <a:ln w="38100" cap="flat" cmpd="sng" algn="ctr">
            <a:solidFill>
              <a:srgbClr val="FF00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zh-CN" altLang="en-US"/>
          </a:p>
        </p:txBody>
      </p:sp>
      <p:sp>
        <p:nvSpPr>
          <p:cNvPr id="30" name="弧形 29">
            <a:extLst>
              <a:ext uri="{FF2B5EF4-FFF2-40B4-BE49-F238E27FC236}">
                <a16:creationId xmlns:a16="http://schemas.microsoft.com/office/drawing/2014/main" id="{67A5D1F5-4AB0-4D5D-BDA4-4F0D86198091}"/>
              </a:ext>
            </a:extLst>
          </p:cNvPr>
          <p:cNvSpPr/>
          <p:nvPr/>
        </p:nvSpPr>
        <p:spPr>
          <a:xfrm>
            <a:off x="2872597" y="3429000"/>
            <a:ext cx="1418997" cy="313611"/>
          </a:xfrm>
          <a:prstGeom prst="arc">
            <a:avLst>
              <a:gd name="adj1" fmla="val 10936058"/>
              <a:gd name="adj2" fmla="val 0"/>
            </a:avLst>
          </a:prstGeom>
          <a:ln w="28575" cap="flat" cmpd="sng" algn="ctr">
            <a:solidFill>
              <a:schemeClr val="accent2"/>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zh-CN" altLang="en-US"/>
          </a:p>
        </p:txBody>
      </p:sp>
      <p:pic>
        <p:nvPicPr>
          <p:cNvPr id="32" name="图形 31" descr="举起的手">
            <a:extLst>
              <a:ext uri="{FF2B5EF4-FFF2-40B4-BE49-F238E27FC236}">
                <a16:creationId xmlns:a16="http://schemas.microsoft.com/office/drawing/2014/main" id="{4C10B1EE-3019-4B44-96B1-7EA6722BA3E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3377194" y="3653257"/>
            <a:ext cx="914400" cy="914400"/>
          </a:xfrm>
          <a:prstGeom prst="rect">
            <a:avLst/>
          </a:prstGeom>
        </p:spPr>
      </p:pic>
      <p:sp>
        <p:nvSpPr>
          <p:cNvPr id="33" name="矩形 32">
            <a:extLst>
              <a:ext uri="{FF2B5EF4-FFF2-40B4-BE49-F238E27FC236}">
                <a16:creationId xmlns:a16="http://schemas.microsoft.com/office/drawing/2014/main" id="{DBB107AC-0D93-46DE-9316-BE66DF339658}"/>
              </a:ext>
            </a:extLst>
          </p:cNvPr>
          <p:cNvSpPr/>
          <p:nvPr/>
        </p:nvSpPr>
        <p:spPr>
          <a:xfrm>
            <a:off x="4200181" y="3653256"/>
            <a:ext cx="6163574" cy="914401"/>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859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heel(1)">
                                      <p:cBhvr>
                                        <p:cTn id="12" dur="2000"/>
                                        <p:tgtEl>
                                          <p:spTgt spid="25"/>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heel(1)">
                                      <p:cBhvr>
                                        <p:cTn id="21" dur="2000"/>
                                        <p:tgtEl>
                                          <p:spTgt spid="2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0-#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9" grpId="0" animBg="1"/>
      <p:bldP spid="30" grpId="0" animBg="1"/>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工具</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646331"/>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中提供</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样式面板，打开</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样式面板的方式是点击【窗口】</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样式】，在右则的工具栏中，可找到</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工具面板</a:t>
            </a:r>
            <a:r>
              <a:rPr lang="zh-CN" altLang="en-US" sz="1800" kern="100" dirty="0">
                <a:effectLst/>
                <a:ea typeface="微软雅黑" panose="020B0503020204020204" pitchFamily="34" charset="-122"/>
                <a:cs typeface="Times New Roman" panose="02020603050405020304" pitchFamily="18" charset="0"/>
              </a:rPr>
              <a:t>。</a:t>
            </a:r>
            <a:endParaRPr lang="zh-CN" altLang="zh-CN" sz="1800" kern="100" dirty="0">
              <a:effectLst/>
              <a:latin typeface="Times New Roman" panose="02020603050405020304" pitchFamily="18" charset="0"/>
              <a:ea typeface="宋体" panose="02010600030101010101" pitchFamily="2" charset="-122"/>
            </a:endParaRPr>
          </a:p>
        </p:txBody>
      </p:sp>
      <p:sp>
        <p:nvSpPr>
          <p:cNvPr id="22" name="文本框 21">
            <a:extLst>
              <a:ext uri="{FF2B5EF4-FFF2-40B4-BE49-F238E27FC236}">
                <a16:creationId xmlns:a16="http://schemas.microsoft.com/office/drawing/2014/main" id="{C7FE3AAC-6788-48CF-91D3-96411000A8F4}"/>
              </a:ext>
            </a:extLst>
          </p:cNvPr>
          <p:cNvSpPr txBox="1"/>
          <p:nvPr/>
        </p:nvSpPr>
        <p:spPr>
          <a:xfrm>
            <a:off x="4635910" y="2343391"/>
            <a:ext cx="6164826" cy="2951898"/>
          </a:xfrm>
          <a:prstGeom prst="rect">
            <a:avLst/>
          </a:prstGeom>
          <a:noFill/>
        </p:spPr>
        <p:txBody>
          <a:bodyPr wrap="square">
            <a:spAutoFit/>
          </a:bodyPr>
          <a:lstStyle/>
          <a:p>
            <a:pPr lvl="0">
              <a:lnSpc>
                <a:spcPct val="150000"/>
              </a:lnSpc>
            </a:pPr>
            <a:r>
              <a:rPr lang="zh-CN" altLang="en-US" dirty="0">
                <a:effectLst/>
                <a:latin typeface="微软雅黑" panose="020B0503020204020204" pitchFamily="34" charset="-122"/>
                <a:ea typeface="微软雅黑" panose="020B0503020204020204" pitchFamily="34" charset="-122"/>
              </a:rPr>
              <a:t>①</a:t>
            </a:r>
            <a:r>
              <a:rPr lang="zh-CN" altLang="zh-CN" dirty="0">
                <a:effectLst/>
                <a:latin typeface="微软雅黑" panose="020B0503020204020204" pitchFamily="34" charset="-122"/>
                <a:ea typeface="微软雅黑" panose="020B0503020204020204" pitchFamily="34" charset="-122"/>
              </a:rPr>
              <a:t>当前：是当前选定内容所应用的</a:t>
            </a:r>
            <a:r>
              <a:rPr lang="en-US" altLang="zh-CN" dirty="0">
                <a:effectLst/>
                <a:latin typeface="微软雅黑" panose="020B0503020204020204" pitchFamily="34" charset="-122"/>
                <a:ea typeface="微软雅黑" panose="020B0503020204020204" pitchFamily="34" charset="-122"/>
              </a:rPr>
              <a:t>CSS</a:t>
            </a:r>
            <a:r>
              <a:rPr lang="zh-CN" altLang="zh-CN" dirty="0">
                <a:effectLst/>
                <a:latin typeface="微软雅黑" panose="020B0503020204020204" pitchFamily="34" charset="-122"/>
                <a:ea typeface="微软雅黑" panose="020B0503020204020204" pitchFamily="34" charset="-122"/>
              </a:rPr>
              <a:t>样式规则；</a:t>
            </a:r>
            <a:endParaRPr lang="en-US" altLang="zh-CN" dirty="0">
              <a:latin typeface="微软雅黑" panose="020B0503020204020204" pitchFamily="34" charset="-122"/>
              <a:ea typeface="微软雅黑" panose="020B0503020204020204" pitchFamily="34" charset="-122"/>
            </a:endParaRPr>
          </a:p>
          <a:p>
            <a:pPr lvl="0">
              <a:lnSpc>
                <a:spcPct val="150000"/>
              </a:lnSpc>
            </a:pPr>
            <a:r>
              <a:rPr lang="zh-CN" altLang="en-US" dirty="0">
                <a:effectLst/>
                <a:latin typeface="微软雅黑" panose="020B0503020204020204" pitchFamily="34" charset="-122"/>
                <a:ea typeface="微软雅黑" panose="020B0503020204020204" pitchFamily="34" charset="-122"/>
              </a:rPr>
              <a:t>②</a:t>
            </a:r>
            <a:r>
              <a:rPr lang="zh-CN" altLang="zh-CN" dirty="0">
                <a:effectLst/>
                <a:latin typeface="微软雅黑" panose="020B0503020204020204" pitchFamily="34" charset="-122"/>
                <a:ea typeface="微软雅黑" panose="020B0503020204020204" pitchFamily="34" charset="-122"/>
              </a:rPr>
              <a:t>全部：当前页面中所应用的</a:t>
            </a:r>
            <a:r>
              <a:rPr lang="en-US" altLang="zh-CN" dirty="0">
                <a:effectLst/>
                <a:latin typeface="微软雅黑" panose="020B0503020204020204" pitchFamily="34" charset="-122"/>
                <a:ea typeface="微软雅黑" panose="020B0503020204020204" pitchFamily="34" charset="-122"/>
              </a:rPr>
              <a:t>CSS</a:t>
            </a:r>
            <a:r>
              <a:rPr lang="zh-CN" altLang="zh-CN" dirty="0">
                <a:effectLst/>
                <a:latin typeface="微软雅黑" panose="020B0503020204020204" pitchFamily="34" charset="-122"/>
                <a:ea typeface="微软雅黑" panose="020B0503020204020204" pitchFamily="34" charset="-122"/>
              </a:rPr>
              <a:t>样式规则；</a:t>
            </a:r>
            <a:endParaRPr lang="en-US" altLang="zh-CN" dirty="0">
              <a:effectLst/>
              <a:latin typeface="微软雅黑" panose="020B0503020204020204" pitchFamily="34" charset="-122"/>
              <a:ea typeface="微软雅黑" panose="020B0503020204020204" pitchFamily="34" charset="-122"/>
            </a:endParaRPr>
          </a:p>
          <a:p>
            <a:pPr lvl="0">
              <a:lnSpc>
                <a:spcPct val="150000"/>
              </a:lnSpc>
            </a:pPr>
            <a:r>
              <a:rPr lang="zh-CN" altLang="zh-CN" dirty="0">
                <a:latin typeface="微软雅黑" panose="020B0503020204020204" pitchFamily="34" charset="-122"/>
                <a:ea typeface="微软雅黑" panose="020B0503020204020204" pitchFamily="34" charset="-122"/>
              </a:rPr>
              <a:t>③</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附加样式表文件按钮，可以在HTML文档中链接一个外部的CSS文件</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lvl="0">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④新建样式表规则按钮</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lvl="0">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⑤编辑样式表规则，修改已有的样式表规则；</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lvl="0">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⑥</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删除样式表规则。</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6" name="图片 15">
            <a:extLst>
              <a:ext uri="{FF2B5EF4-FFF2-40B4-BE49-F238E27FC236}">
                <a16:creationId xmlns:a16="http://schemas.microsoft.com/office/drawing/2014/main" id="{931E9EFD-6BB1-4926-A16E-B9CA3E9E17D8}"/>
              </a:ext>
            </a:extLst>
          </p:cNvPr>
          <p:cNvPicPr>
            <a:picLocks noChangeAspect="1"/>
          </p:cNvPicPr>
          <p:nvPr/>
        </p:nvPicPr>
        <p:blipFill>
          <a:blip r:embed="rId2"/>
          <a:stretch>
            <a:fillRect/>
          </a:stretch>
        </p:blipFill>
        <p:spPr>
          <a:xfrm>
            <a:off x="820086" y="2247911"/>
            <a:ext cx="3438095" cy="3142857"/>
          </a:xfrm>
          <a:prstGeom prst="rect">
            <a:avLst/>
          </a:prstGeom>
        </p:spPr>
      </p:pic>
    </p:spTree>
    <p:extLst>
      <p:ext uri="{BB962C8B-B14F-4D97-AF65-F5344CB8AC3E}">
        <p14:creationId xmlns:p14="http://schemas.microsoft.com/office/powerpoint/2010/main" val="802496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工具</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646331"/>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中提供</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样式面板，打开</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样式面板的方式是点击【窗口】</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样式】，在右则的工具栏中，可找到</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工具面板</a:t>
            </a:r>
            <a:r>
              <a:rPr lang="zh-CN" altLang="en-US" sz="1800" kern="100" dirty="0">
                <a:effectLst/>
                <a:ea typeface="微软雅黑" panose="020B0503020204020204" pitchFamily="34" charset="-122"/>
                <a:cs typeface="Times New Roman" panose="02020603050405020304" pitchFamily="18" charset="0"/>
              </a:rPr>
              <a:t>。</a:t>
            </a:r>
            <a:endParaRPr lang="zh-CN" altLang="zh-CN" sz="1800" kern="100" dirty="0">
              <a:effectLst/>
              <a:latin typeface="Times New Roman" panose="02020603050405020304" pitchFamily="18" charset="0"/>
              <a:ea typeface="宋体" panose="02010600030101010101" pitchFamily="2" charset="-122"/>
            </a:endParaRPr>
          </a:p>
        </p:txBody>
      </p:sp>
      <p:sp>
        <p:nvSpPr>
          <p:cNvPr id="22" name="文本框 21">
            <a:extLst>
              <a:ext uri="{FF2B5EF4-FFF2-40B4-BE49-F238E27FC236}">
                <a16:creationId xmlns:a16="http://schemas.microsoft.com/office/drawing/2014/main" id="{C7FE3AAC-6788-48CF-91D3-96411000A8F4}"/>
              </a:ext>
            </a:extLst>
          </p:cNvPr>
          <p:cNvSpPr txBox="1"/>
          <p:nvPr/>
        </p:nvSpPr>
        <p:spPr>
          <a:xfrm>
            <a:off x="5483487" y="2217552"/>
            <a:ext cx="6164826" cy="3847207"/>
          </a:xfrm>
          <a:prstGeom prst="rect">
            <a:avLst/>
          </a:prstGeom>
          <a:noFill/>
          <a:ln>
            <a:solidFill>
              <a:schemeClr val="accent1">
                <a:lumMod val="60000"/>
                <a:lumOff val="40000"/>
              </a:schemeClr>
            </a:solidFill>
          </a:ln>
          <a:effectLst>
            <a:glow rad="101600">
              <a:schemeClr val="accent1">
                <a:satMod val="175000"/>
                <a:alpha val="40000"/>
              </a:schemeClr>
            </a:glow>
          </a:effectLst>
        </p:spPr>
        <p:txBody>
          <a:bodyPr wrap="square">
            <a:spAutoFit/>
          </a:bodyPr>
          <a:lstStyle/>
          <a:p>
            <a:r>
              <a:rPr lang="zh-CN" altLang="en-US" sz="1600" dirty="0">
                <a:effectLst/>
                <a:latin typeface="微软雅黑" panose="020B0503020204020204" pitchFamily="34" charset="-122"/>
                <a:ea typeface="微软雅黑" panose="020B0503020204020204" pitchFamily="34" charset="-122"/>
              </a:rPr>
              <a:t>①</a:t>
            </a:r>
            <a:r>
              <a:rPr lang="zh-CN" altLang="zh-CN" sz="1600" b="1" dirty="0">
                <a:solidFill>
                  <a:srgbClr val="FF0000"/>
                </a:solidFill>
                <a:effectLst/>
                <a:ea typeface="微软雅黑" panose="020B0503020204020204" pitchFamily="34" charset="-122"/>
              </a:rPr>
              <a:t>【选择器类型】</a:t>
            </a:r>
            <a:r>
              <a:rPr lang="zh-CN" altLang="zh-CN" sz="1600" dirty="0">
                <a:effectLst/>
                <a:ea typeface="微软雅黑" panose="020B0503020204020204" pitchFamily="34" charset="-122"/>
              </a:rPr>
              <a:t>：</a:t>
            </a:r>
            <a:r>
              <a:rPr lang="zh-CN" altLang="zh-CN" sz="1400" dirty="0">
                <a:effectLst/>
                <a:ea typeface="微软雅黑" panose="020B0503020204020204" pitchFamily="34" charset="-122"/>
              </a:rPr>
              <a:t>用来设置CSS样式类型，可选的类型为：类、ID、标签、复合内容。</a:t>
            </a:r>
            <a:endParaRPr lang="zh-CN" altLang="zh-CN" sz="1400" dirty="0">
              <a:effectLst/>
            </a:endParaRPr>
          </a:p>
          <a:p>
            <a:r>
              <a:rPr lang="zh-CN" altLang="en-US" sz="1600" b="1" dirty="0">
                <a:effectLst/>
                <a:latin typeface="宋体" panose="02010600030101010101" pitchFamily="2" charset="-122"/>
                <a:ea typeface="宋体" panose="02010600030101010101" pitchFamily="2" charset="-122"/>
              </a:rPr>
              <a:t>②</a:t>
            </a:r>
            <a:r>
              <a:rPr lang="zh-CN" altLang="zh-CN" sz="1600" b="1" dirty="0">
                <a:solidFill>
                  <a:srgbClr val="FF0000"/>
                </a:solidFill>
                <a:effectLst/>
                <a:ea typeface="微软雅黑" panose="020B0503020204020204" pitchFamily="34" charset="-122"/>
              </a:rPr>
              <a:t>类</a:t>
            </a:r>
            <a:r>
              <a:rPr lang="zh-CN" altLang="zh-CN" sz="1600" dirty="0">
                <a:effectLst/>
                <a:ea typeface="微软雅黑" panose="020B0503020204020204" pitchFamily="34" charset="-122"/>
              </a:rPr>
              <a:t>：</a:t>
            </a:r>
            <a:r>
              <a:rPr lang="zh-CN" altLang="zh-CN" sz="1400" dirty="0">
                <a:effectLst/>
                <a:ea typeface="微软雅黑" panose="020B0503020204020204" pitchFamily="34" charset="-122"/>
              </a:rPr>
              <a:t>是指可以通过自定义样式后，可将样式应用在任何标签的类型。自定义的类样式，必须以点为开始，只能采用字母和数字组合来命名，并且第一个字符不能是数字。</a:t>
            </a:r>
            <a:endParaRPr lang="zh-CN" altLang="zh-CN" sz="1400" dirty="0">
              <a:effectLst/>
            </a:endParaRPr>
          </a:p>
          <a:p>
            <a:r>
              <a:rPr lang="en-US" altLang="zh-CN" sz="1600" b="1" dirty="0">
                <a:solidFill>
                  <a:srgbClr val="FF0000"/>
                </a:solidFill>
                <a:effectLst/>
                <a:ea typeface="微软雅黑" panose="020B0503020204020204" pitchFamily="34" charset="-122"/>
              </a:rPr>
              <a:t>   </a:t>
            </a:r>
            <a:r>
              <a:rPr lang="zh-CN" altLang="zh-CN" sz="1600" b="1" dirty="0">
                <a:solidFill>
                  <a:srgbClr val="FF0000"/>
                </a:solidFill>
                <a:effectLst/>
                <a:ea typeface="微软雅黑" panose="020B0503020204020204" pitchFamily="34" charset="-122"/>
              </a:rPr>
              <a:t>标签</a:t>
            </a:r>
            <a:r>
              <a:rPr lang="zh-CN" altLang="zh-CN" sz="1600" dirty="0">
                <a:effectLst/>
                <a:ea typeface="微软雅黑" panose="020B0503020204020204" pitchFamily="34" charset="-122"/>
              </a:rPr>
              <a:t>：</a:t>
            </a:r>
            <a:r>
              <a:rPr lang="zh-CN" altLang="zh-CN" sz="1400" dirty="0">
                <a:effectLst/>
                <a:ea typeface="微软雅黑" panose="020B0503020204020204" pitchFamily="34" charset="-122"/>
              </a:rPr>
              <a:t>即对HTML的标签定义样式，在【选择器名称】中选择或输入标签。</a:t>
            </a:r>
            <a:endParaRPr lang="zh-CN" altLang="zh-CN" sz="1400" dirty="0">
              <a:effectLst/>
            </a:endParaRPr>
          </a:p>
          <a:p>
            <a:r>
              <a:rPr lang="en-US" altLang="zh-CN" sz="1600" b="1" dirty="0">
                <a:effectLst/>
                <a:ea typeface="微软雅黑" panose="020B0503020204020204" pitchFamily="34" charset="-122"/>
              </a:rPr>
              <a:t>    </a:t>
            </a:r>
            <a:r>
              <a:rPr lang="zh-CN" altLang="zh-CN" sz="1600" b="1" dirty="0">
                <a:solidFill>
                  <a:srgbClr val="FF0000"/>
                </a:solidFill>
                <a:effectLst>
                  <a:outerShdw blurRad="38100" dist="38100" dir="2700000" algn="tl">
                    <a:srgbClr val="000000">
                      <a:alpha val="43137"/>
                    </a:srgbClr>
                  </a:outerShdw>
                </a:effectLst>
                <a:ea typeface="微软雅黑" panose="020B0503020204020204" pitchFamily="34" charset="-122"/>
              </a:rPr>
              <a:t>ID：</a:t>
            </a:r>
            <a:r>
              <a:rPr lang="zh-CN" altLang="zh-CN" sz="1400" dirty="0">
                <a:effectLst/>
                <a:ea typeface="微软雅黑" panose="020B0503020204020204" pitchFamily="34" charset="-122"/>
              </a:rPr>
              <a:t>即对页面中的以id为属性命名的对象设置样式，样式名称为#ID的值，例如DIV容器的ID=”abc”，名称写作#abc；</a:t>
            </a:r>
            <a:endParaRPr lang="zh-CN" altLang="zh-CN" sz="1400" dirty="0">
              <a:effectLst/>
            </a:endParaRPr>
          </a:p>
          <a:p>
            <a:r>
              <a:rPr lang="en-US" altLang="zh-CN" sz="1600" b="1" dirty="0">
                <a:solidFill>
                  <a:srgbClr val="FF0000"/>
                </a:solidFill>
                <a:effectLst/>
                <a:ea typeface="微软雅黑" panose="020B0503020204020204" pitchFamily="34" charset="-122"/>
              </a:rPr>
              <a:t>   </a:t>
            </a:r>
            <a:r>
              <a:rPr lang="zh-CN" altLang="zh-CN" sz="1600" b="1" dirty="0">
                <a:solidFill>
                  <a:srgbClr val="FF0000"/>
                </a:solidFill>
                <a:effectLst/>
                <a:ea typeface="微软雅黑" panose="020B0503020204020204" pitchFamily="34" charset="-122"/>
              </a:rPr>
              <a:t>复合内容</a:t>
            </a:r>
            <a:r>
              <a:rPr lang="zh-CN" altLang="zh-CN" sz="1600" dirty="0">
                <a:effectLst/>
                <a:ea typeface="微软雅黑" panose="020B0503020204020204" pitchFamily="34" charset="-122"/>
              </a:rPr>
              <a:t>：</a:t>
            </a:r>
            <a:r>
              <a:rPr lang="zh-CN" altLang="zh-CN" sz="1400" dirty="0">
                <a:effectLst/>
                <a:ea typeface="微软雅黑" panose="020B0503020204020204" pitchFamily="34" charset="-122"/>
              </a:rPr>
              <a:t>是指两种或以上的选择器类型所构成的样式，例如在容器id=”aa”内的li标签的文字大小的定义，两种选择器必须以空格分隔，名称写作#aa li。</a:t>
            </a:r>
            <a:endParaRPr lang="en-US" altLang="zh-CN" sz="1400" dirty="0">
              <a:effectLst/>
              <a:ea typeface="微软雅黑" panose="020B0503020204020204" pitchFamily="34" charset="-122"/>
            </a:endParaRPr>
          </a:p>
          <a:p>
            <a:r>
              <a:rPr lang="zh-CN" altLang="en-US" sz="1600" dirty="0">
                <a:ea typeface="微软雅黑" panose="020B0503020204020204" pitchFamily="34" charset="-122"/>
              </a:rPr>
              <a:t>③ </a:t>
            </a:r>
            <a:r>
              <a:rPr lang="zh-CN" altLang="zh-CN" sz="1600" b="1" dirty="0">
                <a:solidFill>
                  <a:srgbClr val="FF0000"/>
                </a:solidFill>
                <a:effectLst/>
                <a:ea typeface="微软雅黑" panose="020B0503020204020204" pitchFamily="34" charset="-122"/>
              </a:rPr>
              <a:t>【规则定义】</a:t>
            </a:r>
            <a:r>
              <a:rPr lang="zh-CN" altLang="zh-CN" sz="1600" dirty="0">
                <a:effectLst/>
                <a:ea typeface="微软雅黑" panose="020B0503020204020204" pitchFamily="34" charset="-122"/>
              </a:rPr>
              <a:t>：</a:t>
            </a:r>
            <a:r>
              <a:rPr lang="zh-CN" altLang="zh-CN" sz="1400" dirty="0">
                <a:effectLst/>
                <a:ea typeface="微软雅黑" panose="020B0503020204020204" pitchFamily="34" charset="-122"/>
              </a:rPr>
              <a:t>用来设置CSS样式存放的位置，可选择为【仅限该文档】、【新建样式表文件】。“仅限该文档”是将样式表嵌入到当前的HTML文档的头部标签处。【新建样式表文件】就是将样式表内容存放在一个文件扩展名为.CSS 的文档中，并在当前的HTML头部标签处生成&lt;link&gt;标签。</a:t>
            </a:r>
            <a:endParaRPr lang="zh-CN" altLang="zh-CN" sz="1400" dirty="0">
              <a:effectLst/>
            </a:endParaRPr>
          </a:p>
          <a:p>
            <a:endParaRPr lang="zh-CN" altLang="zh-CN" sz="1600" dirty="0">
              <a:effectLst/>
            </a:endParaRPr>
          </a:p>
        </p:txBody>
      </p:sp>
      <p:pic>
        <p:nvPicPr>
          <p:cNvPr id="18" name="图片 17">
            <a:extLst>
              <a:ext uri="{FF2B5EF4-FFF2-40B4-BE49-F238E27FC236}">
                <a16:creationId xmlns:a16="http://schemas.microsoft.com/office/drawing/2014/main" id="{C83E6404-C2CD-4D0A-8818-A042377F82C3}"/>
              </a:ext>
            </a:extLst>
          </p:cNvPr>
          <p:cNvPicPr>
            <a:picLocks noChangeAspect="1"/>
          </p:cNvPicPr>
          <p:nvPr/>
        </p:nvPicPr>
        <p:blipFill>
          <a:blip r:embed="rId2"/>
          <a:stretch>
            <a:fillRect/>
          </a:stretch>
        </p:blipFill>
        <p:spPr>
          <a:xfrm>
            <a:off x="807341" y="2361075"/>
            <a:ext cx="4590476" cy="3380952"/>
          </a:xfrm>
          <a:prstGeom prst="rect">
            <a:avLst/>
          </a:prstGeom>
        </p:spPr>
      </p:pic>
      <p:sp>
        <p:nvSpPr>
          <p:cNvPr id="34" name="文本框 33">
            <a:extLst>
              <a:ext uri="{FF2B5EF4-FFF2-40B4-BE49-F238E27FC236}">
                <a16:creationId xmlns:a16="http://schemas.microsoft.com/office/drawing/2014/main" id="{4039913B-FB67-4157-9E25-41CF80BE34F9}"/>
              </a:ext>
            </a:extLst>
          </p:cNvPr>
          <p:cNvSpPr txBox="1"/>
          <p:nvPr/>
        </p:nvSpPr>
        <p:spPr>
          <a:xfrm>
            <a:off x="978308" y="5254835"/>
            <a:ext cx="358878" cy="369332"/>
          </a:xfrm>
          <a:prstGeom prst="rect">
            <a:avLst/>
          </a:prstGeom>
          <a:noFill/>
        </p:spPr>
        <p:txBody>
          <a:bodyPr wrap="square">
            <a:spAutoFit/>
          </a:bodyPr>
          <a:lstStyle/>
          <a:p>
            <a:r>
              <a:rPr lang="zh-CN" altLang="en-US" sz="1800" b="1" dirty="0">
                <a:solidFill>
                  <a:srgbClr val="FF0000"/>
                </a:solidFill>
                <a:effectLst>
                  <a:outerShdw blurRad="38100" dist="38100" dir="2700000" algn="tl">
                    <a:srgbClr val="000000">
                      <a:alpha val="43137"/>
                    </a:srgbClr>
                  </a:outerShdw>
                </a:effectLst>
                <a:ea typeface="微软雅黑" panose="020B0503020204020204" pitchFamily="34" charset="-122"/>
              </a:rPr>
              <a:t>③</a:t>
            </a:r>
            <a:endParaRPr lang="zh-CN" altLang="en-US" b="1" dirty="0">
              <a:solidFill>
                <a:srgbClr val="FF0000"/>
              </a:solidFill>
              <a:effectLst>
                <a:outerShdw blurRad="38100" dist="38100" dir="2700000" algn="tl">
                  <a:srgbClr val="000000">
                    <a:alpha val="43137"/>
                  </a:srgbClr>
                </a:outerShdw>
              </a:effectLst>
            </a:endParaRPr>
          </a:p>
        </p:txBody>
      </p:sp>
      <p:sp>
        <p:nvSpPr>
          <p:cNvPr id="20" name="矩形: 圆角 19">
            <a:extLst>
              <a:ext uri="{FF2B5EF4-FFF2-40B4-BE49-F238E27FC236}">
                <a16:creationId xmlns:a16="http://schemas.microsoft.com/office/drawing/2014/main" id="{621752C0-B4F1-4F93-8DB2-E29B79F1BEF9}"/>
              </a:ext>
            </a:extLst>
          </p:cNvPr>
          <p:cNvSpPr/>
          <p:nvPr/>
        </p:nvSpPr>
        <p:spPr>
          <a:xfrm>
            <a:off x="1294039" y="5330217"/>
            <a:ext cx="2762864" cy="225009"/>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43511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在网页中引入</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的方法</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中，引入</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的方法主要有行内式、内嵌式、导入式和链接式</a:t>
            </a:r>
            <a:r>
              <a:rPr lang="en-US" altLang="zh-CN" sz="1800" kern="100" dirty="0">
                <a:effectLst/>
                <a:latin typeface="Times New Roman" panose="02020603050405020304" pitchFamily="18" charset="0"/>
                <a:ea typeface="微软雅黑" panose="020B0503020204020204" pitchFamily="34" charset="-122"/>
              </a:rPr>
              <a:t>4</a:t>
            </a:r>
            <a:r>
              <a:rPr lang="zh-CN" altLang="zh-CN" sz="1800" kern="100" dirty="0">
                <a:effectLst/>
                <a:latin typeface="Times New Roman" panose="02020603050405020304" pitchFamily="18" charset="0"/>
                <a:ea typeface="微软雅黑" panose="020B0503020204020204" pitchFamily="34" charset="-122"/>
              </a:rPr>
              <a:t>种。</a:t>
            </a:r>
            <a:endParaRPr lang="zh-CN" altLang="zh-CN" sz="1800" kern="100" dirty="0">
              <a:effectLst/>
              <a:latin typeface="Times New Roman" panose="02020603050405020304" pitchFamily="18" charset="0"/>
              <a:ea typeface="宋体" panose="02010600030101010101" pitchFamily="2" charset="-122"/>
            </a:endParaRPr>
          </a:p>
        </p:txBody>
      </p:sp>
      <p:sp>
        <p:nvSpPr>
          <p:cNvPr id="36" name="矩形: 圆角 35">
            <a:extLst>
              <a:ext uri="{FF2B5EF4-FFF2-40B4-BE49-F238E27FC236}">
                <a16:creationId xmlns:a16="http://schemas.microsoft.com/office/drawing/2014/main" id="{D45D5F7C-E01E-457F-B7EF-86B0E15888F6}"/>
              </a:ext>
            </a:extLst>
          </p:cNvPr>
          <p:cNvSpPr/>
          <p:nvPr/>
        </p:nvSpPr>
        <p:spPr>
          <a:xfrm>
            <a:off x="846900" y="2122851"/>
            <a:ext cx="1002890" cy="403123"/>
          </a:xfrm>
          <a:prstGeom prst="roundRect">
            <a:avLst/>
          </a:prstGeom>
          <a:solidFill>
            <a:srgbClr val="92D050"/>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方法一</a:t>
            </a:r>
            <a:endParaRPr lang="zh-CN" altLang="en-US" sz="1400" dirty="0"/>
          </a:p>
        </p:txBody>
      </p:sp>
      <p:sp>
        <p:nvSpPr>
          <p:cNvPr id="21" name="矩形: 对角圆角 20">
            <a:extLst>
              <a:ext uri="{FF2B5EF4-FFF2-40B4-BE49-F238E27FC236}">
                <a16:creationId xmlns:a16="http://schemas.microsoft.com/office/drawing/2014/main" id="{F5625BE0-2CC6-4841-ABB4-DEDCDC9278F4}"/>
              </a:ext>
            </a:extLst>
          </p:cNvPr>
          <p:cNvSpPr/>
          <p:nvPr/>
        </p:nvSpPr>
        <p:spPr>
          <a:xfrm>
            <a:off x="2001425" y="2047966"/>
            <a:ext cx="7963382" cy="956015"/>
          </a:xfrm>
          <a:prstGeom prst="round2DiagRect">
            <a:avLst/>
          </a:prstGeom>
          <a:solidFill>
            <a:srgbClr val="92D05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solidFill>
                  <a:schemeClr val="tx1"/>
                </a:solidFill>
                <a:effectLst>
                  <a:outerShdw blurRad="38100" dist="38100" dir="2700000" algn="tl">
                    <a:srgbClr val="000000">
                      <a:alpha val="43137"/>
                    </a:srgbClr>
                  </a:outerShdw>
                </a:effectLst>
                <a:ea typeface="微软雅黑" panose="020B0503020204020204" pitchFamily="34" charset="-122"/>
              </a:rPr>
              <a:t>行内式</a:t>
            </a:r>
            <a:r>
              <a:rPr lang="zh-CN" altLang="en-US" b="1" dirty="0">
                <a:solidFill>
                  <a:schemeClr val="tx1"/>
                </a:solidFill>
                <a:effectLst>
                  <a:outerShdw blurRad="38100" dist="38100" dir="2700000" algn="tl">
                    <a:srgbClr val="000000">
                      <a:alpha val="43137"/>
                    </a:srgbClr>
                  </a:outerShdw>
                </a:effectLst>
                <a:ea typeface="微软雅黑" panose="020B0503020204020204" pitchFamily="34" charset="-122"/>
              </a:rPr>
              <a:t>：</a:t>
            </a:r>
            <a:endParaRPr lang="en-US" altLang="zh-CN" b="1" dirty="0">
              <a:solidFill>
                <a:schemeClr val="tx1"/>
              </a:solidFill>
              <a:effectLst>
                <a:outerShdw blurRad="38100" dist="38100" dir="2700000" algn="tl">
                  <a:srgbClr val="000000">
                    <a:alpha val="43137"/>
                  </a:srgbClr>
                </a:outerShdw>
              </a:effectLst>
              <a:ea typeface="微软雅黑" panose="020B0503020204020204" pitchFamily="34" charset="-122"/>
            </a:endParaRPr>
          </a:p>
          <a:p>
            <a:r>
              <a:rPr lang="zh-CN" altLang="zh-CN" dirty="0">
                <a:solidFill>
                  <a:schemeClr val="tx1"/>
                </a:solidFill>
                <a:effectLst/>
                <a:ea typeface="微软雅黑" panose="020B0503020204020204" pitchFamily="34" charset="-122"/>
              </a:rPr>
              <a:t>即在</a:t>
            </a:r>
            <a:r>
              <a:rPr lang="en-US" altLang="zh-CN" dirty="0">
                <a:solidFill>
                  <a:schemeClr val="tx1"/>
                </a:solidFill>
                <a:effectLst/>
                <a:ea typeface="微软雅黑" panose="020B0503020204020204" pitchFamily="34" charset="-122"/>
              </a:rPr>
              <a:t>HTML</a:t>
            </a:r>
            <a:r>
              <a:rPr lang="zh-CN" altLang="zh-CN" dirty="0">
                <a:solidFill>
                  <a:schemeClr val="tx1"/>
                </a:solidFill>
                <a:effectLst/>
                <a:ea typeface="微软雅黑" panose="020B0503020204020204" pitchFamily="34" charset="-122"/>
              </a:rPr>
              <a:t>标签的</a:t>
            </a:r>
            <a:r>
              <a:rPr lang="en-US" altLang="zh-CN" dirty="0">
                <a:solidFill>
                  <a:schemeClr val="tx1"/>
                </a:solidFill>
                <a:effectLst/>
                <a:ea typeface="微软雅黑" panose="020B0503020204020204" pitchFamily="34" charset="-122"/>
              </a:rPr>
              <a:t>style</a:t>
            </a:r>
            <a:r>
              <a:rPr lang="zh-CN" altLang="zh-CN" dirty="0">
                <a:solidFill>
                  <a:schemeClr val="tx1"/>
                </a:solidFill>
                <a:effectLst/>
                <a:ea typeface="微软雅黑" panose="020B0503020204020204" pitchFamily="34" charset="-122"/>
              </a:rPr>
              <a:t>属性中设置</a:t>
            </a:r>
            <a:r>
              <a:rPr lang="en-US" altLang="zh-CN" dirty="0">
                <a:solidFill>
                  <a:schemeClr val="tx1"/>
                </a:solidFill>
                <a:effectLst/>
                <a:ea typeface="微软雅黑" panose="020B0503020204020204" pitchFamily="34" charset="-122"/>
              </a:rPr>
              <a:t>CSS</a:t>
            </a:r>
            <a:r>
              <a:rPr lang="zh-CN" altLang="zh-CN" dirty="0">
                <a:solidFill>
                  <a:schemeClr val="tx1"/>
                </a:solidFill>
                <a:effectLst/>
                <a:ea typeface="微软雅黑" panose="020B0503020204020204" pitchFamily="34" charset="-122"/>
              </a:rPr>
              <a:t>样式，这种样式表只应用在当前标签中。</a:t>
            </a:r>
            <a:endParaRPr lang="en-US" altLang="zh-CN" dirty="0">
              <a:solidFill>
                <a:schemeClr val="tx1"/>
              </a:solidFill>
              <a:effectLst/>
              <a:ea typeface="微软雅黑" panose="020B0503020204020204" pitchFamily="34" charset="-122"/>
            </a:endParaRPr>
          </a:p>
        </p:txBody>
      </p:sp>
      <p:sp>
        <p:nvSpPr>
          <p:cNvPr id="5" name="矩形: 对角圆角 4">
            <a:extLst>
              <a:ext uri="{FF2B5EF4-FFF2-40B4-BE49-F238E27FC236}">
                <a16:creationId xmlns:a16="http://schemas.microsoft.com/office/drawing/2014/main" id="{FED37B1E-A73A-434A-AEAA-7CE2079B77F5}"/>
              </a:ext>
            </a:extLst>
          </p:cNvPr>
          <p:cNvSpPr/>
          <p:nvPr/>
        </p:nvSpPr>
        <p:spPr>
          <a:xfrm>
            <a:off x="2001425" y="3618879"/>
            <a:ext cx="7604567" cy="1099595"/>
          </a:xfrm>
          <a:prstGeom prst="round2DiagRect">
            <a:avLst>
              <a:gd name="adj1" fmla="val 9818"/>
              <a:gd name="adj2" fmla="val 0"/>
            </a:avLst>
          </a:prstGeom>
          <a:solidFill>
            <a:schemeClr val="bg1"/>
          </a:solidFill>
          <a:ln w="28575">
            <a:prstDash val="sysDot"/>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kern="100" dirty="0">
                <a:solidFill>
                  <a:schemeClr val="tx1"/>
                </a:solidFill>
                <a:effectLst/>
                <a:latin typeface="微软雅黑" panose="020B0503020204020204" pitchFamily="34" charset="-122"/>
                <a:ea typeface="微软雅黑" panose="020B0503020204020204" pitchFamily="34" charset="-122"/>
              </a:rPr>
              <a:t>&lt;p style="font-size:12px; color:#066"&gt;</a:t>
            </a:r>
            <a:r>
              <a:rPr lang="zh-CN" altLang="zh-CN" sz="1800" b="1" kern="100" dirty="0">
                <a:solidFill>
                  <a:schemeClr val="tx1"/>
                </a:solidFill>
                <a:effectLst/>
                <a:latin typeface="微软雅黑" panose="020B0503020204020204" pitchFamily="34" charset="-122"/>
                <a:ea typeface="微软雅黑" panose="020B0503020204020204" pitchFamily="34" charset="-122"/>
              </a:rPr>
              <a:t>这是一个行内样式</a:t>
            </a:r>
            <a:r>
              <a:rPr lang="en-US" altLang="zh-CN" sz="1800" b="1" kern="100" dirty="0">
                <a:solidFill>
                  <a:schemeClr val="tx1"/>
                </a:solidFill>
                <a:effectLst/>
                <a:latin typeface="微软雅黑" panose="020B0503020204020204" pitchFamily="34" charset="-122"/>
                <a:ea typeface="微软雅黑" panose="020B0503020204020204" pitchFamily="34" charset="-122"/>
              </a:rPr>
              <a:t>&lt;/p&gt;</a:t>
            </a:r>
            <a:endParaRPr lang="zh-CN" altLang="zh-CN" sz="1800" b="1" kern="100" dirty="0">
              <a:solidFill>
                <a:schemeClr val="tx1"/>
              </a:solidFill>
              <a:effectLst/>
              <a:latin typeface="微软雅黑" panose="020B0503020204020204" pitchFamily="34" charset="-122"/>
              <a:ea typeface="微软雅黑" panose="020B0503020204020204" pitchFamily="34" charset="-122"/>
            </a:endParaRPr>
          </a:p>
          <a:p>
            <a:pPr algn="ctr"/>
            <a:endParaRPr lang="zh-CN" altLang="en-US" dirty="0"/>
          </a:p>
        </p:txBody>
      </p:sp>
    </p:spTree>
    <p:extLst>
      <p:ext uri="{BB962C8B-B14F-4D97-AF65-F5344CB8AC3E}">
        <p14:creationId xmlns:p14="http://schemas.microsoft.com/office/powerpoint/2010/main" val="7523906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在网页中引入</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的方法</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中，引入</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的方法主要有行内式、内嵌式、导入式和链接式</a:t>
            </a:r>
            <a:r>
              <a:rPr lang="en-US" altLang="zh-CN" sz="1800" kern="100" dirty="0">
                <a:effectLst/>
                <a:latin typeface="Times New Roman" panose="02020603050405020304" pitchFamily="18" charset="0"/>
                <a:ea typeface="微软雅黑" panose="020B0503020204020204" pitchFamily="34" charset="-122"/>
              </a:rPr>
              <a:t>4</a:t>
            </a:r>
            <a:r>
              <a:rPr lang="zh-CN" altLang="zh-CN" sz="1800" kern="100" dirty="0">
                <a:effectLst/>
                <a:latin typeface="Times New Roman" panose="02020603050405020304" pitchFamily="18" charset="0"/>
                <a:ea typeface="微软雅黑" panose="020B0503020204020204" pitchFamily="34" charset="-122"/>
              </a:rPr>
              <a:t>种。</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6" y="2171176"/>
            <a:ext cx="1002890"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方法二</a:t>
            </a:r>
            <a:endParaRPr lang="zh-CN" altLang="en-US" sz="1400" dirty="0"/>
          </a:p>
        </p:txBody>
      </p:sp>
      <p:sp>
        <p:nvSpPr>
          <p:cNvPr id="39" name="矩形: 对角圆角 38">
            <a:extLst>
              <a:ext uri="{FF2B5EF4-FFF2-40B4-BE49-F238E27FC236}">
                <a16:creationId xmlns:a16="http://schemas.microsoft.com/office/drawing/2014/main" id="{6950A85A-2BFA-47E2-AE19-0BAD62DBEDA4}"/>
              </a:ext>
            </a:extLst>
          </p:cNvPr>
          <p:cNvSpPr/>
          <p:nvPr/>
        </p:nvSpPr>
        <p:spPr>
          <a:xfrm>
            <a:off x="1974611" y="2043303"/>
            <a:ext cx="7963382" cy="956015"/>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zh-CN" b="1" dirty="0">
                <a:effectLst>
                  <a:outerShdw blurRad="38100" dist="38100" dir="2700000" algn="tl">
                    <a:srgbClr val="000000">
                      <a:alpha val="43137"/>
                    </a:srgbClr>
                  </a:outerShdw>
                </a:effectLst>
                <a:ea typeface="微软雅黑" panose="020B0503020204020204" pitchFamily="34" charset="-122"/>
              </a:rPr>
              <a:t>内嵌式</a:t>
            </a:r>
            <a:r>
              <a:rPr lang="zh-CN" altLang="en-US" b="1" dirty="0">
                <a:effectLst>
                  <a:outerShdw blurRad="38100" dist="38100" dir="2700000" algn="tl">
                    <a:srgbClr val="000000">
                      <a:alpha val="43137"/>
                    </a:srgbClr>
                  </a:outerShdw>
                </a:effectLst>
                <a:ea typeface="微软雅黑" panose="020B0503020204020204" pitchFamily="34" charset="-122"/>
              </a:rPr>
              <a:t>：</a:t>
            </a:r>
            <a:endParaRPr lang="zh-CN" altLang="zh-CN" b="1" dirty="0">
              <a:effectLst>
                <a:outerShdw blurRad="38100" dist="38100" dir="2700000" algn="tl">
                  <a:srgbClr val="000000">
                    <a:alpha val="43137"/>
                  </a:srgbClr>
                </a:outerShdw>
              </a:effectLst>
            </a:endParaRPr>
          </a:p>
          <a:p>
            <a:r>
              <a:rPr lang="zh-CN" altLang="zh-CN" dirty="0">
                <a:effectLst/>
                <a:ea typeface="微软雅黑" panose="020B0503020204020204" pitchFamily="34" charset="-122"/>
              </a:rPr>
              <a:t>内嵌式即在页面中的头部标签中的</a:t>
            </a:r>
            <a:r>
              <a:rPr lang="en-US" altLang="zh-CN" dirty="0">
                <a:effectLst/>
                <a:ea typeface="微软雅黑" panose="020B0503020204020204" pitchFamily="34" charset="-122"/>
              </a:rPr>
              <a:t>&lt;style type=”text/</a:t>
            </a:r>
            <a:r>
              <a:rPr lang="en-US" altLang="zh-CN" dirty="0" err="1">
                <a:effectLst/>
                <a:ea typeface="微软雅黑" panose="020B0503020204020204" pitchFamily="34" charset="-122"/>
              </a:rPr>
              <a:t>css</a:t>
            </a:r>
            <a:r>
              <a:rPr lang="en-US" altLang="zh-CN" dirty="0">
                <a:effectLst/>
                <a:ea typeface="微软雅黑" panose="020B0503020204020204" pitchFamily="34" charset="-122"/>
              </a:rPr>
              <a:t>”&gt;</a:t>
            </a:r>
            <a:r>
              <a:rPr lang="zh-CN" altLang="zh-CN" dirty="0">
                <a:effectLst/>
                <a:ea typeface="微软雅黑" panose="020B0503020204020204" pitchFamily="34" charset="-122"/>
              </a:rPr>
              <a:t>样式表内容</a:t>
            </a:r>
            <a:r>
              <a:rPr lang="en-US" altLang="zh-CN" dirty="0">
                <a:effectLst/>
                <a:ea typeface="微软雅黑" panose="020B0503020204020204" pitchFamily="34" charset="-122"/>
              </a:rPr>
              <a:t>&lt;/style&gt;</a:t>
            </a:r>
            <a:r>
              <a:rPr lang="zh-CN" altLang="zh-CN" dirty="0">
                <a:effectLst/>
                <a:ea typeface="微软雅黑" panose="020B0503020204020204" pitchFamily="34" charset="-122"/>
              </a:rPr>
              <a:t>标签入</a:t>
            </a:r>
            <a:r>
              <a:rPr lang="en-US" altLang="zh-CN" dirty="0">
                <a:effectLst/>
                <a:ea typeface="微软雅黑" panose="020B0503020204020204" pitchFamily="34" charset="-122"/>
              </a:rPr>
              <a:t>CSS</a:t>
            </a:r>
            <a:r>
              <a:rPr lang="zh-CN" altLang="zh-CN" dirty="0">
                <a:effectLst/>
                <a:ea typeface="微软雅黑" panose="020B0503020204020204" pitchFamily="34" charset="-122"/>
              </a:rPr>
              <a:t>样式，这种</a:t>
            </a:r>
            <a:r>
              <a:rPr lang="en-US" altLang="zh-CN" dirty="0">
                <a:effectLst/>
                <a:ea typeface="微软雅黑" panose="020B0503020204020204" pitchFamily="34" charset="-122"/>
              </a:rPr>
              <a:t>CSS</a:t>
            </a:r>
            <a:r>
              <a:rPr lang="zh-CN" altLang="zh-CN" dirty="0">
                <a:effectLst/>
                <a:ea typeface="微软雅黑" panose="020B0503020204020204" pitchFamily="34" charset="-122"/>
              </a:rPr>
              <a:t>样式适用于只单独应用于一页的样式。</a:t>
            </a:r>
            <a:endParaRPr lang="zh-CN" altLang="zh-CN" dirty="0">
              <a:effectLst/>
            </a:endParaRPr>
          </a:p>
        </p:txBody>
      </p:sp>
      <p:sp>
        <p:nvSpPr>
          <p:cNvPr id="23" name="矩形: 对角圆角 22">
            <a:extLst>
              <a:ext uri="{FF2B5EF4-FFF2-40B4-BE49-F238E27FC236}">
                <a16:creationId xmlns:a16="http://schemas.microsoft.com/office/drawing/2014/main" id="{A17478A6-A1CE-44F6-9F76-8EDBFAA8FE38}"/>
              </a:ext>
            </a:extLst>
          </p:cNvPr>
          <p:cNvSpPr/>
          <p:nvPr/>
        </p:nvSpPr>
        <p:spPr>
          <a:xfrm>
            <a:off x="1974611" y="3254790"/>
            <a:ext cx="7963382" cy="3343609"/>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&lt;html &gt;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&lt;head&gt;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&lt;meta http-</a:t>
            </a:r>
            <a:r>
              <a:rPr lang="en-US" altLang="zh-CN" sz="1400" kern="100" dirty="0" err="1">
                <a:solidFill>
                  <a:schemeClr val="tx1"/>
                </a:solidFill>
                <a:effectLst/>
                <a:latin typeface="微软雅黑" panose="020B0503020204020204" pitchFamily="34" charset="-122"/>
                <a:ea typeface="微软雅黑" panose="020B0503020204020204" pitchFamily="34" charset="-122"/>
              </a:rPr>
              <a:t>equiv</a:t>
            </a:r>
            <a:r>
              <a:rPr lang="en-US" altLang="zh-CN" sz="1400" kern="100" dirty="0">
                <a:solidFill>
                  <a:schemeClr val="tx1"/>
                </a:solidFill>
                <a:effectLst/>
                <a:latin typeface="微软雅黑" panose="020B0503020204020204" pitchFamily="34" charset="-122"/>
                <a:ea typeface="微软雅黑" panose="020B0503020204020204" pitchFamily="34" charset="-122"/>
              </a:rPr>
              <a:t>="Content-Type" content="text/html; charset=utf-8" /&gt;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&lt;title&gt;CSS&lt;/title&gt;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a:t>
            </a:r>
            <a:r>
              <a:rPr lang="zh-CN" altLang="zh-CN" sz="1400" kern="100" dirty="0">
                <a:solidFill>
                  <a:schemeClr val="tx1"/>
                </a:solidFill>
                <a:effectLst/>
                <a:latin typeface="微软雅黑" panose="020B0503020204020204" pitchFamily="34" charset="-122"/>
                <a:ea typeface="微软雅黑" panose="020B0503020204020204" pitchFamily="34" charset="-122"/>
              </a:rPr>
              <a:t>这是内嵌式样式表</a:t>
            </a:r>
            <a:r>
              <a:rPr lang="en-US" altLang="zh-CN" sz="1400" kern="100" dirty="0">
                <a:solidFill>
                  <a:schemeClr val="tx1"/>
                </a:solidFill>
                <a:effectLst/>
                <a:latin typeface="微软雅黑" panose="020B0503020204020204" pitchFamily="34" charset="-122"/>
                <a:ea typeface="微软雅黑" panose="020B0503020204020204" pitchFamily="34" charset="-122"/>
              </a:rPr>
              <a:t>--&gt;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b="1" kern="100" dirty="0">
                <a:solidFill>
                  <a:srgbClr val="FF0000"/>
                </a:solidFill>
                <a:effectLst/>
                <a:latin typeface="微软雅黑" panose="020B0503020204020204" pitchFamily="34" charset="-122"/>
                <a:ea typeface="微软雅黑" panose="020B0503020204020204" pitchFamily="34" charset="-122"/>
              </a:rPr>
              <a:t>&lt;style type="text/</a:t>
            </a:r>
            <a:r>
              <a:rPr lang="en-US" altLang="zh-CN" sz="1400" b="1" kern="100" dirty="0" err="1">
                <a:solidFill>
                  <a:srgbClr val="FF0000"/>
                </a:solidFill>
                <a:effectLst/>
                <a:latin typeface="微软雅黑" panose="020B0503020204020204" pitchFamily="34" charset="-122"/>
                <a:ea typeface="微软雅黑" panose="020B0503020204020204" pitchFamily="34" charset="-122"/>
              </a:rPr>
              <a:t>css</a:t>
            </a:r>
            <a:r>
              <a:rPr lang="en-US" altLang="zh-CN" sz="1400" b="1" kern="100" dirty="0">
                <a:solidFill>
                  <a:srgbClr val="FF0000"/>
                </a:solidFill>
                <a:effectLst/>
                <a:latin typeface="微软雅黑" panose="020B0503020204020204" pitchFamily="34" charset="-122"/>
                <a:ea typeface="微软雅黑" panose="020B0503020204020204" pitchFamily="34" charset="-122"/>
              </a:rPr>
              <a:t>"&gt;</a:t>
            </a:r>
            <a:endParaRPr lang="zh-CN" altLang="zh-CN" sz="1400" b="1" kern="100" dirty="0">
              <a:solidFill>
                <a:srgbClr val="FF0000"/>
              </a:solidFill>
              <a:effectLst/>
              <a:latin typeface="微软雅黑" panose="020B0503020204020204" pitchFamily="34" charset="-122"/>
              <a:ea typeface="微软雅黑" panose="020B0503020204020204" pitchFamily="34" charset="-122"/>
            </a:endParaRPr>
          </a:p>
          <a:p>
            <a:pPr algn="l"/>
            <a:r>
              <a:rPr lang="en-US" altLang="zh-CN" sz="1400" b="1" kern="100" dirty="0">
                <a:solidFill>
                  <a:srgbClr val="FF0000"/>
                </a:solidFill>
                <a:effectLst/>
                <a:latin typeface="微软雅黑" panose="020B0503020204020204" pitchFamily="34" charset="-122"/>
                <a:ea typeface="微软雅黑" panose="020B0503020204020204" pitchFamily="34" charset="-122"/>
              </a:rPr>
              <a:t>.</a:t>
            </a:r>
            <a:r>
              <a:rPr lang="en-US" altLang="zh-CN" sz="1400" b="1" kern="100" dirty="0" err="1">
                <a:solidFill>
                  <a:srgbClr val="FF0000"/>
                </a:solidFill>
                <a:effectLst/>
                <a:latin typeface="微软雅黑" panose="020B0503020204020204" pitchFamily="34" charset="-122"/>
                <a:ea typeface="微软雅黑" panose="020B0503020204020204" pitchFamily="34" charset="-122"/>
              </a:rPr>
              <a:t>wenzi</a:t>
            </a:r>
            <a:r>
              <a:rPr lang="en-US" altLang="zh-CN" sz="1400" b="1" kern="100" dirty="0">
                <a:solidFill>
                  <a:srgbClr val="FF0000"/>
                </a:solidFill>
                <a:effectLst/>
                <a:latin typeface="微软雅黑" panose="020B0503020204020204" pitchFamily="34" charset="-122"/>
                <a:ea typeface="微软雅黑" panose="020B0503020204020204" pitchFamily="34" charset="-122"/>
              </a:rPr>
              <a:t> {border:1px solid #F00;}</a:t>
            </a:r>
            <a:endParaRPr lang="zh-CN" altLang="zh-CN" sz="1400" b="1" kern="100" dirty="0">
              <a:solidFill>
                <a:srgbClr val="FF0000"/>
              </a:solidFill>
              <a:effectLst/>
              <a:latin typeface="微软雅黑" panose="020B0503020204020204" pitchFamily="34" charset="-122"/>
              <a:ea typeface="微软雅黑" panose="020B0503020204020204" pitchFamily="34" charset="-122"/>
            </a:endParaRPr>
          </a:p>
          <a:p>
            <a:pPr algn="l"/>
            <a:r>
              <a:rPr lang="en-US" altLang="zh-CN" sz="1400" b="1" kern="100" dirty="0">
                <a:solidFill>
                  <a:srgbClr val="FF0000"/>
                </a:solidFill>
                <a:effectLst/>
                <a:latin typeface="微软雅黑" panose="020B0503020204020204" pitchFamily="34" charset="-122"/>
                <a:ea typeface="微软雅黑" panose="020B0503020204020204" pitchFamily="34" charset="-122"/>
              </a:rPr>
              <a:t>&lt;/style&gt;</a:t>
            </a:r>
            <a:endParaRPr lang="zh-CN" altLang="zh-CN" sz="1400" b="1" kern="100" dirty="0">
              <a:solidFill>
                <a:srgbClr val="FF0000"/>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&lt;/head&gt;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&lt;body&gt;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&lt;p style="font-size:12px; color:#066"&gt;</a:t>
            </a:r>
            <a:r>
              <a:rPr lang="zh-CN" altLang="zh-CN" sz="1400" kern="100" dirty="0">
                <a:solidFill>
                  <a:schemeClr val="tx1"/>
                </a:solidFill>
                <a:effectLst/>
                <a:latin typeface="微软雅黑" panose="020B0503020204020204" pitchFamily="34" charset="-122"/>
                <a:ea typeface="微软雅黑" panose="020B0503020204020204" pitchFamily="34" charset="-122"/>
              </a:rPr>
              <a:t>这是一个行内样式</a:t>
            </a:r>
            <a:r>
              <a:rPr lang="en-US" altLang="zh-CN" sz="1400" kern="100" dirty="0">
                <a:solidFill>
                  <a:schemeClr val="tx1"/>
                </a:solidFill>
                <a:effectLst/>
                <a:latin typeface="微软雅黑" panose="020B0503020204020204" pitchFamily="34" charset="-122"/>
                <a:ea typeface="微软雅黑" panose="020B0503020204020204" pitchFamily="34" charset="-122"/>
              </a:rPr>
              <a:t>&lt;/p&gt;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&lt;p class="</a:t>
            </a:r>
            <a:r>
              <a:rPr lang="en-US" altLang="zh-CN" sz="1400" kern="100" dirty="0" err="1">
                <a:solidFill>
                  <a:schemeClr val="tx1"/>
                </a:solidFill>
                <a:effectLst/>
                <a:latin typeface="微软雅黑" panose="020B0503020204020204" pitchFamily="34" charset="-122"/>
                <a:ea typeface="微软雅黑" panose="020B0503020204020204" pitchFamily="34" charset="-122"/>
              </a:rPr>
              <a:t>wenzi</a:t>
            </a:r>
            <a:r>
              <a:rPr lang="en-US" altLang="zh-CN" sz="1400" kern="100" dirty="0">
                <a:solidFill>
                  <a:schemeClr val="tx1"/>
                </a:solidFill>
                <a:effectLst/>
                <a:latin typeface="微软雅黑" panose="020B0503020204020204" pitchFamily="34" charset="-122"/>
                <a:ea typeface="微软雅黑" panose="020B0503020204020204" pitchFamily="34" charset="-122"/>
              </a:rPr>
              <a:t>"&gt;</a:t>
            </a:r>
            <a:r>
              <a:rPr lang="zh-CN" altLang="zh-CN" sz="1400" kern="100" dirty="0">
                <a:solidFill>
                  <a:schemeClr val="tx1"/>
                </a:solidFill>
                <a:effectLst/>
                <a:latin typeface="微软雅黑" panose="020B0503020204020204" pitchFamily="34" charset="-122"/>
                <a:ea typeface="微软雅黑" panose="020B0503020204020204" pitchFamily="34" charset="-122"/>
              </a:rPr>
              <a:t>这行是由内嵌式的样式控制的</a:t>
            </a:r>
            <a:r>
              <a:rPr lang="en-US" altLang="zh-CN" sz="1400" kern="100" dirty="0">
                <a:solidFill>
                  <a:schemeClr val="tx1"/>
                </a:solidFill>
                <a:effectLst/>
                <a:latin typeface="微软雅黑" panose="020B0503020204020204" pitchFamily="34" charset="-122"/>
                <a:ea typeface="微软雅黑" panose="020B0503020204020204" pitchFamily="34" charset="-122"/>
              </a:rPr>
              <a:t>&lt;/p&gt;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&lt;/body&gt;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a:p>
            <a:pPr algn="l"/>
            <a:r>
              <a:rPr lang="en-US" altLang="zh-CN" sz="1400" kern="100" dirty="0">
                <a:solidFill>
                  <a:schemeClr val="tx1"/>
                </a:solidFill>
                <a:effectLst/>
                <a:latin typeface="微软雅黑" panose="020B0503020204020204" pitchFamily="34" charset="-122"/>
                <a:ea typeface="微软雅黑" panose="020B0503020204020204" pitchFamily="34" charset="-122"/>
              </a:rPr>
              <a:t>&lt;/html&gt;</a:t>
            </a:r>
            <a:endParaRPr lang="zh-CN" altLang="zh-CN" sz="1400" kern="100" dirty="0">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2083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在网页中引入</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的方法</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709786" y="1158264"/>
            <a:ext cx="9326803"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中，引入</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的方法主要有行内式、内嵌式、导入式和链接式</a:t>
            </a:r>
            <a:r>
              <a:rPr lang="en-US" altLang="zh-CN" sz="1800" kern="100" dirty="0">
                <a:effectLst/>
                <a:latin typeface="Times New Roman" panose="02020603050405020304" pitchFamily="18" charset="0"/>
                <a:ea typeface="微软雅黑" panose="020B0503020204020204" pitchFamily="34" charset="-122"/>
              </a:rPr>
              <a:t>4</a:t>
            </a:r>
            <a:r>
              <a:rPr lang="zh-CN" altLang="zh-CN" sz="1800" kern="100" dirty="0">
                <a:effectLst/>
                <a:latin typeface="Times New Roman" panose="02020603050405020304" pitchFamily="18" charset="0"/>
                <a:ea typeface="微软雅黑" panose="020B0503020204020204" pitchFamily="34" charset="-122"/>
              </a:rPr>
              <a:t>种。</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709786" y="2039135"/>
            <a:ext cx="1002890"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方法三</a:t>
            </a:r>
            <a:endParaRPr lang="zh-CN" altLang="en-US" sz="1400" dirty="0"/>
          </a:p>
        </p:txBody>
      </p:sp>
      <p:sp>
        <p:nvSpPr>
          <p:cNvPr id="39" name="矩形: 对角圆角 38">
            <a:extLst>
              <a:ext uri="{FF2B5EF4-FFF2-40B4-BE49-F238E27FC236}">
                <a16:creationId xmlns:a16="http://schemas.microsoft.com/office/drawing/2014/main" id="{6950A85A-2BFA-47E2-AE19-0BAD62DBEDA4}"/>
              </a:ext>
            </a:extLst>
          </p:cNvPr>
          <p:cNvSpPr/>
          <p:nvPr/>
        </p:nvSpPr>
        <p:spPr>
          <a:xfrm>
            <a:off x="1864311" y="1670643"/>
            <a:ext cx="7963382" cy="1543229"/>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b="1" kern="100" dirty="0">
                <a:solidFill>
                  <a:schemeClr val="bg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链接式</a:t>
            </a:r>
            <a:r>
              <a:rPr lang="zh-CN" altLang="en-US" sz="1800" b="1" kern="100" dirty="0">
                <a:solidFill>
                  <a:schemeClr val="bg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a:t>
            </a:r>
            <a:endParaRPr lang="en-US" altLang="zh-CN" sz="1800" b="1" kern="100" dirty="0">
              <a:solidFill>
                <a:schemeClr val="bg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endParaRPr>
          </a:p>
          <a:p>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链接式是将一个独立的</a:t>
            </a:r>
            <a:r>
              <a:rPr lang="en-US"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文件通过</a:t>
            </a:r>
            <a:r>
              <a:rPr lang="en-US"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link</a:t>
            </a:r>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标签引入到</a:t>
            </a:r>
            <a:r>
              <a:rPr lang="en-US"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文件中，所以必须先有</a:t>
            </a:r>
            <a:r>
              <a:rPr lang="en-US"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文件。</a:t>
            </a:r>
            <a:endParaRPr lang="en-US"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rPr>
              <a:t>&lt;link </a:t>
            </a:r>
            <a:r>
              <a:rPr lang="en-US" altLang="zh-CN" b="1" dirty="0" err="1">
                <a:solidFill>
                  <a:schemeClr val="bg1"/>
                </a:solidFill>
                <a:effectLst>
                  <a:outerShdw blurRad="38100" dist="38100" dir="2700000" algn="tl">
                    <a:srgbClr val="000000">
                      <a:alpha val="43137"/>
                    </a:srgbClr>
                  </a:outerShdw>
                </a:effectLst>
                <a:latin typeface="微软雅黑" panose="020B0503020204020204" pitchFamily="34" charset="-122"/>
              </a:rPr>
              <a:t>href</a:t>
            </a: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rPr>
              <a:t>="</a:t>
            </a:r>
            <a:r>
              <a:rPr lang="en-US" altLang="zh-CN" b="1" dirty="0" err="1">
                <a:solidFill>
                  <a:schemeClr val="bg1"/>
                </a:solidFill>
                <a:effectLst>
                  <a:outerShdw blurRad="38100" dist="38100" dir="2700000" algn="tl">
                    <a:srgbClr val="000000">
                      <a:alpha val="43137"/>
                    </a:srgbClr>
                  </a:outerShdw>
                </a:effectLst>
                <a:latin typeface="微软雅黑" panose="020B0503020204020204" pitchFamily="34" charset="-122"/>
              </a:rPr>
              <a:t>css</a:t>
            </a: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rPr>
              <a:t>/css1.css" </a:t>
            </a:r>
            <a:r>
              <a:rPr lang="en-US" altLang="zh-CN" b="1" dirty="0" err="1">
                <a:solidFill>
                  <a:schemeClr val="bg1"/>
                </a:solidFill>
                <a:effectLst>
                  <a:outerShdw blurRad="38100" dist="38100" dir="2700000" algn="tl">
                    <a:srgbClr val="000000">
                      <a:alpha val="43137"/>
                    </a:srgbClr>
                  </a:outerShdw>
                </a:effectLst>
                <a:latin typeface="微软雅黑" panose="020B0503020204020204" pitchFamily="34" charset="-122"/>
              </a:rPr>
              <a:t>rel</a:t>
            </a: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rPr>
              <a:t>="stylesheet" type="text/</a:t>
            </a:r>
            <a:r>
              <a:rPr lang="en-US" altLang="zh-CN" b="1" dirty="0" err="1">
                <a:solidFill>
                  <a:schemeClr val="bg1"/>
                </a:solidFill>
                <a:effectLst>
                  <a:outerShdw blurRad="38100" dist="38100" dir="2700000" algn="tl">
                    <a:srgbClr val="000000">
                      <a:alpha val="43137"/>
                    </a:srgbClr>
                  </a:outerShdw>
                </a:effectLst>
                <a:latin typeface="微软雅黑" panose="020B0503020204020204" pitchFamily="34" charset="-122"/>
              </a:rPr>
              <a:t>css</a:t>
            </a: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rPr>
              <a:t>" /&gt;</a:t>
            </a:r>
            <a:endParaRPr lang="zh-CN" altLang="zh-CN" b="1" dirty="0">
              <a:solidFill>
                <a:schemeClr val="bg1"/>
              </a:solidFill>
              <a:effectLst>
                <a:outerShdw blurRad="38100" dist="38100" dir="2700000" algn="tl">
                  <a:srgbClr val="000000">
                    <a:alpha val="43137"/>
                  </a:srgbClr>
                </a:outerShdw>
              </a:effectLst>
            </a:endParaRPr>
          </a:p>
        </p:txBody>
      </p:sp>
      <p:pic>
        <p:nvPicPr>
          <p:cNvPr id="2050" name="图片 1">
            <a:extLst>
              <a:ext uri="{FF2B5EF4-FFF2-40B4-BE49-F238E27FC236}">
                <a16:creationId xmlns:a16="http://schemas.microsoft.com/office/drawing/2014/main" id="{8B2429CB-1921-49F0-A4F4-F66DB49ED7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3243" y="3429000"/>
            <a:ext cx="4897087" cy="3289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4" name="图片 1">
            <a:extLst>
              <a:ext uri="{FF2B5EF4-FFF2-40B4-BE49-F238E27FC236}">
                <a16:creationId xmlns:a16="http://schemas.microsoft.com/office/drawing/2014/main" id="{092B6E85-1A02-42DE-B0F4-DDB5733B9D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41336"/>
          <a:stretch>
            <a:fillRect/>
          </a:stretch>
        </p:blipFill>
        <p:spPr bwMode="auto">
          <a:xfrm>
            <a:off x="6499684" y="3644129"/>
            <a:ext cx="4693262" cy="212497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527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在网页中引入</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的方法</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6" y="1418499"/>
            <a:ext cx="9326803"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中，引入</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的方法主要有行内式、内嵌式、导入式和链接式</a:t>
            </a:r>
            <a:r>
              <a:rPr lang="en-US" altLang="zh-CN" sz="1800" kern="100" dirty="0">
                <a:effectLst/>
                <a:latin typeface="Times New Roman" panose="02020603050405020304" pitchFamily="18" charset="0"/>
                <a:ea typeface="微软雅黑" panose="020B0503020204020204" pitchFamily="34" charset="-122"/>
              </a:rPr>
              <a:t>4</a:t>
            </a:r>
            <a:r>
              <a:rPr lang="zh-CN" altLang="zh-CN" sz="1800" kern="100" dirty="0">
                <a:effectLst/>
                <a:latin typeface="Times New Roman" panose="02020603050405020304" pitchFamily="18" charset="0"/>
                <a:ea typeface="微软雅黑" panose="020B0503020204020204" pitchFamily="34" charset="-122"/>
              </a:rPr>
              <a:t>种。</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6" y="2171176"/>
            <a:ext cx="1002890"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方法四</a:t>
            </a:r>
            <a:endParaRPr lang="zh-CN" altLang="en-US" sz="1400" dirty="0"/>
          </a:p>
        </p:txBody>
      </p:sp>
      <p:sp>
        <p:nvSpPr>
          <p:cNvPr id="39" name="矩形: 对角圆角 38">
            <a:extLst>
              <a:ext uri="{FF2B5EF4-FFF2-40B4-BE49-F238E27FC236}">
                <a16:creationId xmlns:a16="http://schemas.microsoft.com/office/drawing/2014/main" id="{6950A85A-2BFA-47E2-AE19-0BAD62DBEDA4}"/>
              </a:ext>
            </a:extLst>
          </p:cNvPr>
          <p:cNvSpPr/>
          <p:nvPr/>
        </p:nvSpPr>
        <p:spPr>
          <a:xfrm>
            <a:off x="1974611" y="2043303"/>
            <a:ext cx="7963382" cy="1211487"/>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effectLst>
                  <a:outerShdw blurRad="38100" dist="38100" dir="2700000" algn="tl">
                    <a:srgbClr val="000000">
                      <a:alpha val="43137"/>
                    </a:srgbClr>
                  </a:outerShdw>
                </a:effectLst>
                <a:ea typeface="微软雅黑" panose="020B0503020204020204" pitchFamily="34" charset="-122"/>
              </a:rPr>
              <a:t>导入式</a:t>
            </a:r>
            <a:r>
              <a:rPr lang="zh-CN" altLang="en-US" b="1" dirty="0">
                <a:effectLst>
                  <a:outerShdw blurRad="38100" dist="38100" dir="2700000" algn="tl">
                    <a:srgbClr val="000000">
                      <a:alpha val="43137"/>
                    </a:srgbClr>
                  </a:outerShdw>
                </a:effectLst>
                <a:ea typeface="微软雅黑" panose="020B0503020204020204" pitchFamily="34" charset="-122"/>
              </a:rPr>
              <a:t>：</a:t>
            </a:r>
            <a:endParaRPr lang="zh-CN" altLang="zh-CN" b="1" dirty="0">
              <a:effectLst>
                <a:outerShdw blurRad="38100" dist="38100" dir="2700000" algn="tl">
                  <a:srgbClr val="000000">
                    <a:alpha val="43137"/>
                  </a:srgbClr>
                </a:outerShdw>
              </a:effectLst>
            </a:endParaRPr>
          </a:p>
          <a:p>
            <a:pPr indent="269240"/>
            <a:r>
              <a:rPr lang="zh-CN" altLang="zh-CN" dirty="0">
                <a:effectLst/>
                <a:ea typeface="微软雅黑" panose="020B0503020204020204" pitchFamily="34" charset="-122"/>
              </a:rPr>
              <a:t>导入式也是将</a:t>
            </a:r>
            <a:r>
              <a:rPr lang="en-US" altLang="zh-CN" dirty="0">
                <a:effectLst/>
                <a:ea typeface="微软雅黑" panose="020B0503020204020204" pitchFamily="34" charset="-122"/>
              </a:rPr>
              <a:t>CSS</a:t>
            </a:r>
            <a:r>
              <a:rPr lang="zh-CN" altLang="zh-CN" dirty="0">
                <a:effectLst/>
                <a:ea typeface="微软雅黑" panose="020B0503020204020204" pitchFamily="34" charset="-122"/>
              </a:rPr>
              <a:t>文件导入到</a:t>
            </a:r>
            <a:r>
              <a:rPr lang="en-US" altLang="zh-CN" dirty="0">
                <a:effectLst/>
                <a:ea typeface="微软雅黑" panose="020B0503020204020204" pitchFamily="34" charset="-122"/>
              </a:rPr>
              <a:t>HTML</a:t>
            </a:r>
            <a:r>
              <a:rPr lang="zh-CN" altLang="zh-CN" dirty="0">
                <a:effectLst/>
                <a:ea typeface="微软雅黑" panose="020B0503020204020204" pitchFamily="34" charset="-122"/>
              </a:rPr>
              <a:t>文档中，但是与链入式不相同，是采用</a:t>
            </a:r>
            <a:r>
              <a:rPr lang="en-US" altLang="zh-CN" dirty="0">
                <a:effectLst/>
                <a:ea typeface="微软雅黑" panose="020B0503020204020204" pitchFamily="34" charset="-122"/>
              </a:rPr>
              <a:t>@import</a:t>
            </a:r>
            <a:r>
              <a:rPr lang="zh-CN" altLang="zh-CN" dirty="0">
                <a:effectLst/>
                <a:ea typeface="微软雅黑" panose="020B0503020204020204" pitchFamily="34" charset="-122"/>
              </a:rPr>
              <a:t>的方式导入</a:t>
            </a:r>
            <a:r>
              <a:rPr lang="en-US" altLang="zh-CN" dirty="0">
                <a:effectLst/>
                <a:ea typeface="微软雅黑" panose="020B0503020204020204" pitchFamily="34" charset="-122"/>
              </a:rPr>
              <a:t>CSS</a:t>
            </a:r>
            <a:r>
              <a:rPr lang="zh-CN" altLang="zh-CN" dirty="0">
                <a:effectLst/>
                <a:ea typeface="微软雅黑" panose="020B0503020204020204" pitchFamily="34" charset="-122"/>
              </a:rPr>
              <a:t>，例如：在网页的头部标签</a:t>
            </a:r>
            <a:r>
              <a:rPr lang="en-US" altLang="zh-CN" dirty="0">
                <a:effectLst/>
                <a:ea typeface="微软雅黑" panose="020B0503020204020204" pitchFamily="34" charset="-122"/>
              </a:rPr>
              <a:t>&lt;head&gt;&lt;/head&gt;</a:t>
            </a:r>
            <a:r>
              <a:rPr lang="zh-CN" altLang="zh-CN" dirty="0">
                <a:effectLst/>
                <a:ea typeface="微软雅黑" panose="020B0503020204020204" pitchFamily="34" charset="-122"/>
              </a:rPr>
              <a:t>中加入导入</a:t>
            </a:r>
            <a:r>
              <a:rPr lang="en-US" altLang="zh-CN" dirty="0">
                <a:effectLst/>
                <a:ea typeface="微软雅黑" panose="020B0503020204020204" pitchFamily="34" charset="-122"/>
              </a:rPr>
              <a:t>CSS</a:t>
            </a:r>
            <a:r>
              <a:rPr lang="zh-CN" altLang="zh-CN" dirty="0">
                <a:effectLst/>
                <a:ea typeface="微软雅黑" panose="020B0503020204020204" pitchFamily="34" charset="-122"/>
              </a:rPr>
              <a:t>文档的语句：</a:t>
            </a:r>
            <a:endParaRPr lang="zh-CN" altLang="zh-CN" dirty="0">
              <a:effectLst/>
            </a:endParaRPr>
          </a:p>
        </p:txBody>
      </p:sp>
      <p:sp>
        <p:nvSpPr>
          <p:cNvPr id="23" name="矩形: 对角圆角 22">
            <a:extLst>
              <a:ext uri="{FF2B5EF4-FFF2-40B4-BE49-F238E27FC236}">
                <a16:creationId xmlns:a16="http://schemas.microsoft.com/office/drawing/2014/main" id="{A17478A6-A1CE-44F6-9F76-8EDBFAA8FE38}"/>
              </a:ext>
            </a:extLst>
          </p:cNvPr>
          <p:cNvSpPr/>
          <p:nvPr/>
        </p:nvSpPr>
        <p:spPr>
          <a:xfrm>
            <a:off x="2001425" y="3603211"/>
            <a:ext cx="7963382" cy="1836289"/>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0510"/>
            <a:r>
              <a:rPr lang="en-US" altLang="zh-CN" dirty="0">
                <a:solidFill>
                  <a:schemeClr val="tx1"/>
                </a:solidFill>
                <a:effectLst/>
              </a:rPr>
              <a:t>&lt;head&gt;</a:t>
            </a:r>
            <a:endParaRPr lang="zh-CN" altLang="zh-CN" dirty="0">
              <a:solidFill>
                <a:schemeClr val="tx1"/>
              </a:solidFill>
              <a:effectLst/>
            </a:endParaRPr>
          </a:p>
          <a:p>
            <a:pPr marL="270510"/>
            <a:r>
              <a:rPr lang="en-US" altLang="zh-CN" b="1" dirty="0">
                <a:solidFill>
                  <a:srgbClr val="FF0000"/>
                </a:solidFill>
                <a:effectLst/>
              </a:rPr>
              <a:t>&lt;style type="text/</a:t>
            </a:r>
            <a:r>
              <a:rPr lang="en-US" altLang="zh-CN" b="1" dirty="0" err="1">
                <a:solidFill>
                  <a:srgbClr val="FF0000"/>
                </a:solidFill>
                <a:effectLst/>
              </a:rPr>
              <a:t>css</a:t>
            </a:r>
            <a:r>
              <a:rPr lang="en-US" altLang="zh-CN" b="1" dirty="0">
                <a:solidFill>
                  <a:srgbClr val="FF0000"/>
                </a:solidFill>
                <a:effectLst/>
              </a:rPr>
              <a:t>"&gt;</a:t>
            </a:r>
            <a:endParaRPr lang="zh-CN" altLang="zh-CN" b="1" dirty="0">
              <a:solidFill>
                <a:srgbClr val="FF0000"/>
              </a:solidFill>
              <a:effectLst/>
            </a:endParaRPr>
          </a:p>
          <a:p>
            <a:pPr marL="270510"/>
            <a:r>
              <a:rPr lang="en-US" altLang="zh-CN" b="1" dirty="0">
                <a:solidFill>
                  <a:srgbClr val="FF0000"/>
                </a:solidFill>
                <a:effectLst/>
              </a:rPr>
              <a:t>@import </a:t>
            </a:r>
            <a:r>
              <a:rPr lang="en-US" altLang="zh-CN" b="1" dirty="0" err="1">
                <a:solidFill>
                  <a:srgbClr val="FF0000"/>
                </a:solidFill>
                <a:effectLst/>
              </a:rPr>
              <a:t>url</a:t>
            </a:r>
            <a:r>
              <a:rPr lang="en-US" altLang="zh-CN" b="1" dirty="0">
                <a:solidFill>
                  <a:srgbClr val="FF0000"/>
                </a:solidFill>
                <a:effectLst/>
              </a:rPr>
              <a:t>("</a:t>
            </a:r>
            <a:r>
              <a:rPr lang="en-US" altLang="zh-CN" b="1" dirty="0" err="1">
                <a:solidFill>
                  <a:srgbClr val="FF0000"/>
                </a:solidFill>
                <a:effectLst/>
              </a:rPr>
              <a:t>css</a:t>
            </a:r>
            <a:r>
              <a:rPr lang="en-US" altLang="zh-CN" b="1" dirty="0">
                <a:solidFill>
                  <a:srgbClr val="FF0000"/>
                </a:solidFill>
                <a:effectLst/>
              </a:rPr>
              <a:t>/css1.css");</a:t>
            </a:r>
            <a:endParaRPr lang="zh-CN" altLang="zh-CN" b="1" dirty="0">
              <a:solidFill>
                <a:srgbClr val="FF0000"/>
              </a:solidFill>
              <a:effectLst/>
            </a:endParaRPr>
          </a:p>
          <a:p>
            <a:pPr marL="270510"/>
            <a:r>
              <a:rPr lang="en-US" altLang="zh-CN" b="1" dirty="0">
                <a:solidFill>
                  <a:srgbClr val="FF0000"/>
                </a:solidFill>
                <a:effectLst/>
              </a:rPr>
              <a:t>&lt;/style&gt;</a:t>
            </a:r>
            <a:endParaRPr lang="zh-CN" altLang="zh-CN" b="1" dirty="0">
              <a:solidFill>
                <a:srgbClr val="FF0000"/>
              </a:solidFill>
              <a:effectLst/>
            </a:endParaRPr>
          </a:p>
          <a:p>
            <a:pPr indent="266700" algn="just"/>
            <a:r>
              <a:rPr lang="en-US" altLang="zh-CN" kern="100" dirty="0">
                <a:solidFill>
                  <a:schemeClr val="tx1"/>
                </a:solidFill>
                <a:effectLst/>
                <a:latin typeface="Times New Roman" panose="02020603050405020304" pitchFamily="18" charset="0"/>
                <a:ea typeface="宋体" panose="02010600030101010101" pitchFamily="2" charset="-122"/>
              </a:rPr>
              <a:t>&lt;/head&gt;</a:t>
            </a:r>
            <a:endParaRPr lang="zh-CN" altLang="zh-CN" kern="100" dirty="0">
              <a:solidFill>
                <a:schemeClr val="tx1"/>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748764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5" y="1242387"/>
            <a:ext cx="10177858"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的选择器从使用的角度上分，主要分为：标签选择器、类别选择器、</a:t>
            </a:r>
            <a:r>
              <a:rPr lang="en-US" altLang="zh-CN" sz="1800" kern="100" dirty="0">
                <a:effectLst/>
                <a:ea typeface="微软雅黑" panose="020B0503020204020204" pitchFamily="34" charset="-122"/>
                <a:cs typeface="Times New Roman" panose="02020603050405020304" pitchFamily="18" charset="0"/>
              </a:rPr>
              <a:t>ID</a:t>
            </a:r>
            <a:r>
              <a:rPr lang="zh-CN" altLang="zh-CN" sz="1800" kern="100" dirty="0">
                <a:effectLst/>
                <a:ea typeface="微软雅黑" panose="020B0503020204020204" pitchFamily="34" charset="-122"/>
                <a:cs typeface="Times New Roman" panose="02020603050405020304" pitchFamily="18" charset="0"/>
              </a:rPr>
              <a:t>选择器和 复合选择器。</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5" y="1851991"/>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标签选择器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622165" y="1873974"/>
            <a:ext cx="8375778" cy="1050440"/>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一个网页是由多种不同的</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标签组成，</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的标签选择器是用来声明</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指定标签的</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样式，每一种</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标签都可以作为相应的标签选择器的名称。</a:t>
            </a:r>
            <a:endParaRPr lang="zh-CN" altLang="zh-CN" dirty="0">
              <a:effectLst/>
            </a:endParaRPr>
          </a:p>
        </p:txBody>
      </p:sp>
      <p:sp>
        <p:nvSpPr>
          <p:cNvPr id="23" name="矩形: 对角圆角 22">
            <a:extLst>
              <a:ext uri="{FF2B5EF4-FFF2-40B4-BE49-F238E27FC236}">
                <a16:creationId xmlns:a16="http://schemas.microsoft.com/office/drawing/2014/main" id="{A17478A6-A1CE-44F6-9F76-8EDBFAA8FE38}"/>
              </a:ext>
            </a:extLst>
          </p:cNvPr>
          <p:cNvSpPr/>
          <p:nvPr/>
        </p:nvSpPr>
        <p:spPr>
          <a:xfrm>
            <a:off x="2622165" y="3156966"/>
            <a:ext cx="3373521" cy="1233471"/>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effectLst/>
              </a:rPr>
              <a:t>&lt;style type="text/</a:t>
            </a:r>
            <a:r>
              <a:rPr lang="en-US" altLang="zh-CN" dirty="0" err="1">
                <a:solidFill>
                  <a:schemeClr val="tx1"/>
                </a:solidFill>
                <a:effectLst/>
              </a:rPr>
              <a:t>css</a:t>
            </a:r>
            <a:r>
              <a:rPr lang="en-US" altLang="zh-CN" dirty="0">
                <a:solidFill>
                  <a:schemeClr val="tx1"/>
                </a:solidFill>
                <a:effectLst/>
              </a:rPr>
              <a:t>" &gt;</a:t>
            </a:r>
            <a:endParaRPr lang="zh-CN" altLang="zh-CN" dirty="0">
              <a:solidFill>
                <a:schemeClr val="tx1"/>
              </a:solidFill>
              <a:effectLst/>
            </a:endParaRPr>
          </a:p>
          <a:p>
            <a:r>
              <a:rPr lang="en-US" altLang="zh-CN" dirty="0">
                <a:solidFill>
                  <a:schemeClr val="tx1"/>
                </a:solidFill>
                <a:effectLst/>
              </a:rPr>
              <a:t>h1 {color:#F00;font-size:12px;}</a:t>
            </a:r>
            <a:endParaRPr lang="zh-CN" altLang="zh-CN" dirty="0">
              <a:solidFill>
                <a:schemeClr val="tx1"/>
              </a:solidFill>
              <a:effectLst/>
            </a:endParaRPr>
          </a:p>
          <a:p>
            <a:pPr algn="just"/>
            <a:r>
              <a:rPr lang="en-US" altLang="zh-CN" sz="1800" kern="100" dirty="0">
                <a:solidFill>
                  <a:schemeClr val="tx1"/>
                </a:solidFill>
                <a:effectLst/>
                <a:latin typeface="Times New Roman" panose="02020603050405020304" pitchFamily="18" charset="0"/>
                <a:ea typeface="宋体" panose="02010600030101010101" pitchFamily="2" charset="-122"/>
              </a:rPr>
              <a:t>&lt;/style&gt;</a:t>
            </a:r>
            <a:endParaRPr lang="zh-CN" altLang="zh-CN" sz="1800" kern="100" dirty="0">
              <a:solidFill>
                <a:schemeClr val="tx1"/>
              </a:solidFill>
              <a:effectLst/>
              <a:latin typeface="Times New Roman" panose="02020603050405020304" pitchFamily="18" charset="0"/>
              <a:ea typeface="宋体" panose="02010600030101010101" pitchFamily="2" charset="-122"/>
            </a:endParaRPr>
          </a:p>
        </p:txBody>
      </p:sp>
      <p:cxnSp>
        <p:nvCxnSpPr>
          <p:cNvPr id="5" name="直接箭头连接符 4">
            <a:extLst>
              <a:ext uri="{FF2B5EF4-FFF2-40B4-BE49-F238E27FC236}">
                <a16:creationId xmlns:a16="http://schemas.microsoft.com/office/drawing/2014/main" id="{C477B2E9-0D3F-4065-8241-FD87EEE07475}"/>
              </a:ext>
            </a:extLst>
          </p:cNvPr>
          <p:cNvCxnSpPr/>
          <p:nvPr/>
        </p:nvCxnSpPr>
        <p:spPr>
          <a:xfrm>
            <a:off x="6096000" y="3773347"/>
            <a:ext cx="821803" cy="0"/>
          </a:xfrm>
          <a:prstGeom prst="straightConnector1">
            <a:avLst/>
          </a:prstGeom>
          <a:ln w="76200">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0" name="矩形: 对角圆角 9">
            <a:extLst>
              <a:ext uri="{FF2B5EF4-FFF2-40B4-BE49-F238E27FC236}">
                <a16:creationId xmlns:a16="http://schemas.microsoft.com/office/drawing/2014/main" id="{E559CF1A-657B-411D-8A33-AA136D9C22F6}"/>
              </a:ext>
            </a:extLst>
          </p:cNvPr>
          <p:cNvSpPr/>
          <p:nvPr/>
        </p:nvSpPr>
        <p:spPr>
          <a:xfrm>
            <a:off x="7138220" y="3152816"/>
            <a:ext cx="3730408" cy="2947040"/>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这段代码定义了当前网页中的所有的</a:t>
            </a:r>
            <a:r>
              <a:rPr lang="en-US" altLang="zh-CN"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h1</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标签的文字是红色，文字大小为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12px</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每一个选择器都是由</a:t>
            </a:r>
            <a:r>
              <a:rPr lang="zh-CN" altLang="zh-CN"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选择器本身、属性和值构成</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，其中</a:t>
            </a:r>
            <a:r>
              <a:rPr lang="zh-CN" altLang="zh-CN" sz="1600" b="1"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属性和值可以设置多个</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，但是每个属性在一个选择器中只能设置一次，从而实现对同一个标签声明多种样多风格。</a:t>
            </a:r>
            <a:endParaRPr lang="zh-CN" altLang="zh-CN" sz="1600" kern="100" dirty="0">
              <a:solidFill>
                <a:schemeClr val="tx1"/>
              </a:solidFill>
              <a:effectLst/>
              <a:latin typeface="微软雅黑" panose="020B0503020204020204" pitchFamily="34" charset="-122"/>
              <a:ea typeface="微软雅黑" panose="020B0503020204020204" pitchFamily="34" charset="-122"/>
            </a:endParaRPr>
          </a:p>
        </p:txBody>
      </p:sp>
      <p:pic>
        <p:nvPicPr>
          <p:cNvPr id="4098" name="Picture 39">
            <a:extLst>
              <a:ext uri="{FF2B5EF4-FFF2-40B4-BE49-F238E27FC236}">
                <a16:creationId xmlns:a16="http://schemas.microsoft.com/office/drawing/2014/main" id="{F5FE5446-92DE-430A-A7FB-FB7932579078}"/>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516558" y="4602887"/>
            <a:ext cx="5150460" cy="183171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806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en-US"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XHTML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概述</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1</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a:t>
            </a:r>
            <a:endParaRPr lang="zh-CN" altLang="en-US" sz="2400" b="1" dirty="0">
              <a:solidFill>
                <a:srgbClr val="0070C0"/>
              </a:solidFill>
              <a:effectLst>
                <a:outerShdw blurRad="38100" dist="38100" dir="2700000" algn="tl">
                  <a:srgbClr val="000000">
                    <a:alpha val="43137"/>
                  </a:srgbClr>
                </a:outerShdw>
              </a:effectLst>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单圆角 5">
            <a:extLst>
              <a:ext uri="{FF2B5EF4-FFF2-40B4-BE49-F238E27FC236}">
                <a16:creationId xmlns:a16="http://schemas.microsoft.com/office/drawing/2014/main" id="{4E52A60A-16DA-401C-91E1-01D7996A66C4}"/>
              </a:ext>
            </a:extLst>
          </p:cNvPr>
          <p:cNvSpPr/>
          <p:nvPr/>
        </p:nvSpPr>
        <p:spPr>
          <a:xfrm>
            <a:off x="2001425" y="1660126"/>
            <a:ext cx="9175561" cy="2228294"/>
          </a:xfrm>
          <a:prstGeom prst="round1Rect">
            <a:avLst>
              <a:gd name="adj" fmla="val 3784"/>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en-US" altLang="zh-CN" sz="1800" kern="100" dirty="0">
                <a:solidFill>
                  <a:srgbClr val="FF0000"/>
                </a:solidFill>
                <a:effectLst/>
                <a:highlight>
                  <a:srgbClr val="FFFF00"/>
                </a:highlight>
                <a:latin typeface="微软雅黑" panose="020B0503020204020204" pitchFamily="34" charset="-122"/>
                <a:cs typeface="Times New Roman" panose="02020603050405020304" pitchFamily="18" charset="0"/>
              </a:rPr>
              <a:t>HTML(Hypertext Marked Language) </a:t>
            </a:r>
            <a:r>
              <a:rPr lang="zh-CN" altLang="zh-CN" sz="1800" kern="100" dirty="0">
                <a:solidFill>
                  <a:srgbClr val="FF0000"/>
                </a:solidFill>
                <a:effectLst/>
                <a:highlight>
                  <a:srgbClr val="FFFF00"/>
                </a:highlight>
                <a:ea typeface="微软雅黑" panose="020B0503020204020204" pitchFamily="34" charset="-122"/>
                <a:cs typeface="Times New Roman" panose="02020603050405020304" pitchFamily="18" charset="0"/>
              </a:rPr>
              <a:t>即</a:t>
            </a:r>
            <a:r>
              <a:rPr lang="zh-CN" altLang="zh-CN" sz="1800" b="1" kern="100" dirty="0">
                <a:solidFill>
                  <a:srgbClr val="FF0000"/>
                </a:solidFill>
                <a:effectLst>
                  <a:outerShdw blurRad="38100" dist="38100" dir="2700000" algn="tl">
                    <a:srgbClr val="000000">
                      <a:alpha val="43137"/>
                    </a:srgbClr>
                  </a:outerShdw>
                </a:effectLst>
                <a:highlight>
                  <a:srgbClr val="FFFF00"/>
                </a:highlight>
                <a:ea typeface="微软雅黑" panose="020B0503020204020204" pitchFamily="34" charset="-122"/>
                <a:cs typeface="Times New Roman" panose="02020603050405020304" pitchFamily="18" charset="0"/>
              </a:rPr>
              <a:t>超文本标签语言</a:t>
            </a:r>
            <a:r>
              <a:rPr lang="zh-CN" altLang="zh-CN" sz="1800" kern="100" dirty="0">
                <a:effectLst/>
                <a:ea typeface="微软雅黑" panose="020B0503020204020204" pitchFamily="34" charset="-122"/>
                <a:cs typeface="Times New Roman" panose="02020603050405020304" pitchFamily="18" charset="0"/>
              </a:rPr>
              <a:t>，是一种用来制作超文本文档的简单标签语言</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网页的一种规范，通过特定的标签来定义网页内容的呈现方式。</a:t>
            </a:r>
            <a:endParaRPr lang="en-US" altLang="zh-CN" sz="1800" kern="100" dirty="0">
              <a:effectLst/>
              <a:ea typeface="微软雅黑" panose="020B0503020204020204" pitchFamily="34" charset="-122"/>
              <a:cs typeface="Times New Roman" panose="02020603050405020304" pitchFamily="18" charset="0"/>
            </a:endParaRPr>
          </a:p>
          <a:p>
            <a:r>
              <a:rPr lang="zh-CN" altLang="zh-CN" sz="1800" kern="100" dirty="0">
                <a:effectLst/>
                <a:ea typeface="微软雅黑" panose="020B0503020204020204" pitchFamily="34" charset="-122"/>
                <a:cs typeface="Times New Roman" panose="02020603050405020304" pitchFamily="18" charset="0"/>
              </a:rPr>
              <a:t>用</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编写的超文本文档称为</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a:t>
            </a:r>
            <a:r>
              <a:rPr lang="en-US"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HTML</a:t>
            </a:r>
            <a:r>
              <a:rPr lang="zh-CN"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文档有</a:t>
            </a:r>
            <a:r>
              <a:rPr lang="en-US"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.html</a:t>
            </a:r>
            <a:r>
              <a:rPr lang="zh-CN"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和</a:t>
            </a:r>
            <a:r>
              <a:rPr lang="en-US"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.htm</a:t>
            </a:r>
            <a:r>
              <a:rPr lang="zh-CN" altLang="zh-CN" sz="1800" b="1" kern="100" dirty="0">
                <a:solidFill>
                  <a:srgbClr val="FF0000"/>
                </a:solidFill>
                <a:effectLst/>
                <a:highlight>
                  <a:srgbClr val="FFFF00"/>
                </a:highlight>
                <a:ea typeface="微软雅黑" panose="020B0503020204020204" pitchFamily="34" charset="-122"/>
                <a:cs typeface="Times New Roman" panose="02020603050405020304" pitchFamily="18" charset="0"/>
              </a:rPr>
              <a:t>两种格式</a:t>
            </a:r>
            <a:r>
              <a:rPr lang="zh-CN" altLang="zh-CN" sz="1800" kern="100" dirty="0">
                <a:effectLst/>
                <a:ea typeface="微软雅黑" panose="020B0503020204020204" pitchFamily="34" charset="-122"/>
                <a:cs typeface="Times New Roman" panose="02020603050405020304" pitchFamily="18" charset="0"/>
              </a:rPr>
              <a:t>，两种格式文件都能被当前的浏览器软件解析，并有良好的跨平台特性，能独立于各种操作系统平台，自</a:t>
            </a:r>
            <a:r>
              <a:rPr lang="en-US" altLang="zh-CN" sz="1800" kern="100" dirty="0">
                <a:effectLst/>
                <a:ea typeface="微软雅黑" panose="020B0503020204020204" pitchFamily="34" charset="-122"/>
                <a:cs typeface="Times New Roman" panose="02020603050405020304" pitchFamily="18" charset="0"/>
              </a:rPr>
              <a:t>1990</a:t>
            </a:r>
            <a:r>
              <a:rPr lang="zh-CN" altLang="zh-CN" sz="1800" kern="100" dirty="0">
                <a:effectLst/>
                <a:ea typeface="微软雅黑" panose="020B0503020204020204" pitchFamily="34" charset="-122"/>
                <a:cs typeface="Times New Roman" panose="02020603050405020304" pitchFamily="18" charset="0"/>
              </a:rPr>
              <a:t>年以来</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就一直被用作</a:t>
            </a:r>
            <a:r>
              <a:rPr lang="en-US" altLang="zh-CN" sz="1800" kern="100" dirty="0">
                <a:effectLst/>
                <a:ea typeface="微软雅黑" panose="020B0503020204020204" pitchFamily="34" charset="-122"/>
                <a:cs typeface="Times New Roman" panose="02020603050405020304" pitchFamily="18" charset="0"/>
              </a:rPr>
              <a:t>WWW</a:t>
            </a:r>
            <a:r>
              <a:rPr lang="zh-CN" altLang="zh-CN" sz="1800" kern="100" dirty="0">
                <a:effectLst/>
                <a:ea typeface="微软雅黑" panose="020B0503020204020204" pitchFamily="34" charset="-122"/>
                <a:cs typeface="Times New Roman" panose="02020603050405020304" pitchFamily="18" charset="0"/>
              </a:rPr>
              <a:t>（是</a:t>
            </a:r>
            <a:r>
              <a:rPr lang="en-US" altLang="zh-CN" sz="1800" kern="100" dirty="0">
                <a:effectLst/>
                <a:ea typeface="微软雅黑" panose="020B0503020204020204" pitchFamily="34" charset="-122"/>
                <a:cs typeface="Times New Roman" panose="02020603050405020304" pitchFamily="18" charset="0"/>
              </a:rPr>
              <a:t>World Wide Web</a:t>
            </a:r>
            <a:r>
              <a:rPr lang="zh-CN" altLang="zh-CN" sz="1800" kern="100" dirty="0">
                <a:effectLst/>
                <a:ea typeface="微软雅黑" panose="020B0503020204020204" pitchFamily="34" charset="-122"/>
                <a:cs typeface="Times New Roman" panose="02020603050405020304" pitchFamily="18" charset="0"/>
              </a:rPr>
              <a:t>的缩写，也可简写</a:t>
            </a:r>
            <a:r>
              <a:rPr lang="en-US" altLang="zh-CN" sz="1800" kern="100" dirty="0">
                <a:effectLst/>
                <a:ea typeface="微软雅黑" panose="020B0503020204020204" pitchFamily="34" charset="-122"/>
                <a:cs typeface="Times New Roman" panose="02020603050405020304" pitchFamily="18" charset="0"/>
              </a:rPr>
              <a:t>WEB</a:t>
            </a:r>
            <a:r>
              <a:rPr lang="zh-CN" altLang="zh-CN" sz="1800" kern="100" dirty="0">
                <a:effectLst/>
                <a:ea typeface="微软雅黑" panose="020B0503020204020204" pitchFamily="34" charset="-122"/>
                <a:cs typeface="Times New Roman" panose="02020603050405020304" pitchFamily="18" charset="0"/>
              </a:rPr>
              <a:t>、中文叫做万维网</a:t>
            </a:r>
            <a:r>
              <a:rPr lang="en-US" altLang="zh-CN" sz="1800" kern="100" dirty="0">
                <a:effectLst/>
                <a:ea typeface="微软雅黑" panose="020B0503020204020204" pitchFamily="34" charset="-122"/>
                <a:cs typeface="Times New Roman" panose="02020603050405020304" pitchFamily="18" charset="0"/>
              </a:rPr>
              <a:t>) </a:t>
            </a:r>
            <a:r>
              <a:rPr lang="zh-CN" altLang="zh-CN" sz="1800" kern="100" dirty="0">
                <a:effectLst/>
                <a:ea typeface="微软雅黑" panose="020B0503020204020204" pitchFamily="34" charset="-122"/>
                <a:cs typeface="Times New Roman" panose="02020603050405020304" pitchFamily="18" charset="0"/>
              </a:rPr>
              <a:t>的信息表示语言，使用</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语言描述的文件，需要通过</a:t>
            </a:r>
            <a:r>
              <a:rPr lang="en-US" altLang="zh-CN" sz="1800" kern="100" dirty="0">
                <a:effectLst/>
                <a:ea typeface="微软雅黑" panose="020B0503020204020204" pitchFamily="34" charset="-122"/>
                <a:cs typeface="Times New Roman" panose="02020603050405020304" pitchFamily="18" charset="0"/>
              </a:rPr>
              <a:t>WEB</a:t>
            </a:r>
            <a:r>
              <a:rPr lang="zh-CN" altLang="zh-CN" sz="1800" kern="100" dirty="0">
                <a:effectLst/>
                <a:ea typeface="微软雅黑" panose="020B0503020204020204" pitchFamily="34" charset="-122"/>
                <a:cs typeface="Times New Roman" panose="02020603050405020304" pitchFamily="18" charset="0"/>
              </a:rPr>
              <a:t>浏览器显示效果</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pic>
        <p:nvPicPr>
          <p:cNvPr id="8" name="图形 7" descr="放大镜">
            <a:extLst>
              <a:ext uri="{FF2B5EF4-FFF2-40B4-BE49-F238E27FC236}">
                <a16:creationId xmlns:a16="http://schemas.microsoft.com/office/drawing/2014/main" id="{6E478A4C-87E8-47EE-AFAA-F030E6C394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1437" y="2208321"/>
            <a:ext cx="914400" cy="914400"/>
          </a:xfrm>
          <a:prstGeom prst="rect">
            <a:avLst/>
          </a:prstGeom>
          <a:effectLst>
            <a:glow rad="101600">
              <a:schemeClr val="accent1">
                <a:satMod val="175000"/>
                <a:alpha val="40000"/>
              </a:schemeClr>
            </a:glow>
          </a:effectLst>
        </p:spPr>
      </p:pic>
      <p:sp>
        <p:nvSpPr>
          <p:cNvPr id="9" name="矩形: 对角圆角 8">
            <a:extLst>
              <a:ext uri="{FF2B5EF4-FFF2-40B4-BE49-F238E27FC236}">
                <a16:creationId xmlns:a16="http://schemas.microsoft.com/office/drawing/2014/main" id="{B660C9A0-6695-418D-90B1-862FBD604188}"/>
              </a:ext>
            </a:extLst>
          </p:cNvPr>
          <p:cNvSpPr/>
          <p:nvPr/>
        </p:nvSpPr>
        <p:spPr>
          <a:xfrm>
            <a:off x="2001425" y="4227871"/>
            <a:ext cx="9175561" cy="1838632"/>
          </a:xfrm>
          <a:prstGeom prst="round2DiagRect">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dirty="0">
                <a:effectLst/>
                <a:ea typeface="微软雅黑" panose="020B0503020204020204" pitchFamily="34" charset="-122"/>
              </a:rPr>
              <a:t>所谓超文本，是因为它可以加入图片、声音、动画、影视等内容。</a:t>
            </a:r>
            <a:r>
              <a:rPr lang="en-US" altLang="zh-CN" dirty="0">
                <a:effectLst/>
                <a:ea typeface="微软雅黑" panose="020B0503020204020204" pitchFamily="34" charset="-122"/>
              </a:rPr>
              <a:t>HTML</a:t>
            </a:r>
            <a:r>
              <a:rPr lang="zh-CN" altLang="zh-CN" dirty="0">
                <a:effectLst/>
                <a:ea typeface="微软雅黑" panose="020B0503020204020204" pitchFamily="34" charset="-122"/>
              </a:rPr>
              <a:t>的普遍应用就是带来了超文本的技术</a:t>
            </a:r>
            <a:r>
              <a:rPr lang="en-US" altLang="zh-CN" dirty="0">
                <a:effectLst/>
                <a:ea typeface="微软雅黑" panose="020B0503020204020204" pitchFamily="34" charset="-122"/>
              </a:rPr>
              <a:t>,</a:t>
            </a:r>
            <a:r>
              <a:rPr lang="zh-CN" altLang="zh-CN" dirty="0">
                <a:effectLst/>
                <a:ea typeface="微软雅黑" panose="020B0503020204020204" pitchFamily="34" charset="-122"/>
              </a:rPr>
              <a:t>通过单击鼠标从一个页面跳转到另一个页面与世界各地主机的文件链接。页面的组成元素由标签定义浏览器的输出效果</a:t>
            </a:r>
            <a:r>
              <a:rPr lang="en-US" altLang="zh-CN" dirty="0">
                <a:effectLst/>
                <a:ea typeface="微软雅黑" panose="020B0503020204020204" pitchFamily="34" charset="-122"/>
              </a:rPr>
              <a:t>,</a:t>
            </a:r>
            <a:r>
              <a:rPr lang="zh-CN" altLang="zh-CN" dirty="0">
                <a:effectLst/>
                <a:ea typeface="微软雅黑" panose="020B0503020204020204" pitchFamily="34" charset="-122"/>
              </a:rPr>
              <a:t>这些标签每个都有</a:t>
            </a:r>
            <a:r>
              <a:rPr lang="zh-CN" altLang="zh-CN" b="1" dirty="0">
                <a:solidFill>
                  <a:srgbClr val="FF0000"/>
                </a:solidFill>
                <a:effectLst/>
                <a:ea typeface="微软雅黑" panose="020B0503020204020204" pitchFamily="34" charset="-122"/>
              </a:rPr>
              <a:t>“</a:t>
            </a:r>
            <a:r>
              <a:rPr lang="en-US" altLang="zh-CN" b="1" dirty="0">
                <a:solidFill>
                  <a:srgbClr val="FF0000"/>
                </a:solidFill>
                <a:effectLst/>
                <a:ea typeface="微软雅黑" panose="020B0503020204020204" pitchFamily="34" charset="-122"/>
              </a:rPr>
              <a:t>&lt;”</a:t>
            </a:r>
            <a:r>
              <a:rPr lang="zh-CN" altLang="zh-CN" b="1" dirty="0">
                <a:solidFill>
                  <a:srgbClr val="FF0000"/>
                </a:solidFill>
                <a:effectLst/>
                <a:ea typeface="微软雅黑" panose="020B0503020204020204" pitchFamily="34" charset="-122"/>
              </a:rPr>
              <a:t>、 “</a:t>
            </a:r>
            <a:r>
              <a:rPr lang="en-US" altLang="zh-CN" b="1" dirty="0">
                <a:solidFill>
                  <a:srgbClr val="FF0000"/>
                </a:solidFill>
                <a:effectLst/>
                <a:ea typeface="微软雅黑" panose="020B0503020204020204" pitchFamily="34" charset="-122"/>
              </a:rPr>
              <a:t>&gt;</a:t>
            </a:r>
            <a:r>
              <a:rPr lang="zh-CN" altLang="zh-CN" b="1" dirty="0">
                <a:solidFill>
                  <a:srgbClr val="FF0000"/>
                </a:solidFill>
                <a:effectLst/>
                <a:ea typeface="微软雅黑" panose="020B0503020204020204" pitchFamily="34" charset="-122"/>
              </a:rPr>
              <a:t>”</a:t>
            </a:r>
            <a:r>
              <a:rPr lang="zh-CN" altLang="zh-CN" dirty="0">
                <a:effectLst/>
                <a:ea typeface="微软雅黑" panose="020B0503020204020204" pitchFamily="34" charset="-122"/>
              </a:rPr>
              <a:t>和由字符串组的标签名称构成，而浏览器的功能是对这些标签进行解释，显示出文字、图像、动画、播放声音。这些标签符号用“</a:t>
            </a:r>
            <a:r>
              <a:rPr lang="en-US" altLang="zh-CN" b="1" dirty="0">
                <a:solidFill>
                  <a:srgbClr val="FF0000"/>
                </a:solidFill>
                <a:effectLst/>
                <a:highlight>
                  <a:srgbClr val="FFFF00"/>
                </a:highlight>
                <a:ea typeface="微软雅黑" panose="020B0503020204020204" pitchFamily="34" charset="-122"/>
              </a:rPr>
              <a:t>&lt;</a:t>
            </a:r>
            <a:r>
              <a:rPr lang="zh-CN" altLang="zh-CN" b="1" dirty="0">
                <a:solidFill>
                  <a:srgbClr val="FF0000"/>
                </a:solidFill>
                <a:effectLst/>
                <a:highlight>
                  <a:srgbClr val="FFFF00"/>
                </a:highlight>
                <a:ea typeface="微软雅黑" panose="020B0503020204020204" pitchFamily="34" charset="-122"/>
              </a:rPr>
              <a:t>标签名字 属性</a:t>
            </a:r>
            <a:r>
              <a:rPr lang="en-US" altLang="zh-CN" b="1" dirty="0">
                <a:solidFill>
                  <a:srgbClr val="FF0000"/>
                </a:solidFill>
                <a:effectLst/>
                <a:highlight>
                  <a:srgbClr val="FFFF00"/>
                </a:highlight>
                <a:ea typeface="微软雅黑" panose="020B0503020204020204" pitchFamily="34" charset="-122"/>
              </a:rPr>
              <a:t>&gt;</a:t>
            </a:r>
            <a:r>
              <a:rPr lang="zh-CN" altLang="zh-CN" dirty="0">
                <a:effectLst/>
                <a:ea typeface="微软雅黑" panose="020B0503020204020204" pitchFamily="34" charset="-122"/>
              </a:rPr>
              <a:t>”来表示。</a:t>
            </a:r>
            <a:endParaRPr lang="zh-CN" altLang="zh-CN" dirty="0">
              <a:effectLst/>
            </a:endParaRPr>
          </a:p>
        </p:txBody>
      </p:sp>
      <p:pic>
        <p:nvPicPr>
          <p:cNvPr id="11" name="图形 10" descr="指向右边的反手食指">
            <a:extLst>
              <a:ext uri="{FF2B5EF4-FFF2-40B4-BE49-F238E27FC236}">
                <a16:creationId xmlns:a16="http://schemas.microsoft.com/office/drawing/2014/main" id="{0543E5A8-1770-4BA6-A670-9D5AC9EF7F2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1437" y="4689987"/>
            <a:ext cx="914400" cy="914400"/>
          </a:xfrm>
          <a:prstGeom prst="rect">
            <a:avLst/>
          </a:prstGeom>
          <a:effectLst>
            <a:glow rad="101600">
              <a:schemeClr val="accent1">
                <a:satMod val="175000"/>
                <a:alpha val="40000"/>
              </a:schemeClr>
            </a:glow>
          </a:effectLst>
        </p:spPr>
      </p:pic>
    </p:spTree>
    <p:extLst>
      <p:ext uri="{BB962C8B-B14F-4D97-AF65-F5344CB8AC3E}">
        <p14:creationId xmlns:p14="http://schemas.microsoft.com/office/powerpoint/2010/main" val="234198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5" y="1242387"/>
            <a:ext cx="10177858"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的选择器从使用的角度上分，主要分为：标签选择器、类别选择器、</a:t>
            </a:r>
            <a:r>
              <a:rPr lang="en-US" altLang="zh-CN" sz="1800" kern="100" dirty="0">
                <a:effectLst/>
                <a:ea typeface="微软雅黑" panose="020B0503020204020204" pitchFamily="34" charset="-122"/>
                <a:cs typeface="Times New Roman" panose="02020603050405020304" pitchFamily="18" charset="0"/>
              </a:rPr>
              <a:t>ID</a:t>
            </a:r>
            <a:r>
              <a:rPr lang="zh-CN" altLang="zh-CN" sz="1800" kern="100" dirty="0">
                <a:effectLst/>
                <a:ea typeface="微软雅黑" panose="020B0503020204020204" pitchFamily="34" charset="-122"/>
                <a:cs typeface="Times New Roman" panose="02020603050405020304" pitchFamily="18" charset="0"/>
              </a:rPr>
              <a:t>选择器和 复合选择器。</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5" y="1851991"/>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类别</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622165" y="1873974"/>
            <a:ext cx="8375778" cy="718217"/>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类别选择器必须以</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开始，名称由用户自定义命名，</a:t>
            </a:r>
            <a:r>
              <a:rPr lang="zh-CN" altLang="en-US" sz="1800" kern="100" dirty="0">
                <a:effectLst/>
                <a:ea typeface="微软雅黑" panose="020B0503020204020204" pitchFamily="34" charset="-122"/>
                <a:cs typeface="Times New Roman" panose="02020603050405020304" pitchFamily="18" charset="0"/>
              </a:rPr>
              <a:t>命名必须符合规则，</a:t>
            </a:r>
            <a:r>
              <a:rPr lang="zh-CN" altLang="zh-CN" sz="1800" kern="100" dirty="0">
                <a:effectLst/>
                <a:ea typeface="微软雅黑" panose="020B0503020204020204" pitchFamily="34" charset="-122"/>
                <a:cs typeface="Times New Roman" panose="02020603050405020304" pitchFamily="18" charset="0"/>
              </a:rPr>
              <a:t>是可以多次应用或者应用在多个标签中</a:t>
            </a:r>
            <a:r>
              <a:rPr lang="zh-CN" altLang="en-US" sz="1800" kern="100" dirty="0">
                <a:effectLst/>
                <a:ea typeface="微软雅黑" panose="020B0503020204020204" pitchFamily="34" charset="-122"/>
                <a:cs typeface="Times New Roman" panose="02020603050405020304" pitchFamily="18" charset="0"/>
              </a:rPr>
              <a:t>。</a:t>
            </a:r>
            <a:endParaRPr lang="zh-CN" altLang="zh-CN" dirty="0">
              <a:effectLst/>
            </a:endParaRPr>
          </a:p>
        </p:txBody>
      </p:sp>
      <p:sp>
        <p:nvSpPr>
          <p:cNvPr id="23" name="矩形: 对角圆角 22">
            <a:extLst>
              <a:ext uri="{FF2B5EF4-FFF2-40B4-BE49-F238E27FC236}">
                <a16:creationId xmlns:a16="http://schemas.microsoft.com/office/drawing/2014/main" id="{A17478A6-A1CE-44F6-9F76-8EDBFAA8FE38}"/>
              </a:ext>
            </a:extLst>
          </p:cNvPr>
          <p:cNvSpPr/>
          <p:nvPr/>
        </p:nvSpPr>
        <p:spPr>
          <a:xfrm>
            <a:off x="2622165" y="2728703"/>
            <a:ext cx="6822777" cy="4129297"/>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600" kern="100" dirty="0">
                <a:solidFill>
                  <a:schemeClr val="tx1"/>
                </a:solidFill>
                <a:effectLst/>
                <a:latin typeface="Times New Roman" panose="02020603050405020304" pitchFamily="18" charset="0"/>
                <a:ea typeface="宋体" panose="02010600030101010101" pitchFamily="2" charset="-122"/>
              </a:rPr>
              <a:t>&lt;!DOCTYPE html PUBLIC "-//W3C//DTD XHTML 1.0 Transitional//EN" "http://www.w3.org/TR/xhtml1/DTD/xhtml1-transitional.dtd"&gt;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&lt;html </a:t>
            </a:r>
            <a:r>
              <a:rPr lang="en-US" altLang="zh-CN" sz="1600" kern="100" dirty="0" err="1">
                <a:solidFill>
                  <a:schemeClr val="tx1"/>
                </a:solidFill>
                <a:effectLst/>
                <a:latin typeface="Times New Roman" panose="02020603050405020304" pitchFamily="18" charset="0"/>
                <a:ea typeface="宋体" panose="02010600030101010101" pitchFamily="2" charset="-122"/>
              </a:rPr>
              <a:t>xmlns</a:t>
            </a:r>
            <a:r>
              <a:rPr lang="en-US" altLang="zh-CN" sz="1600" kern="100" dirty="0">
                <a:solidFill>
                  <a:schemeClr val="tx1"/>
                </a:solidFill>
                <a:effectLst/>
                <a:latin typeface="Times New Roman" panose="02020603050405020304" pitchFamily="18" charset="0"/>
                <a:ea typeface="宋体" panose="02010600030101010101" pitchFamily="2" charset="-122"/>
              </a:rPr>
              <a:t>="http://www.w3.org/1999/xhtml"&gt;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&lt;head&gt;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&lt;meta http-</a:t>
            </a:r>
            <a:r>
              <a:rPr lang="en-US" altLang="zh-CN" sz="1600" kern="100" dirty="0" err="1">
                <a:solidFill>
                  <a:schemeClr val="tx1"/>
                </a:solidFill>
                <a:effectLst/>
                <a:latin typeface="Times New Roman" panose="02020603050405020304" pitchFamily="18" charset="0"/>
                <a:ea typeface="宋体" panose="02010600030101010101" pitchFamily="2" charset="-122"/>
              </a:rPr>
              <a:t>equiv</a:t>
            </a:r>
            <a:r>
              <a:rPr lang="en-US" altLang="zh-CN" sz="1600" kern="100" dirty="0">
                <a:solidFill>
                  <a:schemeClr val="tx1"/>
                </a:solidFill>
                <a:effectLst/>
                <a:latin typeface="Times New Roman" panose="02020603050405020304" pitchFamily="18" charset="0"/>
                <a:ea typeface="宋体" panose="02010600030101010101" pitchFamily="2" charset="-122"/>
              </a:rPr>
              <a:t>="Content-Type" content="text/html; charset=utf-8" /&gt;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&lt;title&gt;</a:t>
            </a:r>
            <a:r>
              <a:rPr lang="zh-CN" altLang="zh-CN" sz="1600" kern="100" dirty="0">
                <a:solidFill>
                  <a:schemeClr val="tx1"/>
                </a:solidFill>
                <a:effectLst/>
                <a:latin typeface="Times New Roman" panose="02020603050405020304" pitchFamily="18" charset="0"/>
                <a:ea typeface="宋体" panose="02010600030101010101" pitchFamily="2" charset="-122"/>
              </a:rPr>
              <a:t>无标题文档</a:t>
            </a:r>
            <a:r>
              <a:rPr lang="en-US" altLang="zh-CN" sz="1600" kern="100" dirty="0">
                <a:solidFill>
                  <a:schemeClr val="tx1"/>
                </a:solidFill>
                <a:effectLst/>
                <a:latin typeface="Times New Roman" panose="02020603050405020304" pitchFamily="18" charset="0"/>
                <a:ea typeface="宋体" panose="02010600030101010101" pitchFamily="2" charset="-122"/>
              </a:rPr>
              <a:t>&lt;/title&gt;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&lt;style type="text/</a:t>
            </a:r>
            <a:r>
              <a:rPr lang="en-US" altLang="zh-CN" sz="1600" kern="100" dirty="0" err="1">
                <a:solidFill>
                  <a:schemeClr val="tx1"/>
                </a:solidFill>
                <a:effectLst/>
                <a:latin typeface="Times New Roman" panose="02020603050405020304" pitchFamily="18" charset="0"/>
                <a:ea typeface="宋体" panose="02010600030101010101" pitchFamily="2" charset="-122"/>
              </a:rPr>
              <a:t>css</a:t>
            </a:r>
            <a:r>
              <a:rPr lang="en-US" altLang="zh-CN" sz="1600" kern="100" dirty="0">
                <a:solidFill>
                  <a:schemeClr val="tx1"/>
                </a:solidFill>
                <a:effectLst/>
                <a:latin typeface="Times New Roman" panose="02020603050405020304" pitchFamily="18" charset="0"/>
                <a:ea typeface="宋体" panose="02010600030101010101" pitchFamily="2" charset="-122"/>
              </a:rPr>
              <a:t>" &gt;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h1 {color:#060;font-size:12px;}</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b="1" kern="100" dirty="0">
                <a:solidFill>
                  <a:srgbClr val="FF0000"/>
                </a:solidFill>
                <a:effectLst/>
                <a:latin typeface="Times New Roman" panose="02020603050405020304" pitchFamily="18" charset="0"/>
                <a:ea typeface="宋体" panose="02010600030101010101" pitchFamily="2" charset="-122"/>
              </a:rPr>
              <a:t>.</a:t>
            </a:r>
            <a:r>
              <a:rPr lang="en-US" altLang="zh-CN" sz="1600" b="1" kern="100" dirty="0" err="1">
                <a:solidFill>
                  <a:srgbClr val="FF0000"/>
                </a:solidFill>
                <a:effectLst/>
                <a:latin typeface="Times New Roman" panose="02020603050405020304" pitchFamily="18" charset="0"/>
                <a:ea typeface="宋体" panose="02010600030101010101" pitchFamily="2" charset="-122"/>
              </a:rPr>
              <a:t>wenzi</a:t>
            </a:r>
            <a:r>
              <a:rPr lang="en-US" altLang="zh-CN" sz="1600" b="1" kern="100" dirty="0">
                <a:solidFill>
                  <a:srgbClr val="FF0000"/>
                </a:solidFill>
                <a:effectLst/>
                <a:latin typeface="Times New Roman" panose="02020603050405020304" pitchFamily="18" charset="0"/>
                <a:ea typeface="宋体" panose="02010600030101010101" pitchFamily="2" charset="-122"/>
              </a:rPr>
              <a:t> {color:#069; font-size:30px;}</a:t>
            </a:r>
            <a:endParaRPr lang="zh-CN" altLang="zh-CN" sz="1600" b="1" kern="100" dirty="0">
              <a:solidFill>
                <a:srgbClr val="FF0000"/>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&lt;/style&gt;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&lt;/head&gt;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&lt;body&gt;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&lt;h1&gt;</a:t>
            </a:r>
            <a:r>
              <a:rPr lang="zh-CN" altLang="zh-CN" sz="1600" kern="100" dirty="0">
                <a:solidFill>
                  <a:schemeClr val="tx1"/>
                </a:solidFill>
                <a:effectLst/>
                <a:latin typeface="Times New Roman" panose="02020603050405020304" pitchFamily="18" charset="0"/>
                <a:ea typeface="宋体" panose="02010600030101010101" pitchFamily="2" charset="-122"/>
              </a:rPr>
              <a:t>这是标题</a:t>
            </a:r>
            <a:r>
              <a:rPr lang="en-US" altLang="zh-CN" sz="1600" kern="100" dirty="0">
                <a:solidFill>
                  <a:schemeClr val="tx1"/>
                </a:solidFill>
                <a:effectLst/>
                <a:latin typeface="Times New Roman" panose="02020603050405020304" pitchFamily="18" charset="0"/>
                <a:ea typeface="宋体" panose="02010600030101010101" pitchFamily="2" charset="-122"/>
              </a:rPr>
              <a:t>1&lt;/h1&gt;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&lt;h1</a:t>
            </a:r>
            <a:r>
              <a:rPr lang="en-US" altLang="zh-CN" sz="1600" b="1" kern="100" dirty="0">
                <a:solidFill>
                  <a:schemeClr val="tx1"/>
                </a:solidFill>
                <a:effectLst/>
                <a:latin typeface="Times New Roman" panose="02020603050405020304" pitchFamily="18" charset="0"/>
                <a:ea typeface="宋体" panose="02010600030101010101" pitchFamily="2" charset="-122"/>
              </a:rPr>
              <a:t> class="</a:t>
            </a:r>
            <a:r>
              <a:rPr lang="en-US" altLang="zh-CN" sz="1600" b="1" kern="100" dirty="0" err="1">
                <a:solidFill>
                  <a:schemeClr val="tx1"/>
                </a:solidFill>
                <a:effectLst/>
                <a:latin typeface="Times New Roman" panose="02020603050405020304" pitchFamily="18" charset="0"/>
                <a:ea typeface="宋体" panose="02010600030101010101" pitchFamily="2" charset="-122"/>
              </a:rPr>
              <a:t>wenzi</a:t>
            </a:r>
            <a:r>
              <a:rPr lang="en-US" altLang="zh-CN" sz="1600" b="1" kern="100" dirty="0">
                <a:solidFill>
                  <a:schemeClr val="tx1"/>
                </a:solidFill>
                <a:effectLst/>
                <a:latin typeface="Times New Roman" panose="02020603050405020304" pitchFamily="18" charset="0"/>
                <a:ea typeface="宋体" panose="02010600030101010101" pitchFamily="2" charset="-122"/>
              </a:rPr>
              <a:t>"</a:t>
            </a:r>
            <a:r>
              <a:rPr lang="en-US" altLang="zh-CN" sz="1600" kern="100" dirty="0">
                <a:solidFill>
                  <a:schemeClr val="tx1"/>
                </a:solidFill>
                <a:effectLst/>
                <a:latin typeface="Times New Roman" panose="02020603050405020304" pitchFamily="18" charset="0"/>
                <a:ea typeface="宋体" panose="02010600030101010101" pitchFamily="2" charset="-122"/>
              </a:rPr>
              <a:t>&gt;</a:t>
            </a:r>
            <a:r>
              <a:rPr lang="zh-CN" altLang="zh-CN" sz="1600" kern="100" dirty="0">
                <a:solidFill>
                  <a:schemeClr val="tx1"/>
                </a:solidFill>
                <a:effectLst/>
                <a:latin typeface="Times New Roman" panose="02020603050405020304" pitchFamily="18" charset="0"/>
                <a:ea typeface="宋体" panose="02010600030101010101" pitchFamily="2" charset="-122"/>
              </a:rPr>
              <a:t>这是类选择器，这里是一个</a:t>
            </a:r>
            <a:r>
              <a:rPr lang="en-US" altLang="zh-CN" sz="1600" kern="100" dirty="0">
                <a:solidFill>
                  <a:schemeClr val="tx1"/>
                </a:solidFill>
                <a:effectLst/>
                <a:latin typeface="Times New Roman" panose="02020603050405020304" pitchFamily="18" charset="0"/>
                <a:ea typeface="宋体" panose="02010600030101010101" pitchFamily="2" charset="-122"/>
              </a:rPr>
              <a:t>H1</a:t>
            </a:r>
            <a:r>
              <a:rPr lang="zh-CN" altLang="zh-CN" sz="1600" kern="100" dirty="0">
                <a:solidFill>
                  <a:schemeClr val="tx1"/>
                </a:solidFill>
                <a:effectLst/>
                <a:latin typeface="Times New Roman" panose="02020603050405020304" pitchFamily="18" charset="0"/>
                <a:ea typeface="宋体" panose="02010600030101010101" pitchFamily="2" charset="-122"/>
              </a:rPr>
              <a:t>标签</a:t>
            </a:r>
            <a:r>
              <a:rPr lang="en-US" altLang="zh-CN" sz="1600" kern="100" dirty="0">
                <a:solidFill>
                  <a:schemeClr val="tx1"/>
                </a:solidFill>
                <a:effectLst/>
                <a:latin typeface="Times New Roman" panose="02020603050405020304" pitchFamily="18" charset="0"/>
                <a:ea typeface="宋体" panose="02010600030101010101" pitchFamily="2" charset="-122"/>
              </a:rPr>
              <a:t>&lt;/h1&gt;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&lt;p</a:t>
            </a:r>
            <a:r>
              <a:rPr lang="en-US" altLang="zh-CN" sz="1600" b="1" kern="100" dirty="0">
                <a:solidFill>
                  <a:schemeClr val="tx1"/>
                </a:solidFill>
                <a:effectLst/>
                <a:latin typeface="Times New Roman" panose="02020603050405020304" pitchFamily="18" charset="0"/>
                <a:ea typeface="宋体" panose="02010600030101010101" pitchFamily="2" charset="-122"/>
              </a:rPr>
              <a:t> </a:t>
            </a:r>
            <a:r>
              <a:rPr lang="en-US" altLang="zh-CN" sz="1600"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class="</a:t>
            </a:r>
            <a:r>
              <a:rPr lang="en-US" altLang="zh-CN" sz="1600" kern="100" dirty="0" err="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wenzi</a:t>
            </a:r>
            <a:r>
              <a:rPr lang="en-US" altLang="zh-CN" sz="1600"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a:t>
            </a:r>
            <a:r>
              <a:rPr lang="en-US" altLang="zh-CN" sz="1600" kern="100" dirty="0">
                <a:solidFill>
                  <a:schemeClr val="tx1"/>
                </a:solidFill>
                <a:effectLst/>
                <a:latin typeface="Times New Roman" panose="02020603050405020304" pitchFamily="18" charset="0"/>
                <a:ea typeface="宋体" panose="02010600030101010101" pitchFamily="2" charset="-122"/>
              </a:rPr>
              <a:t>&gt;</a:t>
            </a:r>
            <a:r>
              <a:rPr lang="zh-CN" altLang="zh-CN" sz="1600" kern="100" dirty="0">
                <a:solidFill>
                  <a:schemeClr val="tx1"/>
                </a:solidFill>
                <a:effectLst/>
                <a:latin typeface="Times New Roman" panose="02020603050405020304" pitchFamily="18" charset="0"/>
                <a:ea typeface="宋体" panose="02010600030101010101" pitchFamily="2" charset="-122"/>
              </a:rPr>
              <a:t>这里是一个</a:t>
            </a:r>
            <a:r>
              <a:rPr lang="en-US" altLang="zh-CN" sz="1600" kern="100" dirty="0">
                <a:solidFill>
                  <a:schemeClr val="tx1"/>
                </a:solidFill>
                <a:effectLst/>
                <a:latin typeface="Times New Roman" panose="02020603050405020304" pitchFamily="18" charset="0"/>
                <a:ea typeface="宋体" panose="02010600030101010101" pitchFamily="2" charset="-122"/>
              </a:rPr>
              <a:t>P</a:t>
            </a:r>
            <a:r>
              <a:rPr lang="zh-CN" altLang="zh-CN" sz="1600" kern="100" dirty="0">
                <a:solidFill>
                  <a:schemeClr val="tx1"/>
                </a:solidFill>
                <a:effectLst/>
                <a:latin typeface="Times New Roman" panose="02020603050405020304" pitchFamily="18" charset="0"/>
                <a:ea typeface="宋体" panose="02010600030101010101" pitchFamily="2" charset="-122"/>
              </a:rPr>
              <a:t>标签</a:t>
            </a:r>
            <a:r>
              <a:rPr lang="en-US" altLang="zh-CN" sz="1600" kern="100" dirty="0">
                <a:solidFill>
                  <a:schemeClr val="tx1"/>
                </a:solidFill>
                <a:effectLst/>
                <a:latin typeface="Times New Roman" panose="02020603050405020304" pitchFamily="18" charset="0"/>
                <a:ea typeface="宋体" panose="02010600030101010101" pitchFamily="2" charset="-122"/>
              </a:rPr>
              <a:t>&lt;/p&gt;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&lt;/body&gt;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&lt;/html&gt;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8117834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9E58696-593E-4735-8A83-7AE86C528D27}"/>
              </a:ext>
            </a:extLst>
          </p:cNvPr>
          <p:cNvSpPr txBox="1"/>
          <p:nvPr/>
        </p:nvSpPr>
        <p:spPr>
          <a:xfrm>
            <a:off x="820085" y="1242387"/>
            <a:ext cx="10177858" cy="369332"/>
          </a:xfrm>
          <a:prstGeom prst="rect">
            <a:avLst/>
          </a:prstGeom>
          <a:solidFill>
            <a:schemeClr val="bg1">
              <a:lumMod val="95000"/>
            </a:schemeClr>
          </a:solidFill>
          <a:ln w="12700">
            <a:solidFill>
              <a:schemeClr val="tx1"/>
            </a:solidFill>
          </a:ln>
          <a:effectLst>
            <a:glow rad="63500">
              <a:schemeClr val="accent1">
                <a:satMod val="175000"/>
                <a:alpha val="40000"/>
              </a:schemeClr>
            </a:glow>
            <a:softEdge rad="31750"/>
          </a:effectLst>
        </p:spPr>
        <p:txBody>
          <a:bodyPr wrap="square">
            <a:spAutoFit/>
          </a:bodyPr>
          <a:lstStyle/>
          <a:p>
            <a:pPr algn="just"/>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的选择器从使用的角度上分，主要分为：标签选择器、类别选择器、</a:t>
            </a:r>
            <a:r>
              <a:rPr lang="en-US" altLang="zh-CN" sz="1800" kern="100" dirty="0">
                <a:effectLst/>
                <a:ea typeface="微软雅黑" panose="020B0503020204020204" pitchFamily="34" charset="-122"/>
                <a:cs typeface="Times New Roman" panose="02020603050405020304" pitchFamily="18" charset="0"/>
              </a:rPr>
              <a:t>ID</a:t>
            </a:r>
            <a:r>
              <a:rPr lang="zh-CN" altLang="zh-CN" sz="1800" kern="100" dirty="0">
                <a:effectLst/>
                <a:ea typeface="微软雅黑" panose="020B0503020204020204" pitchFamily="34" charset="-122"/>
                <a:cs typeface="Times New Roman" panose="02020603050405020304" pitchFamily="18" charset="0"/>
              </a:rPr>
              <a:t>选择器和 复合选择器。</a:t>
            </a:r>
            <a:endParaRPr lang="zh-CN" altLang="zh-CN" sz="1800" kern="100" dirty="0">
              <a:effectLst/>
              <a:latin typeface="Times New Roman" panose="02020603050405020304" pitchFamily="18" charset="0"/>
              <a:ea typeface="宋体" panose="02010600030101010101" pitchFamily="2"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5" y="1851991"/>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solidFill>
                  <a:srgbClr val="FFFF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伪类选择器</a:t>
            </a:r>
            <a:endParaRPr lang="zh-CN" altLang="en-US" sz="1400" b="1"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622165" y="1851991"/>
            <a:ext cx="8375778" cy="4650902"/>
          </a:xfrm>
          <a:prstGeom prst="round2DiagRect">
            <a:avLst>
              <a:gd name="adj1" fmla="val 3962"/>
              <a:gd name="adj2" fmla="val 0"/>
            </a:avLst>
          </a:prstGeom>
          <a:no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所谓伪类选择器，是指并不是针对真正的元素使用的选择器，而是针对css中已经定义好的伪元素使用的选择器，它的使用方法为：</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选择器:伪元素{属性:值}，</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最常用的是超链接状态的伪类选择器：</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a:link（链接的原始状态）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a:visited（被点击或访问过的状态）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a:hover（鼠标经过时的状态）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a:active（当鼠标点击时的状态）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文字或图像如果加了超链接，则在默认状态下显示文字为蓝色字和有下划线，图像则蓝色边框，当文字或图像被点击过或访问过，则颜色均改为紫色。因此，常常通过CSS的重新设置文字或图像的超链接效果。</a:t>
            </a:r>
            <a:endParaRPr lang="zh-CN" altLang="zh-CN" sz="1800" kern="100" dirty="0">
              <a:solidFill>
                <a:schemeClr val="tx1"/>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830602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5" y="1389004"/>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solidFill>
                  <a:srgbClr val="FFFF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伪类选择器</a:t>
            </a:r>
            <a:endParaRPr lang="zh-CN" altLang="en-US" sz="1400" b="1"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622165" y="1389004"/>
            <a:ext cx="8375778" cy="4650902"/>
          </a:xfrm>
          <a:prstGeom prst="round2DiagRect">
            <a:avLst>
              <a:gd name="adj1" fmla="val 3962"/>
              <a:gd name="adj2" fmla="val 0"/>
            </a:avLst>
          </a:prstGeom>
          <a:no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所谓伪类选择器，是指并不是针对真正的元素使用的选择器，而是针对css中已经定义好的伪元素使用的选择器，它的使用方法为：</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选择器:伪元素{属性:值}，</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最常用的是超链接状态的伪类选择器：</a:t>
            </a:r>
            <a:endParaRPr lang="en-US" altLang="zh-CN" sz="1800" kern="100" dirty="0">
              <a:solidFill>
                <a:schemeClr val="tx1"/>
              </a:solidFill>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a:link（链接的原始状态）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a:visited（被点击或访问过的状态）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a:hover（鼠标经过时的状态）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rPr>
              <a:t>a:active（当鼠标点击时的状态）</a:t>
            </a:r>
            <a:endParaRPr lang="en-US" altLang="zh-CN" sz="1800" b="1"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endParaRPr>
          </a:p>
          <a:p>
            <a:pPr algn="just">
              <a:lnSpc>
                <a:spcPct val="150000"/>
              </a:lnSpc>
            </a:pPr>
            <a:r>
              <a:rPr lang="zh-CN" altLang="zh-CN" sz="1800" kern="100" dirty="0">
                <a:solidFill>
                  <a:schemeClr val="tx1"/>
                </a:solidFill>
                <a:effectLst/>
                <a:latin typeface="Times New Roman" panose="02020603050405020304" pitchFamily="18" charset="0"/>
                <a:ea typeface="微软雅黑" panose="020B0503020204020204" pitchFamily="34" charset="-122"/>
              </a:rPr>
              <a:t>文字或图像如果加了超链接，则在默认状态下显示文字为蓝色字和有下划线，图像则蓝色边框，当文字或图像被点击过或访问过，则颜色均改为紫色。因此，常常通过CSS的重新设置文字或图像的超链接效果。</a:t>
            </a:r>
            <a:endParaRPr lang="zh-CN" altLang="zh-CN" sz="1800" kern="100" dirty="0">
              <a:solidFill>
                <a:schemeClr val="tx1"/>
              </a:solidFill>
              <a:effectLst/>
              <a:latin typeface="Times New Roman" panose="02020603050405020304" pitchFamily="18" charset="0"/>
              <a:ea typeface="宋体" panose="02010600030101010101" pitchFamily="2" charset="-122"/>
            </a:endParaRPr>
          </a:p>
        </p:txBody>
      </p:sp>
      <p:sp>
        <p:nvSpPr>
          <p:cNvPr id="5" name="矩形: 单圆角 4">
            <a:extLst>
              <a:ext uri="{FF2B5EF4-FFF2-40B4-BE49-F238E27FC236}">
                <a16:creationId xmlns:a16="http://schemas.microsoft.com/office/drawing/2014/main" id="{82BA1D86-79BE-49EF-963D-B2EA004D72D3}"/>
              </a:ext>
            </a:extLst>
          </p:cNvPr>
          <p:cNvSpPr/>
          <p:nvPr/>
        </p:nvSpPr>
        <p:spPr>
          <a:xfrm>
            <a:off x="2622165" y="1340022"/>
            <a:ext cx="8375778" cy="3260070"/>
          </a:xfrm>
          <a:prstGeom prst="round1Rect">
            <a:avLst>
              <a:gd name="adj" fmla="val 10839"/>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00025">
              <a:lnSpc>
                <a:spcPct val="150000"/>
              </a:lnSpc>
            </a:pPr>
            <a:r>
              <a:rPr lang="zh-CN" altLang="zh-CN" dirty="0">
                <a:solidFill>
                  <a:schemeClr val="tx1"/>
                </a:solidFill>
                <a:effectLst/>
              </a:rPr>
              <a:t>&lt;style type="text/css"&gt;</a:t>
            </a:r>
          </a:p>
          <a:p>
            <a:pPr indent="200025">
              <a:lnSpc>
                <a:spcPct val="150000"/>
              </a:lnSpc>
            </a:pPr>
            <a:r>
              <a:rPr lang="zh-CN" altLang="zh-CN" dirty="0">
                <a:solidFill>
                  <a:schemeClr val="tx1"/>
                </a:solidFill>
                <a:effectLst/>
                <a:latin typeface="微软雅黑" panose="020B0503020204020204" pitchFamily="34" charset="-122"/>
                <a:ea typeface="微软雅黑" panose="020B0503020204020204" pitchFamily="34" charset="-122"/>
              </a:rPr>
              <a:t>a:link { color:#666; font-size:16px; text-decoration:none;}</a:t>
            </a:r>
          </a:p>
          <a:p>
            <a:pPr indent="200025">
              <a:lnSpc>
                <a:spcPct val="150000"/>
              </a:lnSpc>
            </a:pPr>
            <a:r>
              <a:rPr lang="zh-CN" altLang="zh-CN" dirty="0">
                <a:solidFill>
                  <a:schemeClr val="tx1"/>
                </a:solidFill>
                <a:effectLst/>
                <a:latin typeface="微软雅黑" panose="020B0503020204020204" pitchFamily="34" charset="-122"/>
                <a:ea typeface="微软雅黑" panose="020B0503020204020204" pitchFamily="34" charset="-122"/>
              </a:rPr>
              <a:t>a:visited {color:#06F;}</a:t>
            </a:r>
          </a:p>
          <a:p>
            <a:pPr indent="200025">
              <a:lnSpc>
                <a:spcPct val="150000"/>
              </a:lnSpc>
            </a:pPr>
            <a:r>
              <a:rPr lang="zh-CN" altLang="zh-CN" dirty="0">
                <a:solidFill>
                  <a:schemeClr val="tx1"/>
                </a:solidFill>
                <a:effectLst/>
                <a:latin typeface="微软雅黑" panose="020B0503020204020204" pitchFamily="34" charset="-122"/>
                <a:ea typeface="微软雅黑" panose="020B0503020204020204" pitchFamily="34" charset="-122"/>
              </a:rPr>
              <a:t>a:hover { color:#F00; font-weight:bolder; font-style:italic;}</a:t>
            </a:r>
          </a:p>
          <a:p>
            <a:pPr indent="200025">
              <a:lnSpc>
                <a:spcPct val="150000"/>
              </a:lnSpc>
            </a:pPr>
            <a:r>
              <a:rPr lang="zh-CN" altLang="zh-CN" dirty="0">
                <a:solidFill>
                  <a:schemeClr val="tx1"/>
                </a:solidFill>
                <a:effectLst/>
                <a:latin typeface="微软雅黑" panose="020B0503020204020204" pitchFamily="34" charset="-122"/>
                <a:ea typeface="微软雅黑" panose="020B0503020204020204" pitchFamily="34" charset="-122"/>
              </a:rPr>
              <a:t>a:active {color:#0F0;}</a:t>
            </a:r>
          </a:p>
          <a:p>
            <a:pPr indent="200025">
              <a:lnSpc>
                <a:spcPct val="150000"/>
              </a:lnSpc>
            </a:pPr>
            <a:r>
              <a:rPr lang="zh-CN" altLang="zh-CN" dirty="0">
                <a:solidFill>
                  <a:schemeClr val="tx1"/>
                </a:solidFill>
                <a:effectLst/>
              </a:rPr>
              <a:t>&lt;/style&gt;</a:t>
            </a:r>
            <a:endParaRPr lang="en-US" altLang="zh-CN" dirty="0">
              <a:solidFill>
                <a:schemeClr val="tx1"/>
              </a:solidFill>
              <a:effectLst/>
            </a:endParaRPr>
          </a:p>
          <a:p>
            <a:pPr indent="200025">
              <a:lnSpc>
                <a:spcPct val="150000"/>
              </a:lnSpc>
            </a:pPr>
            <a:r>
              <a:rPr lang="zh-CN" altLang="zh-CN" dirty="0">
                <a:solidFill>
                  <a:schemeClr val="tx1"/>
                </a:solidFill>
              </a:rPr>
              <a:t>当需要同时设置四种状态时，要按link</a:t>
            </a:r>
            <a:r>
              <a:rPr lang="zh-CN" altLang="zh-CN" dirty="0">
                <a:solidFill>
                  <a:schemeClr val="tx1"/>
                </a:solidFill>
                <a:sym typeface="Wingdings" panose="05000000000000000000" pitchFamily="2" charset="2"/>
              </a:rPr>
              <a:t></a:t>
            </a:r>
            <a:r>
              <a:rPr lang="zh-CN" altLang="zh-CN" dirty="0">
                <a:solidFill>
                  <a:schemeClr val="tx1"/>
                </a:solidFill>
              </a:rPr>
              <a:t> visited</a:t>
            </a:r>
            <a:r>
              <a:rPr lang="zh-CN" altLang="zh-CN" dirty="0">
                <a:solidFill>
                  <a:schemeClr val="tx1"/>
                </a:solidFill>
                <a:sym typeface="Wingdings" panose="05000000000000000000" pitchFamily="2" charset="2"/>
              </a:rPr>
              <a:t></a:t>
            </a:r>
            <a:r>
              <a:rPr lang="zh-CN" altLang="zh-CN" dirty="0">
                <a:solidFill>
                  <a:schemeClr val="tx1"/>
                </a:solidFill>
              </a:rPr>
              <a:t>hover</a:t>
            </a:r>
            <a:r>
              <a:rPr lang="zh-CN" altLang="zh-CN" dirty="0">
                <a:solidFill>
                  <a:schemeClr val="tx1"/>
                </a:solidFill>
                <a:sym typeface="Wingdings" panose="05000000000000000000" pitchFamily="2" charset="2"/>
              </a:rPr>
              <a:t></a:t>
            </a:r>
            <a:r>
              <a:rPr lang="zh-CN" altLang="zh-CN" dirty="0">
                <a:solidFill>
                  <a:schemeClr val="tx1"/>
                </a:solidFill>
              </a:rPr>
              <a:t>active的顺序设置，否则，伪类的设置将会没有效果</a:t>
            </a:r>
            <a:endParaRPr lang="zh-CN" altLang="zh-CN" dirty="0">
              <a:solidFill>
                <a:schemeClr val="tx1"/>
              </a:solidFill>
              <a:effectLst/>
            </a:endParaRPr>
          </a:p>
        </p:txBody>
      </p:sp>
    </p:spTree>
    <p:extLst>
      <p:ext uri="{BB962C8B-B14F-4D97-AF65-F5344CB8AC3E}">
        <p14:creationId xmlns:p14="http://schemas.microsoft.com/office/powerpoint/2010/main" val="3257602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xit" presetSubtype="0" fill="hold" grpId="0" nodeType="withEffect">
                                  <p:stCondLst>
                                    <p:cond delay="0"/>
                                  </p:stCondLst>
                                  <p:childTnLst>
                                    <p:animEffect transition="out" filter="fade">
                                      <p:cBhvr>
                                        <p:cTn id="9" dur="500"/>
                                        <p:tgtEl>
                                          <p:spTgt spid="39"/>
                                        </p:tgtEl>
                                      </p:cBhvr>
                                    </p:animEffect>
                                    <p:set>
                                      <p:cBhvr>
                                        <p:cTn id="10"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820085" y="1292032"/>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ID</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622165" y="1160089"/>
            <a:ext cx="8375778" cy="984973"/>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effectLst/>
                <a:latin typeface="微软雅黑" panose="020B0503020204020204" pitchFamily="34" charset="-122"/>
              </a:rPr>
              <a:t>ID</a:t>
            </a:r>
            <a:r>
              <a:rPr lang="zh-CN" altLang="zh-CN" dirty="0">
                <a:effectLst/>
                <a:ea typeface="微软雅黑" panose="020B0503020204020204" pitchFamily="34" charset="-122"/>
              </a:rPr>
              <a:t>选择器的使用方法与类别选择器的方式基本相同，以</a:t>
            </a:r>
            <a:r>
              <a:rPr lang="en-US" altLang="zh-CN" dirty="0">
                <a:effectLst/>
                <a:ea typeface="微软雅黑" panose="020B0503020204020204" pitchFamily="34" charset="-122"/>
              </a:rPr>
              <a:t>#</a:t>
            </a:r>
            <a:r>
              <a:rPr lang="zh-CN" altLang="zh-CN" dirty="0">
                <a:effectLst/>
                <a:ea typeface="微软雅黑" panose="020B0503020204020204" pitchFamily="34" charset="-122"/>
              </a:rPr>
              <a:t>开始，自定义名称，名称的必须是字母或数字或下划线，并且名称不能以数字或下划线开始，即</a:t>
            </a:r>
            <a:r>
              <a:rPr lang="en-US" altLang="zh-CN" dirty="0">
                <a:effectLst/>
                <a:ea typeface="微软雅黑" panose="020B0503020204020204" pitchFamily="34" charset="-122"/>
              </a:rPr>
              <a:t>ID</a:t>
            </a:r>
            <a:r>
              <a:rPr lang="zh-CN" altLang="zh-CN" dirty="0">
                <a:effectLst/>
                <a:ea typeface="微软雅黑" panose="020B0503020204020204" pitchFamily="34" charset="-122"/>
              </a:rPr>
              <a:t>选择器的名称以</a:t>
            </a:r>
            <a:r>
              <a:rPr lang="en-US" altLang="zh-CN" dirty="0">
                <a:effectLst/>
                <a:ea typeface="微软雅黑" panose="020B0503020204020204" pitchFamily="34" charset="-122"/>
              </a:rPr>
              <a:t>#</a:t>
            </a:r>
            <a:r>
              <a:rPr lang="zh-CN" altLang="zh-CN" dirty="0">
                <a:effectLst/>
                <a:ea typeface="微软雅黑" panose="020B0503020204020204" pitchFamily="34" charset="-122"/>
              </a:rPr>
              <a:t>开始后，第一个字行必须是字母。</a:t>
            </a:r>
            <a:endParaRPr lang="zh-CN" altLang="zh-CN" dirty="0">
              <a:effectLst/>
            </a:endParaRPr>
          </a:p>
        </p:txBody>
      </p:sp>
      <p:pic>
        <p:nvPicPr>
          <p:cNvPr id="1026" name="图片 1">
            <a:extLst>
              <a:ext uri="{FF2B5EF4-FFF2-40B4-BE49-F238E27FC236}">
                <a16:creationId xmlns:a16="http://schemas.microsoft.com/office/drawing/2014/main" id="{BEE5EDC6-C3F3-4B6C-85BD-B845B69CB37D}"/>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l="14719"/>
          <a:stretch>
            <a:fillRect/>
          </a:stretch>
        </p:blipFill>
        <p:spPr bwMode="auto">
          <a:xfrm>
            <a:off x="300710" y="3429001"/>
            <a:ext cx="4757427" cy="124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对角圆角 22">
            <a:extLst>
              <a:ext uri="{FF2B5EF4-FFF2-40B4-BE49-F238E27FC236}">
                <a16:creationId xmlns:a16="http://schemas.microsoft.com/office/drawing/2014/main" id="{A17478A6-A1CE-44F6-9F76-8EDBFAA8FE38}"/>
              </a:ext>
            </a:extLst>
          </p:cNvPr>
          <p:cNvSpPr/>
          <p:nvPr/>
        </p:nvSpPr>
        <p:spPr>
          <a:xfrm>
            <a:off x="4826643" y="2373596"/>
            <a:ext cx="7176304" cy="4129297"/>
          </a:xfrm>
          <a:prstGeom prst="round2DiagRect">
            <a:avLst>
              <a:gd name="adj1" fmla="val 3518"/>
              <a:gd name="adj2" fmla="val 0"/>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600" kern="100" dirty="0">
                <a:solidFill>
                  <a:schemeClr val="tx1"/>
                </a:solidFill>
                <a:effectLst/>
                <a:latin typeface="Times New Roman" panose="02020603050405020304" pitchFamily="18" charset="0"/>
                <a:ea typeface="宋体" panose="02010600030101010101" pitchFamily="2" charset="-122"/>
              </a:rPr>
              <a:t>&lt;!DOCTYPE html PUBLIC "-//W3C//DTD XHTML 1.0 Transitional//EN" "http://www.w3.org/TR/xhtml1/DTD/xhtml1-transitional.dtd"&gt;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&lt;html </a:t>
            </a:r>
            <a:r>
              <a:rPr lang="en-US" altLang="zh-CN" sz="1600" kern="100" dirty="0" err="1">
                <a:solidFill>
                  <a:schemeClr val="tx1"/>
                </a:solidFill>
                <a:effectLst/>
                <a:latin typeface="Times New Roman" panose="02020603050405020304" pitchFamily="18" charset="0"/>
                <a:ea typeface="宋体" panose="02010600030101010101" pitchFamily="2" charset="-122"/>
              </a:rPr>
              <a:t>xmlns</a:t>
            </a:r>
            <a:r>
              <a:rPr lang="en-US" altLang="zh-CN" sz="1600" kern="100" dirty="0">
                <a:solidFill>
                  <a:schemeClr val="tx1"/>
                </a:solidFill>
                <a:effectLst/>
                <a:latin typeface="Times New Roman" panose="02020603050405020304" pitchFamily="18" charset="0"/>
                <a:ea typeface="宋体" panose="02010600030101010101" pitchFamily="2" charset="-122"/>
              </a:rPr>
              <a:t>="http://www.w3.org/1999/xhtml"&gt;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&lt;head&gt;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&lt;meta http-</a:t>
            </a:r>
            <a:r>
              <a:rPr lang="en-US" altLang="zh-CN" sz="1600" kern="100" dirty="0" err="1">
                <a:solidFill>
                  <a:schemeClr val="tx1"/>
                </a:solidFill>
                <a:effectLst/>
                <a:latin typeface="Times New Roman" panose="02020603050405020304" pitchFamily="18" charset="0"/>
                <a:ea typeface="宋体" panose="02010600030101010101" pitchFamily="2" charset="-122"/>
              </a:rPr>
              <a:t>equiv</a:t>
            </a:r>
            <a:r>
              <a:rPr lang="en-US" altLang="zh-CN" sz="1600" kern="100" dirty="0">
                <a:solidFill>
                  <a:schemeClr val="tx1"/>
                </a:solidFill>
                <a:effectLst/>
                <a:latin typeface="Times New Roman" panose="02020603050405020304" pitchFamily="18" charset="0"/>
                <a:ea typeface="宋体" panose="02010600030101010101" pitchFamily="2" charset="-122"/>
              </a:rPr>
              <a:t>="Content-Type" content="text/html; charset=utf-8" /&gt;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&lt;title&gt;ID</a:t>
            </a:r>
            <a:r>
              <a:rPr lang="zh-CN" altLang="zh-CN" sz="1600" kern="100" dirty="0">
                <a:solidFill>
                  <a:schemeClr val="tx1"/>
                </a:solidFill>
                <a:effectLst/>
                <a:latin typeface="Times New Roman" panose="02020603050405020304" pitchFamily="18" charset="0"/>
                <a:ea typeface="宋体" panose="02010600030101010101" pitchFamily="2" charset="-122"/>
              </a:rPr>
              <a:t>选择器</a:t>
            </a:r>
            <a:r>
              <a:rPr lang="en-US" altLang="zh-CN" sz="1600" kern="100" dirty="0">
                <a:solidFill>
                  <a:schemeClr val="tx1"/>
                </a:solidFill>
                <a:effectLst/>
                <a:latin typeface="Times New Roman" panose="02020603050405020304" pitchFamily="18" charset="0"/>
                <a:ea typeface="宋体" panose="02010600030101010101" pitchFamily="2" charset="-122"/>
              </a:rPr>
              <a:t>&lt;/title&gt;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&lt;style type="text/</a:t>
            </a:r>
            <a:r>
              <a:rPr lang="en-US" altLang="zh-CN" sz="1600" kern="100" dirty="0" err="1">
                <a:solidFill>
                  <a:schemeClr val="tx1"/>
                </a:solidFill>
                <a:effectLst/>
                <a:latin typeface="Times New Roman" panose="02020603050405020304" pitchFamily="18" charset="0"/>
                <a:ea typeface="宋体" panose="02010600030101010101" pitchFamily="2" charset="-122"/>
              </a:rPr>
              <a:t>css</a:t>
            </a:r>
            <a:r>
              <a:rPr lang="en-US" altLang="zh-CN" sz="1600" kern="100" dirty="0">
                <a:solidFill>
                  <a:schemeClr val="tx1"/>
                </a:solidFill>
                <a:effectLst/>
                <a:latin typeface="Times New Roman" panose="02020603050405020304" pitchFamily="18" charset="0"/>
                <a:ea typeface="宋体" panose="02010600030101010101" pitchFamily="2" charset="-122"/>
              </a:rPr>
              <a:t>"&gt;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#a1 {color:#F00; font-size:20px;}</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#a2 {color:#FFF;line-height:30px; background-color:#063;}</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&lt;/style&gt;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&lt;/head&gt;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&lt;body&gt;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&lt;p id="a1"&gt;</a:t>
            </a:r>
            <a:r>
              <a:rPr lang="zh-CN" altLang="zh-CN" sz="1600" kern="100" dirty="0">
                <a:solidFill>
                  <a:schemeClr val="tx1"/>
                </a:solidFill>
                <a:effectLst/>
                <a:latin typeface="Times New Roman" panose="02020603050405020304" pitchFamily="18" charset="0"/>
                <a:ea typeface="宋体" panose="02010600030101010101" pitchFamily="2" charset="-122"/>
              </a:rPr>
              <a:t>这里是应用了</a:t>
            </a:r>
            <a:r>
              <a:rPr lang="en-US" altLang="zh-CN" sz="1600" kern="100" dirty="0">
                <a:solidFill>
                  <a:schemeClr val="tx1"/>
                </a:solidFill>
                <a:effectLst/>
                <a:latin typeface="Times New Roman" panose="02020603050405020304" pitchFamily="18" charset="0"/>
                <a:ea typeface="宋体" panose="02010600030101010101" pitchFamily="2" charset="-122"/>
              </a:rPr>
              <a:t>a1</a:t>
            </a:r>
            <a:r>
              <a:rPr lang="zh-CN" altLang="zh-CN" sz="1600" kern="100" dirty="0">
                <a:solidFill>
                  <a:schemeClr val="tx1"/>
                </a:solidFill>
                <a:effectLst/>
                <a:latin typeface="Times New Roman" panose="02020603050405020304" pitchFamily="18" charset="0"/>
                <a:ea typeface="宋体" panose="02010600030101010101" pitchFamily="2" charset="-122"/>
              </a:rPr>
              <a:t>的位置</a:t>
            </a:r>
            <a:r>
              <a:rPr lang="en-US" altLang="zh-CN" sz="1600" kern="100" dirty="0">
                <a:solidFill>
                  <a:schemeClr val="tx1"/>
                </a:solidFill>
                <a:effectLst/>
                <a:latin typeface="Times New Roman" panose="02020603050405020304" pitchFamily="18" charset="0"/>
                <a:ea typeface="宋体" panose="02010600030101010101" pitchFamily="2" charset="-122"/>
              </a:rPr>
              <a:t>&lt;/p&gt;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&lt;p id="a2"&gt;</a:t>
            </a:r>
            <a:r>
              <a:rPr lang="zh-CN" altLang="zh-CN" sz="1600" kern="100" dirty="0">
                <a:solidFill>
                  <a:schemeClr val="tx1"/>
                </a:solidFill>
                <a:effectLst/>
                <a:latin typeface="Times New Roman" panose="02020603050405020304" pitchFamily="18" charset="0"/>
                <a:ea typeface="宋体" panose="02010600030101010101" pitchFamily="2" charset="-122"/>
              </a:rPr>
              <a:t>这是是应用了</a:t>
            </a:r>
            <a:r>
              <a:rPr lang="en-US" altLang="zh-CN" sz="1600" kern="100" dirty="0">
                <a:solidFill>
                  <a:schemeClr val="tx1"/>
                </a:solidFill>
                <a:effectLst/>
                <a:latin typeface="Times New Roman" panose="02020603050405020304" pitchFamily="18" charset="0"/>
                <a:ea typeface="宋体" panose="02010600030101010101" pitchFamily="2" charset="-122"/>
              </a:rPr>
              <a:t>a2</a:t>
            </a:r>
            <a:r>
              <a:rPr lang="zh-CN" altLang="zh-CN" sz="1600" kern="100" dirty="0">
                <a:solidFill>
                  <a:schemeClr val="tx1"/>
                </a:solidFill>
                <a:effectLst/>
                <a:latin typeface="Times New Roman" panose="02020603050405020304" pitchFamily="18" charset="0"/>
                <a:ea typeface="宋体" panose="02010600030101010101" pitchFamily="2" charset="-122"/>
              </a:rPr>
              <a:t>的位置</a:t>
            </a:r>
            <a:r>
              <a:rPr lang="en-US" altLang="zh-CN" sz="1600" kern="100" dirty="0">
                <a:solidFill>
                  <a:schemeClr val="tx1"/>
                </a:solidFill>
                <a:effectLst/>
                <a:latin typeface="Times New Roman" panose="02020603050405020304" pitchFamily="18" charset="0"/>
                <a:ea typeface="宋体" panose="02010600030101010101" pitchFamily="2" charset="-122"/>
              </a:rPr>
              <a:t>&lt;/p&gt;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&lt;/body&gt;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l"/>
            <a:r>
              <a:rPr lang="en-US" altLang="zh-CN" sz="1600" kern="100" dirty="0">
                <a:solidFill>
                  <a:schemeClr val="tx1"/>
                </a:solidFill>
                <a:effectLst/>
                <a:latin typeface="Times New Roman" panose="02020603050405020304" pitchFamily="18" charset="0"/>
                <a:ea typeface="宋体" panose="02010600030101010101" pitchFamily="2" charset="-122"/>
              </a:rPr>
              <a:t>&lt;/html&gt;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a:p>
            <a:pPr algn="just"/>
            <a:r>
              <a:rPr lang="en-US" altLang="zh-CN" sz="1600" kern="100" dirty="0">
                <a:solidFill>
                  <a:schemeClr val="tx1"/>
                </a:solidFill>
                <a:effectLst/>
                <a:latin typeface="Times New Roman" panose="02020603050405020304" pitchFamily="18" charset="0"/>
                <a:ea typeface="宋体" panose="02010600030101010101" pitchFamily="2" charset="-122"/>
              </a:rPr>
              <a:t>&lt;/html&gt;</a:t>
            </a:r>
            <a:endParaRPr lang="zh-CN" altLang="zh-CN" sz="1600" kern="100" dirty="0">
              <a:solidFill>
                <a:schemeClr val="tx1"/>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5429650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en-US" altLang="zh-CN"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CSS</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复合选择器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577860" y="1208880"/>
            <a:ext cx="8375778" cy="1148331"/>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effectLst/>
                <a:latin typeface="Times New Roman" panose="02020603050405020304" pitchFamily="18" charset="0"/>
                <a:ea typeface="微软雅黑" panose="020B0503020204020204" pitchFamily="34" charset="-122"/>
              </a:rPr>
              <a:t>以前面三种选择器为基础，通过组合，还可以产生更多种类的选择器，实现更强、更方便的选择功能，这种称为复合选择器，即将标签选择器、类别选择器和</a:t>
            </a:r>
            <a:r>
              <a:rPr lang="en-US" altLang="zh-CN" sz="1800" kern="100" dirty="0">
                <a:effectLst/>
                <a:latin typeface="Times New Roman" panose="02020603050405020304" pitchFamily="18" charset="0"/>
                <a:ea typeface="微软雅黑" panose="020B0503020204020204" pitchFamily="34" charset="-122"/>
              </a:rPr>
              <a:t>ID</a:t>
            </a:r>
            <a:r>
              <a:rPr lang="zh-CN" altLang="zh-CN" sz="1800" kern="100" dirty="0">
                <a:effectLst/>
                <a:latin typeface="Times New Roman" panose="02020603050405020304" pitchFamily="18" charset="0"/>
                <a:ea typeface="微软雅黑" panose="020B0503020204020204" pitchFamily="34" charset="-122"/>
              </a:rPr>
              <a:t>选择器通过不同的连接方式组合而成的选择器，一般是由两个或以上的选择器类型组成。</a:t>
            </a:r>
            <a:endParaRPr lang="zh-CN" altLang="zh-CN" sz="1800" kern="1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id="{F5238FFC-868C-4468-ABBB-B28DC19A69AE}"/>
              </a:ext>
            </a:extLst>
          </p:cNvPr>
          <p:cNvSpPr txBox="1"/>
          <p:nvPr/>
        </p:nvSpPr>
        <p:spPr>
          <a:xfrm>
            <a:off x="2577860" y="2514994"/>
            <a:ext cx="6163518" cy="369332"/>
          </a:xfrm>
          <a:prstGeom prst="rect">
            <a:avLst/>
          </a:prstGeom>
          <a:noFill/>
        </p:spPr>
        <p:txBody>
          <a:bodyPr wrap="square">
            <a:spAutoFit/>
          </a:bodyPr>
          <a:lstStyle/>
          <a:p>
            <a:pPr marL="342900" lvl="0" indent="-342900" algn="just">
              <a:buFont typeface="+mj-lt"/>
              <a:buAutoNum type="arabicPeriod"/>
            </a:pPr>
            <a:r>
              <a:rPr lang="zh-CN" altLang="zh-CN" sz="1800" kern="100" dirty="0">
                <a:effectLst/>
                <a:latin typeface="Times New Roman" panose="02020603050405020304" pitchFamily="18" charset="0"/>
                <a:ea typeface="微软雅黑" panose="020B0503020204020204" pitchFamily="34" charset="-122"/>
              </a:rPr>
              <a:t>标签选择器与类别选择器的组成的复合选择器类型。</a:t>
            </a:r>
            <a:endParaRPr lang="zh-CN" altLang="zh-CN" sz="1800" kern="100" dirty="0">
              <a:effectLst/>
              <a:latin typeface="Times New Roman" panose="02020603050405020304" pitchFamily="18" charset="0"/>
              <a:ea typeface="宋体" panose="02010600030101010101" pitchFamily="2" charset="-122"/>
            </a:endParaRPr>
          </a:p>
        </p:txBody>
      </p:sp>
      <p:pic>
        <p:nvPicPr>
          <p:cNvPr id="2050" name="Picture 53">
            <a:extLst>
              <a:ext uri="{FF2B5EF4-FFF2-40B4-BE49-F238E27FC236}">
                <a16:creationId xmlns:a16="http://schemas.microsoft.com/office/drawing/2014/main" id="{A12896DF-8788-4A92-9A22-03873E5CF3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4832" y="3188086"/>
            <a:ext cx="4940758" cy="226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6A04805-1A1B-4A3D-B097-26AAB4C9B40F}"/>
              </a:ext>
            </a:extLst>
          </p:cNvPr>
          <p:cNvSpPr txBox="1"/>
          <p:nvPr/>
        </p:nvSpPr>
        <p:spPr>
          <a:xfrm>
            <a:off x="2744832" y="5506748"/>
            <a:ext cx="8517335" cy="738664"/>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是超链接标签，</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.rose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是类名，名称需要符合类的命名规则，两者合起来就是</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a.rose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，是针对超链接标签设置的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样式，所以要应用在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标签中，由于是类，所以又可以多次使用，通过设置不同的类来设置多种的超链接的方式</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1072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en-US" altLang="zh-CN"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CSS</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复合选择器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10" name="文本框 9">
            <a:extLst>
              <a:ext uri="{FF2B5EF4-FFF2-40B4-BE49-F238E27FC236}">
                <a16:creationId xmlns:a16="http://schemas.microsoft.com/office/drawing/2014/main" id="{F5238FFC-868C-4468-ABBB-B28DC19A69AE}"/>
              </a:ext>
            </a:extLst>
          </p:cNvPr>
          <p:cNvSpPr txBox="1"/>
          <p:nvPr/>
        </p:nvSpPr>
        <p:spPr>
          <a:xfrm>
            <a:off x="2612584" y="1297897"/>
            <a:ext cx="6163518" cy="369332"/>
          </a:xfrm>
          <a:prstGeom prst="rect">
            <a:avLst/>
          </a:prstGeom>
          <a:noFill/>
        </p:spPr>
        <p:txBody>
          <a:bodyPr wrap="square">
            <a:spAutoFit/>
          </a:bodyPr>
          <a:lstStyle/>
          <a:p>
            <a:pPr marL="342900" lvl="0" indent="-342900" algn="just">
              <a:buFont typeface="+mj-lt"/>
              <a:buAutoNum type="arabicPeriod"/>
            </a:pPr>
            <a:r>
              <a:rPr lang="zh-CN" altLang="zh-CN" sz="1800" kern="100" dirty="0">
                <a:effectLst/>
                <a:latin typeface="Times New Roman" panose="02020603050405020304" pitchFamily="18" charset="0"/>
                <a:ea typeface="微软雅黑" panose="020B0503020204020204" pitchFamily="34" charset="-122"/>
              </a:rPr>
              <a:t>标签选择器与类别选择器的组成的复合选择器类型。</a:t>
            </a:r>
            <a:endParaRPr lang="zh-CN" altLang="zh-CN" sz="1800" kern="100" dirty="0">
              <a:effectLst/>
              <a:latin typeface="Times New Roman" panose="02020603050405020304" pitchFamily="18" charset="0"/>
              <a:ea typeface="宋体" panose="02010600030101010101" pitchFamily="2" charset="-122"/>
            </a:endParaRPr>
          </a:p>
        </p:txBody>
      </p:sp>
      <p:sp>
        <p:nvSpPr>
          <p:cNvPr id="11" name="文本框 10">
            <a:extLst>
              <a:ext uri="{FF2B5EF4-FFF2-40B4-BE49-F238E27FC236}">
                <a16:creationId xmlns:a16="http://schemas.microsoft.com/office/drawing/2014/main" id="{3C2887A0-72DF-4BFC-8E78-D996242EB2D5}"/>
              </a:ext>
            </a:extLst>
          </p:cNvPr>
          <p:cNvSpPr txBox="1"/>
          <p:nvPr/>
        </p:nvSpPr>
        <p:spPr>
          <a:xfrm>
            <a:off x="2896565" y="1729363"/>
            <a:ext cx="6163518" cy="369332"/>
          </a:xfrm>
          <a:prstGeom prst="rect">
            <a:avLst/>
          </a:prstGeom>
          <a:noFill/>
        </p:spPr>
        <p:txBody>
          <a:bodyPr wrap="square">
            <a:spAutoFit/>
          </a:bodyPr>
          <a:lstStyle/>
          <a:p>
            <a:r>
              <a:rPr lang="zh-CN" altLang="en-US" kern="100" dirty="0">
                <a:ea typeface="微软雅黑" panose="020B0503020204020204" pitchFamily="34" charset="-122"/>
                <a:cs typeface="Times New Roman" panose="02020603050405020304" pitchFamily="18" charset="0"/>
              </a:rPr>
              <a:t>例：</a:t>
            </a:r>
            <a:r>
              <a:rPr lang="zh-CN" altLang="zh-CN" sz="1800" kern="100" dirty="0">
                <a:effectLst/>
                <a:ea typeface="微软雅黑" panose="020B0503020204020204" pitchFamily="34" charset="-122"/>
                <a:cs typeface="Times New Roman" panose="02020603050405020304" pitchFamily="18" charset="0"/>
              </a:rPr>
              <a:t>在一个网页中设置多种超链接的效果</a:t>
            </a:r>
            <a:r>
              <a:rPr lang="zh-CN" altLang="en-US" sz="1800" kern="100" dirty="0">
                <a:effectLst/>
                <a:ea typeface="微软雅黑" panose="020B0503020204020204" pitchFamily="34" charset="-122"/>
                <a:cs typeface="Times New Roman" panose="02020603050405020304" pitchFamily="18" charset="0"/>
              </a:rPr>
              <a:t>的</a:t>
            </a:r>
            <a:r>
              <a:rPr lang="en-US" altLang="zh-CN" sz="1800" kern="100" dirty="0">
                <a:effectLst/>
                <a:ea typeface="微软雅黑" panose="020B0503020204020204" pitchFamily="34" charset="-122"/>
                <a:cs typeface="Times New Roman" panose="02020603050405020304" pitchFamily="18" charset="0"/>
              </a:rPr>
              <a:t>CSS</a:t>
            </a:r>
            <a:r>
              <a:rPr lang="zh-CN" altLang="en-US" sz="1800" kern="100" dirty="0">
                <a:effectLst/>
                <a:ea typeface="微软雅黑" panose="020B0503020204020204" pitchFamily="34" charset="-122"/>
                <a:cs typeface="Times New Roman" panose="02020603050405020304" pitchFamily="18" charset="0"/>
              </a:rPr>
              <a:t>代码</a:t>
            </a:r>
            <a:endParaRPr lang="zh-CN" altLang="en-US" dirty="0"/>
          </a:p>
        </p:txBody>
      </p:sp>
      <p:sp>
        <p:nvSpPr>
          <p:cNvPr id="5" name="Rectangle 2">
            <a:extLst>
              <a:ext uri="{FF2B5EF4-FFF2-40B4-BE49-F238E27FC236}">
                <a16:creationId xmlns:a16="http://schemas.microsoft.com/office/drawing/2014/main" id="{3E4796C0-6384-422F-9132-0291FC74D89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1">
            <a:extLst>
              <a:ext uri="{FF2B5EF4-FFF2-40B4-BE49-F238E27FC236}">
                <a16:creationId xmlns:a16="http://schemas.microsoft.com/office/drawing/2014/main" id="{0D22C6DE-8260-477A-AD27-8EAF712788F6}"/>
              </a:ext>
            </a:extLst>
          </p:cNvPr>
          <p:cNvSpPr>
            <a:spLocks noChangeArrowheads="1"/>
          </p:cNvSpPr>
          <p:nvPr/>
        </p:nvSpPr>
        <p:spPr bwMode="auto">
          <a:xfrm>
            <a:off x="3020993" y="2147175"/>
            <a:ext cx="8275898" cy="4355718"/>
          </a:xfrm>
          <a:prstGeom prst="rect">
            <a:avLst/>
          </a:prstGeom>
          <a:solidFill>
            <a:schemeClr val="bg1">
              <a:lumMod val="85000"/>
            </a:schemeClr>
          </a:solidFill>
          <a:ln>
            <a:noFill/>
          </a:ln>
          <a:effectLst>
            <a:glow rad="63500">
              <a:schemeClr val="accent1">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&lt;head&gt;</a:t>
            </a: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&lt;style type=”text/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 {font-size:12px;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margin-top:100px;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h1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font-size:36px;}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 {font-size:14px;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font-weight:bold</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a.rose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{color:#F00; font-size:26px}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是超链接标签，</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.rose</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是类别选择器，两者组合成</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a.rose</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是一个复合选择器，应用对象是超链接标签，类名为</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rose</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的位置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a:hover.rose {color:#03C }</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a:hover</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是超链接标签的鼠标</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over</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状态，要对应类别选择器的名称来设置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a.rose1 {color:#FC0; font-size:20px}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a:hover.rose1 {color:#3CF}</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a.black</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{color:#000; font-size:18px}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a:hover.black {color:#999}</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a.blue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{color:#06C; font-size:30px}</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a:hover.blue {color:#366}</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stle</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p>
          <a:p>
            <a:pPr marL="0" marR="0" lvl="0" indent="0" algn="l" defTabSz="914400" rtl="0" eaLnBrk="0" fontAlgn="base" latinLnBrk="0" hangingPunct="0">
              <a:lnSpc>
                <a:spcPts val="18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&lt;/head&gt;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2735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选择器</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id="{2D3C7E0B-C222-479E-B748-7E427D8DC94C}"/>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en-US" altLang="zh-CN"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CSS</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复合选择器</a:t>
            </a:r>
            <a:endParaRPr lang="zh-CN" altLang="en-US" sz="1400" dirty="0">
              <a:solidFill>
                <a:srgbClr val="FFFF00"/>
              </a:solidFill>
              <a:effectLst>
                <a:outerShdw blurRad="38100" dist="38100" dir="2700000" algn="tl">
                  <a:srgbClr val="000000">
                    <a:alpha val="43137"/>
                  </a:srgbClr>
                </a:outerShdw>
              </a:effectLst>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2577860" y="1208880"/>
            <a:ext cx="8375778" cy="1148331"/>
          </a:xfrm>
          <a:prstGeom prst="round2DiagRect">
            <a:avLst/>
          </a:prstGeom>
          <a:solidFill>
            <a:srgbClr val="0096FC"/>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effectLst/>
                <a:latin typeface="Times New Roman" panose="02020603050405020304" pitchFamily="18" charset="0"/>
                <a:ea typeface="微软雅黑" panose="020B0503020204020204" pitchFamily="34" charset="-122"/>
              </a:rPr>
              <a:t>以前面三种选择器为基础，通过组合，还可以产生更多种类的选择器，实现更强、更方便的选择功能，这种称为复合选择器，即将标签选择器、类别选择器和</a:t>
            </a:r>
            <a:r>
              <a:rPr lang="en-US" altLang="zh-CN" sz="1800" kern="100" dirty="0">
                <a:effectLst/>
                <a:latin typeface="Times New Roman" panose="02020603050405020304" pitchFamily="18" charset="0"/>
                <a:ea typeface="微软雅黑" panose="020B0503020204020204" pitchFamily="34" charset="-122"/>
              </a:rPr>
              <a:t>ID</a:t>
            </a:r>
            <a:r>
              <a:rPr lang="zh-CN" altLang="zh-CN" sz="1800" kern="100" dirty="0">
                <a:effectLst/>
                <a:latin typeface="Times New Roman" panose="02020603050405020304" pitchFamily="18" charset="0"/>
                <a:ea typeface="微软雅黑" panose="020B0503020204020204" pitchFamily="34" charset="-122"/>
              </a:rPr>
              <a:t>选择器通过不同的连接方式组合而成的选择器，一般是由两个或以上的选择器类型组成。</a:t>
            </a:r>
            <a:endParaRPr lang="zh-CN" altLang="zh-CN" sz="1800" kern="1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id="{F5238FFC-868C-4468-ABBB-B28DC19A69AE}"/>
              </a:ext>
            </a:extLst>
          </p:cNvPr>
          <p:cNvSpPr txBox="1"/>
          <p:nvPr/>
        </p:nvSpPr>
        <p:spPr>
          <a:xfrm>
            <a:off x="2577860" y="2514994"/>
            <a:ext cx="6163518" cy="369332"/>
          </a:xfrm>
          <a:prstGeom prst="rect">
            <a:avLst/>
          </a:prstGeom>
          <a:noFill/>
        </p:spPr>
        <p:txBody>
          <a:bodyPr wrap="square">
            <a:spAutoFit/>
          </a:bodyPr>
          <a:lstStyle/>
          <a:p>
            <a:pPr algn="just"/>
            <a:r>
              <a:rPr lang="en-US" altLang="zh-CN" sz="1800" kern="100" dirty="0">
                <a:effectLst/>
                <a:latin typeface="微软雅黑" panose="020B0503020204020204" pitchFamily="34" charset="-122"/>
                <a:ea typeface="宋体" panose="02010600030101010101" pitchFamily="2" charset="-122"/>
              </a:rPr>
              <a:t>2. </a:t>
            </a:r>
            <a:r>
              <a:rPr lang="zh-CN" altLang="zh-CN" sz="1800" kern="100" dirty="0">
                <a:effectLst/>
                <a:latin typeface="Times New Roman" panose="02020603050405020304" pitchFamily="18" charset="0"/>
                <a:ea typeface="微软雅黑" panose="020B0503020204020204" pitchFamily="34" charset="-122"/>
              </a:rPr>
              <a:t>通过嵌套选择器构成的复合选择器</a:t>
            </a:r>
            <a:endParaRPr lang="zh-CN" altLang="zh-CN" sz="1800" kern="100" dirty="0">
              <a:effectLst/>
              <a:latin typeface="Times New Roman" panose="02020603050405020304" pitchFamily="18" charset="0"/>
              <a:ea typeface="宋体" panose="02010600030101010101" pitchFamily="2" charset="-122"/>
            </a:endParaRPr>
          </a:p>
        </p:txBody>
      </p:sp>
      <p:sp>
        <p:nvSpPr>
          <p:cNvPr id="11" name="文本框 10">
            <a:extLst>
              <a:ext uri="{FF2B5EF4-FFF2-40B4-BE49-F238E27FC236}">
                <a16:creationId xmlns:a16="http://schemas.microsoft.com/office/drawing/2014/main" id="{AC0B8E3F-7551-4BCB-BF10-0D9C3253E1FE}"/>
              </a:ext>
            </a:extLst>
          </p:cNvPr>
          <p:cNvSpPr txBox="1"/>
          <p:nvPr/>
        </p:nvSpPr>
        <p:spPr>
          <a:xfrm>
            <a:off x="2466570" y="3042109"/>
            <a:ext cx="8598358" cy="2120709"/>
          </a:xfrm>
          <a:prstGeom prst="rect">
            <a:avLst/>
          </a:prstGeom>
          <a:solidFill>
            <a:schemeClr val="bg1">
              <a:lumMod val="95000"/>
            </a:schemeClr>
          </a:solidFill>
        </p:spPr>
        <p:txBody>
          <a:bodyPr wrap="square">
            <a:spAutoFit/>
          </a:bodyPr>
          <a:lstStyle/>
          <a:p>
            <a:pPr algn="just">
              <a:lnSpc>
                <a:spcPct val="150000"/>
              </a:lnSpc>
            </a:pPr>
            <a:r>
              <a:rPr lang="zh-CN" altLang="zh-CN" sz="1800" kern="100" dirty="0">
                <a:effectLst/>
                <a:latin typeface="Times New Roman" panose="02020603050405020304" pitchFamily="18" charset="0"/>
                <a:ea typeface="微软雅黑" panose="020B0503020204020204" pitchFamily="34" charset="-122"/>
              </a:rPr>
              <a:t>在</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选择器中，经常会将多个选择器通过嵌套的方式，对指定的位置的</a:t>
            </a:r>
            <a:r>
              <a:rPr lang="en-US" altLang="zh-CN" sz="1800" kern="100" dirty="0">
                <a:effectLst/>
                <a:latin typeface="Times New Roman" panose="02020603050405020304" pitchFamily="18" charset="0"/>
                <a:ea typeface="微软雅黑" panose="020B0503020204020204" pitchFamily="34" charset="-122"/>
              </a:rPr>
              <a:t>HTML</a:t>
            </a:r>
            <a:r>
              <a:rPr lang="zh-CN" altLang="zh-CN" sz="1800" kern="100" dirty="0">
                <a:effectLst/>
                <a:latin typeface="Times New Roman" panose="02020603050405020304" pitchFamily="18" charset="0"/>
                <a:ea typeface="微软雅黑" panose="020B0503020204020204" pitchFamily="34" charset="-122"/>
              </a:rPr>
              <a:t>标签进行设置，例如，名称为</a:t>
            </a:r>
            <a:r>
              <a:rPr lang="en-US" altLang="zh-CN" sz="1800" kern="100" dirty="0">
                <a:effectLst/>
                <a:latin typeface="Times New Roman" panose="02020603050405020304" pitchFamily="18" charset="0"/>
                <a:ea typeface="微软雅黑" panose="020B0503020204020204" pitchFamily="34" charset="-122"/>
              </a:rPr>
              <a:t>a3</a:t>
            </a:r>
            <a:r>
              <a:rPr lang="zh-CN" altLang="zh-CN" sz="1800" kern="100" dirty="0">
                <a:effectLst/>
                <a:latin typeface="Times New Roman" panose="02020603050405020304" pitchFamily="18" charset="0"/>
                <a:ea typeface="微软雅黑" panose="020B0503020204020204" pitchFamily="34" charset="-122"/>
              </a:rPr>
              <a:t>的</a:t>
            </a:r>
            <a:r>
              <a:rPr lang="en-US" altLang="zh-CN" sz="1800" kern="100" dirty="0">
                <a:effectLst/>
                <a:latin typeface="Times New Roman" panose="02020603050405020304" pitchFamily="18" charset="0"/>
                <a:ea typeface="微软雅黑" panose="020B0503020204020204" pitchFamily="34" charset="-122"/>
              </a:rPr>
              <a:t>&lt;ul&gt;</a:t>
            </a:r>
            <a:r>
              <a:rPr lang="zh-CN" altLang="zh-CN" sz="1800" kern="100" dirty="0">
                <a:effectLst/>
                <a:latin typeface="Times New Roman" panose="02020603050405020304" pitchFamily="18" charset="0"/>
                <a:ea typeface="微软雅黑" panose="020B0503020204020204" pitchFamily="34" charset="-122"/>
              </a:rPr>
              <a:t>里的</a:t>
            </a:r>
            <a:r>
              <a:rPr lang="en-US" altLang="zh-CN" sz="1800" kern="100" dirty="0">
                <a:effectLst/>
                <a:latin typeface="Times New Roman" panose="02020603050405020304" pitchFamily="18" charset="0"/>
                <a:ea typeface="微软雅黑" panose="020B0503020204020204" pitchFamily="34" charset="-122"/>
              </a:rPr>
              <a:t>&lt;a&gt;</a:t>
            </a:r>
            <a:r>
              <a:rPr lang="zh-CN" altLang="zh-CN" sz="1800" kern="100" dirty="0">
                <a:effectLst/>
                <a:latin typeface="Times New Roman" panose="02020603050405020304" pitchFamily="18" charset="0"/>
                <a:ea typeface="微软雅黑" panose="020B0503020204020204" pitchFamily="34" charset="-122"/>
              </a:rPr>
              <a:t>标签的样式，就可以采用嵌套选择器的方式实现，而且可以有多种嵌套方式，如：</a:t>
            </a:r>
            <a:r>
              <a:rPr lang="en-US" altLang="zh-CN" sz="1800" kern="100" dirty="0">
                <a:effectLst/>
                <a:latin typeface="Times New Roman" panose="02020603050405020304" pitchFamily="18" charset="0"/>
                <a:ea typeface="微软雅黑" panose="020B0503020204020204" pitchFamily="34" charset="-122"/>
              </a:rPr>
              <a:t>.a3 a </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.a3 li a</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ul.a3 a</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ul.a3 li a</a:t>
            </a:r>
            <a:r>
              <a:rPr lang="zh-CN" altLang="zh-CN" sz="1800" kern="100" dirty="0">
                <a:effectLst/>
                <a:latin typeface="Times New Roman" panose="02020603050405020304" pitchFamily="18" charset="0"/>
                <a:ea typeface="微软雅黑" panose="020B0503020204020204" pitchFamily="34" charset="-122"/>
              </a:rPr>
              <a:t>均可以实现对同一个位置的</a:t>
            </a:r>
            <a:r>
              <a:rPr lang="en-US" altLang="zh-CN" sz="1800" kern="100" dirty="0">
                <a:effectLst/>
                <a:latin typeface="Times New Roman" panose="02020603050405020304" pitchFamily="18" charset="0"/>
                <a:ea typeface="微软雅黑" panose="020B0503020204020204" pitchFamily="34" charset="-122"/>
              </a:rPr>
              <a:t>CSS</a:t>
            </a:r>
            <a:r>
              <a:rPr lang="zh-CN" altLang="zh-CN" sz="1800" kern="100" dirty="0">
                <a:effectLst/>
                <a:latin typeface="Times New Roman" panose="02020603050405020304" pitchFamily="18" charset="0"/>
                <a:ea typeface="微软雅黑" panose="020B0503020204020204" pitchFamily="34" charset="-122"/>
              </a:rPr>
              <a:t>样式的设置，但是</a:t>
            </a:r>
            <a:r>
              <a:rPr lang="en-US" altLang="zh-CN" sz="1800" kern="100" dirty="0">
                <a:effectLst/>
                <a:latin typeface="Times New Roman" panose="02020603050405020304" pitchFamily="18" charset="0"/>
                <a:ea typeface="微软雅黑" panose="020B0503020204020204" pitchFamily="34" charset="-122"/>
              </a:rPr>
              <a:t>.a3 a</a:t>
            </a:r>
            <a:r>
              <a:rPr lang="zh-CN" altLang="zh-CN" sz="1800" kern="100" dirty="0">
                <a:effectLst/>
                <a:latin typeface="Times New Roman" panose="02020603050405020304" pitchFamily="18" charset="0"/>
                <a:ea typeface="微软雅黑" panose="020B0503020204020204" pitchFamily="34" charset="-122"/>
              </a:rPr>
              <a:t>的应用范围最大，可以用于所有属性</a:t>
            </a:r>
            <a:r>
              <a:rPr lang="en-US" altLang="zh-CN" sz="1800" kern="100" dirty="0">
                <a:effectLst/>
                <a:latin typeface="Times New Roman" panose="02020603050405020304" pitchFamily="18" charset="0"/>
                <a:ea typeface="微软雅黑" panose="020B0503020204020204" pitchFamily="34" charset="-122"/>
              </a:rPr>
              <a:t>class</a:t>
            </a:r>
            <a:r>
              <a:rPr lang="zh-CN" altLang="zh-CN" sz="1800" kern="100" dirty="0">
                <a:effectLst/>
                <a:latin typeface="Times New Roman" panose="02020603050405020304" pitchFamily="18" charset="0"/>
                <a:ea typeface="微软雅黑" panose="020B0503020204020204" pitchFamily="34" charset="-122"/>
              </a:rPr>
              <a:t>为</a:t>
            </a:r>
            <a:r>
              <a:rPr lang="en-US" altLang="zh-CN" sz="1800" kern="100" dirty="0">
                <a:effectLst/>
                <a:latin typeface="Times New Roman" panose="02020603050405020304" pitchFamily="18" charset="0"/>
                <a:ea typeface="微软雅黑" panose="020B0503020204020204" pitchFamily="34" charset="-122"/>
              </a:rPr>
              <a:t>.a3</a:t>
            </a:r>
            <a:r>
              <a:rPr lang="zh-CN" altLang="zh-CN" sz="1800" kern="100" dirty="0">
                <a:effectLst/>
                <a:latin typeface="Times New Roman" panose="02020603050405020304" pitchFamily="18" charset="0"/>
                <a:ea typeface="微软雅黑" panose="020B0503020204020204" pitchFamily="34" charset="-122"/>
              </a:rPr>
              <a:t>的位置，</a:t>
            </a:r>
            <a:r>
              <a:rPr lang="en-US" altLang="zh-CN" sz="1800" kern="100" dirty="0">
                <a:effectLst/>
                <a:latin typeface="Times New Roman" panose="02020603050405020304" pitchFamily="18" charset="0"/>
                <a:ea typeface="微软雅黑" panose="020B0503020204020204" pitchFamily="34" charset="-122"/>
              </a:rPr>
              <a:t>ul.a3 li a</a:t>
            </a:r>
            <a:r>
              <a:rPr lang="zh-CN" altLang="zh-CN" sz="1800" kern="100" dirty="0">
                <a:effectLst/>
                <a:latin typeface="Times New Roman" panose="02020603050405020304" pitchFamily="18" charset="0"/>
                <a:ea typeface="微软雅黑" panose="020B0503020204020204" pitchFamily="34" charset="-122"/>
              </a:rPr>
              <a:t>只能用于</a:t>
            </a:r>
            <a:r>
              <a:rPr lang="en-US" altLang="zh-CN" sz="1800" kern="100" dirty="0">
                <a:effectLst/>
                <a:latin typeface="Times New Roman" panose="02020603050405020304" pitchFamily="18" charset="0"/>
                <a:ea typeface="微软雅黑" panose="020B0503020204020204" pitchFamily="34" charset="-122"/>
              </a:rPr>
              <a:t>class</a:t>
            </a:r>
            <a:r>
              <a:rPr lang="zh-CN" altLang="zh-CN" sz="1800" kern="100" dirty="0">
                <a:effectLst/>
                <a:latin typeface="Times New Roman" panose="02020603050405020304" pitchFamily="18" charset="0"/>
                <a:ea typeface="微软雅黑" panose="020B0503020204020204" pitchFamily="34" charset="-122"/>
              </a:rPr>
              <a:t>属性为</a:t>
            </a:r>
            <a:r>
              <a:rPr lang="en-US" altLang="zh-CN" sz="1800" kern="100" dirty="0">
                <a:effectLst/>
                <a:latin typeface="Times New Roman" panose="02020603050405020304" pitchFamily="18" charset="0"/>
                <a:ea typeface="微软雅黑" panose="020B0503020204020204" pitchFamily="34" charset="-122"/>
              </a:rPr>
              <a:t>a3</a:t>
            </a:r>
            <a:r>
              <a:rPr lang="zh-CN" altLang="zh-CN" sz="1800" kern="100" dirty="0">
                <a:effectLst/>
                <a:latin typeface="Times New Roman" panose="02020603050405020304" pitchFamily="18" charset="0"/>
                <a:ea typeface="微软雅黑" panose="020B0503020204020204" pitchFamily="34" charset="-122"/>
              </a:rPr>
              <a:t>的</a:t>
            </a:r>
            <a:r>
              <a:rPr lang="en-US" altLang="zh-CN" sz="1800" kern="100" dirty="0">
                <a:effectLst/>
                <a:latin typeface="Times New Roman" panose="02020603050405020304" pitchFamily="18" charset="0"/>
                <a:ea typeface="微软雅黑" panose="020B0503020204020204" pitchFamily="34" charset="-122"/>
              </a:rPr>
              <a:t>ul</a:t>
            </a:r>
            <a:r>
              <a:rPr lang="zh-CN" altLang="zh-CN" sz="1800" kern="100" dirty="0">
                <a:effectLst/>
                <a:latin typeface="Times New Roman" panose="02020603050405020304" pitchFamily="18" charset="0"/>
                <a:ea typeface="微软雅黑" panose="020B0503020204020204" pitchFamily="34" charset="-122"/>
              </a:rPr>
              <a:t>标签中在</a:t>
            </a:r>
            <a:r>
              <a:rPr lang="en-US" altLang="zh-CN" sz="1800" kern="100" dirty="0">
                <a:effectLst/>
                <a:latin typeface="Times New Roman" panose="02020603050405020304" pitchFamily="18" charset="0"/>
                <a:ea typeface="微软雅黑" panose="020B0503020204020204" pitchFamily="34" charset="-122"/>
              </a:rPr>
              <a:t>&lt;li&gt;</a:t>
            </a:r>
            <a:r>
              <a:rPr lang="zh-CN" altLang="zh-CN" sz="1800" kern="100" dirty="0">
                <a:effectLst/>
                <a:latin typeface="Times New Roman" panose="02020603050405020304" pitchFamily="18" charset="0"/>
                <a:ea typeface="微软雅黑" panose="020B0503020204020204" pitchFamily="34" charset="-122"/>
              </a:rPr>
              <a:t>标签里的</a:t>
            </a:r>
            <a:r>
              <a:rPr lang="en-US" altLang="zh-CN" sz="1800" kern="100" dirty="0">
                <a:effectLst/>
                <a:latin typeface="Times New Roman" panose="02020603050405020304" pitchFamily="18" charset="0"/>
                <a:ea typeface="微软雅黑" panose="020B0503020204020204" pitchFamily="34" charset="-122"/>
              </a:rPr>
              <a:t>&lt;a&gt;</a:t>
            </a:r>
            <a:r>
              <a:rPr lang="zh-CN" altLang="zh-CN" sz="1800" kern="100" dirty="0">
                <a:effectLst/>
                <a:latin typeface="Times New Roman" panose="02020603050405020304" pitchFamily="18" charset="0"/>
                <a:ea typeface="微软雅黑" panose="020B0503020204020204" pitchFamily="34" charset="-122"/>
              </a:rPr>
              <a:t>标签。</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29843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矩形: 对角圆角 38">
            <a:extLst>
              <a:ext uri="{FF2B5EF4-FFF2-40B4-BE49-F238E27FC236}">
                <a16:creationId xmlns:a16="http://schemas.microsoft.com/office/drawing/2014/main" id="{6950A85A-2BFA-47E2-AE19-0BAD62DBEDA4}"/>
              </a:ext>
            </a:extLst>
          </p:cNvPr>
          <p:cNvSpPr/>
          <p:nvPr/>
        </p:nvSpPr>
        <p:spPr>
          <a:xfrm>
            <a:off x="729205" y="1121016"/>
            <a:ext cx="10113143" cy="2085171"/>
          </a:xfrm>
          <a:prstGeom prst="round2DiagRect">
            <a:avLst>
              <a:gd name="adj1" fmla="val 11671"/>
              <a:gd name="adj2" fmla="val 0"/>
            </a:avLst>
          </a:prstGeom>
          <a:solidFill>
            <a:schemeClr val="bg1">
              <a:lumMod val="85000"/>
            </a:schemeClr>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800" kern="100" dirty="0">
                <a:solidFill>
                  <a:schemeClr val="tx1"/>
                </a:solidFill>
                <a:effectLst/>
                <a:ea typeface="微软雅黑" panose="020B0503020204020204" pitchFamily="34" charset="-122"/>
                <a:cs typeface="Times New Roman" panose="02020603050405020304" pitchFamily="18" charset="0"/>
              </a:rPr>
              <a:t>利用</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样式可以定义网页元素的效果，例如文字的字体、颜色、大小，行间距，元素的边框、背景，列表的符号，鼠标的形状等，随着</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的发展，</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对网页元素的影响越来越大，主要定义网页元素的</a:t>
            </a:r>
            <a:r>
              <a:rPr lang="en-US" altLang="zh-CN" sz="1800" kern="100" dirty="0">
                <a:solidFill>
                  <a:schemeClr val="tx1"/>
                </a:solidFill>
                <a:effectLst/>
                <a:ea typeface="微软雅黑" panose="020B0503020204020204" pitchFamily="34" charset="-122"/>
                <a:cs typeface="Times New Roman" panose="02020603050405020304" pitchFamily="18" charset="0"/>
              </a:rPr>
              <a:t>8</a:t>
            </a:r>
            <a:r>
              <a:rPr lang="zh-CN" altLang="zh-CN" sz="1800" kern="100" dirty="0">
                <a:solidFill>
                  <a:schemeClr val="tx1"/>
                </a:solidFill>
                <a:effectLst/>
                <a:ea typeface="微软雅黑" panose="020B0503020204020204" pitchFamily="34" charset="-122"/>
                <a:cs typeface="Times New Roman" panose="02020603050405020304" pitchFamily="18" charset="0"/>
              </a:rPr>
              <a:t>大类，分别为：类型、背景、区块、方框、边框、列表、定位和扩展、过渡，</a:t>
            </a:r>
            <a:r>
              <a:rPr lang="en-US" altLang="zh-CN" sz="1800" kern="100" dirty="0">
                <a:solidFill>
                  <a:schemeClr val="tx1"/>
                </a:solidFill>
                <a:effectLst/>
                <a:ea typeface="微软雅黑" panose="020B0503020204020204" pitchFamily="34" charset="-122"/>
                <a:cs typeface="Times New Roman" panose="02020603050405020304" pitchFamily="18" charset="0"/>
              </a:rPr>
              <a:t>Dreamweaver CS6</a:t>
            </a:r>
            <a:r>
              <a:rPr lang="zh-CN" altLang="zh-CN" sz="1800" kern="100" dirty="0">
                <a:solidFill>
                  <a:schemeClr val="tx1"/>
                </a:solidFill>
                <a:effectLst/>
                <a:ea typeface="微软雅黑" panose="020B0503020204020204" pitchFamily="34" charset="-122"/>
                <a:cs typeface="Times New Roman" panose="02020603050405020304" pitchFamily="18" charset="0"/>
              </a:rPr>
              <a:t>的【</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规则定义】</a:t>
            </a:r>
            <a:r>
              <a:rPr lang="en-US" altLang="zh-CN" sz="1800" kern="100" dirty="0">
                <a:solidFill>
                  <a:schemeClr val="tx1"/>
                </a:solidFill>
                <a:effectLst/>
                <a:ea typeface="微软雅黑" panose="020B0503020204020204" pitchFamily="34" charset="-122"/>
                <a:cs typeface="Times New Roman" panose="02020603050405020304" pitchFamily="18" charset="0"/>
              </a:rPr>
              <a:t>8</a:t>
            </a:r>
            <a:r>
              <a:rPr lang="zh-CN" altLang="en-US" kern="100" dirty="0">
                <a:solidFill>
                  <a:schemeClr val="tx1"/>
                </a:solidFill>
                <a:ea typeface="微软雅黑" panose="020B0503020204020204" pitchFamily="34" charset="-122"/>
                <a:cs typeface="Times New Roman" panose="02020603050405020304" pitchFamily="18" charset="0"/>
              </a:rPr>
              <a:t>个</a:t>
            </a:r>
            <a:r>
              <a:rPr lang="en-US" altLang="zh-CN" kern="100" dirty="0">
                <a:solidFill>
                  <a:schemeClr val="tx1"/>
                </a:solidFill>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面板就是对应这</a:t>
            </a:r>
            <a:r>
              <a:rPr lang="zh-CN" altLang="en-US" kern="100" dirty="0">
                <a:solidFill>
                  <a:schemeClr val="tx1"/>
                </a:solidFill>
                <a:ea typeface="微软雅黑" panose="020B0503020204020204" pitchFamily="34" charset="-122"/>
                <a:cs typeface="Times New Roman" panose="02020603050405020304" pitchFamily="18" charset="0"/>
              </a:rPr>
              <a:t>些样式类别</a:t>
            </a:r>
            <a:r>
              <a:rPr lang="zh-CN" altLang="en-US" sz="1800" kern="100" dirty="0">
                <a:solidFill>
                  <a:schemeClr val="tx1"/>
                </a:solidFill>
                <a:effectLst/>
                <a:ea typeface="微软雅黑" panose="020B0503020204020204" pitchFamily="34" charset="-122"/>
                <a:cs typeface="Times New Roman" panose="02020603050405020304" pitchFamily="18" charset="0"/>
              </a:rPr>
              <a:t>。</a:t>
            </a:r>
            <a:endParaRPr lang="zh-CN" altLang="zh-CN" sz="1800" kern="100" dirty="0">
              <a:solidFill>
                <a:schemeClr val="tx1"/>
              </a:solidFill>
              <a:effectLst/>
              <a:latin typeface="Times New Roman" panose="02020603050405020304" pitchFamily="18" charset="0"/>
              <a:ea typeface="宋体" panose="02010600030101010101" pitchFamily="2" charset="-122"/>
            </a:endParaRPr>
          </a:p>
        </p:txBody>
      </p:sp>
      <p:pic>
        <p:nvPicPr>
          <p:cNvPr id="4099" name="图片 1">
            <a:extLst>
              <a:ext uri="{FF2B5EF4-FFF2-40B4-BE49-F238E27FC236}">
                <a16:creationId xmlns:a16="http://schemas.microsoft.com/office/drawing/2014/main" id="{7608E2E9-9A7C-4D0F-9226-05921092AC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72" t="7958" r="77926" b="50743"/>
          <a:stretch/>
        </p:blipFill>
        <p:spPr bwMode="auto">
          <a:xfrm>
            <a:off x="3159889" y="3276106"/>
            <a:ext cx="2245488" cy="2986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26868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26" name="图片 1">
            <a:extLst>
              <a:ext uri="{FF2B5EF4-FFF2-40B4-BE49-F238E27FC236}">
                <a16:creationId xmlns:a16="http://schemas.microsoft.com/office/drawing/2014/main" id="{69C9A562-F046-43AF-A74D-09E8767B3F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9740" y="1340823"/>
            <a:ext cx="5805429" cy="388850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类型</a:t>
            </a:r>
            <a:endParaRPr lang="zh-CN" altLang="en-US" sz="1400"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246314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背景</a:t>
            </a:r>
            <a:endParaRPr lang="zh-CN" altLang="en-US" sz="1400" dirty="0">
              <a:solidFill>
                <a:srgbClr val="FFFF00"/>
              </a:solidFill>
              <a:effectLst>
                <a:outerShdw blurRad="38100" dist="38100" dir="2700000" algn="tl">
                  <a:srgbClr val="000000">
                    <a:alpha val="43137"/>
                  </a:srgbClr>
                </a:outerShdw>
              </a:effectLst>
            </a:endParaRPr>
          </a:p>
        </p:txBody>
      </p:sp>
      <p:pic>
        <p:nvPicPr>
          <p:cNvPr id="2050" name="图片 1">
            <a:extLst>
              <a:ext uri="{FF2B5EF4-FFF2-40B4-BE49-F238E27FC236}">
                <a16:creationId xmlns:a16="http://schemas.microsoft.com/office/drawing/2014/main" id="{E4C25879-6680-4156-8A37-5A49C07D2A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3385" y="1200145"/>
            <a:ext cx="6482984" cy="4323323"/>
          </a:xfrm>
          <a:prstGeom prst="rect">
            <a:avLst/>
          </a:prstGeom>
          <a:solidFill>
            <a:schemeClr val="tx1"/>
          </a:solidFill>
          <a:ln>
            <a:noFill/>
          </a:ln>
        </p:spPr>
      </p:pic>
    </p:spTree>
    <p:extLst>
      <p:ext uri="{BB962C8B-B14F-4D97-AF65-F5344CB8AC3E}">
        <p14:creationId xmlns:p14="http://schemas.microsoft.com/office/powerpoint/2010/main" val="911844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en-US"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2400" b="1" kern="1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XHTML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概述</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2</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a:t>
            </a:r>
            <a:endParaRPr lang="zh-CN" altLang="en-US" sz="2400" b="1" dirty="0">
              <a:solidFill>
                <a:srgbClr val="0070C0"/>
              </a:solidFill>
              <a:effectLst>
                <a:outerShdw blurRad="38100" dist="38100" dir="2700000" algn="tl">
                  <a:srgbClr val="000000">
                    <a:alpha val="43137"/>
                  </a:srgbClr>
                </a:outerShdw>
              </a:effectLst>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单圆角 5">
            <a:extLst>
              <a:ext uri="{FF2B5EF4-FFF2-40B4-BE49-F238E27FC236}">
                <a16:creationId xmlns:a16="http://schemas.microsoft.com/office/drawing/2014/main" id="{4E52A60A-16DA-401C-91E1-01D7996A66C4}"/>
              </a:ext>
            </a:extLst>
          </p:cNvPr>
          <p:cNvSpPr/>
          <p:nvPr/>
        </p:nvSpPr>
        <p:spPr>
          <a:xfrm>
            <a:off x="2001425" y="1660126"/>
            <a:ext cx="9175561" cy="1112571"/>
          </a:xfrm>
          <a:prstGeom prst="round1Rect">
            <a:avLst>
              <a:gd name="adj" fmla="val 3784"/>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en-US" altLang="zh-CN" dirty="0">
                <a:latin typeface="微软雅黑" panose="020B0503020204020204" pitchFamily="34" charset="-122"/>
                <a:ea typeface="微软雅黑" panose="020B0503020204020204" pitchFamily="34" charset="-122"/>
              </a:rPr>
              <a:t>XHTML(the </a:t>
            </a:r>
            <a:r>
              <a:rPr lang="en-US" altLang="zh-CN" dirty="0" err="1">
                <a:latin typeface="微软雅黑" panose="020B0503020204020204" pitchFamily="34" charset="-122"/>
                <a:ea typeface="微软雅黑" panose="020B0503020204020204" pitchFamily="34" charset="-122"/>
              </a:rPr>
              <a:t>eXtensible</a:t>
            </a:r>
            <a:r>
              <a:rPr lang="en-US" altLang="zh-CN" dirty="0">
                <a:latin typeface="微软雅黑" panose="020B0503020204020204" pitchFamily="34" charset="-122"/>
                <a:ea typeface="微软雅黑" panose="020B0503020204020204" pitchFamily="34" charset="-122"/>
              </a:rPr>
              <a:t> Hyper Text </a:t>
            </a:r>
            <a:r>
              <a:rPr lang="en-US" altLang="zh-CN" dirty="0" err="1">
                <a:latin typeface="微软雅黑" panose="020B0503020204020204" pitchFamily="34" charset="-122"/>
                <a:ea typeface="微软雅黑" panose="020B0503020204020204" pitchFamily="34" charset="-122"/>
              </a:rPr>
              <a:t>Markuup</a:t>
            </a:r>
            <a:r>
              <a:rPr lang="en-US" altLang="zh-CN" dirty="0">
                <a:latin typeface="微软雅黑" panose="020B0503020204020204" pitchFamily="34" charset="-122"/>
                <a:ea typeface="微软雅黑" panose="020B0503020204020204" pitchFamily="34" charset="-122"/>
              </a:rPr>
              <a:t> Language)</a:t>
            </a:r>
            <a:r>
              <a:rPr lang="zh-CN" altLang="zh-CN" dirty="0">
                <a:latin typeface="微软雅黑" panose="020B0503020204020204" pitchFamily="34" charset="-122"/>
                <a:ea typeface="微软雅黑" panose="020B0503020204020204" pitchFamily="34" charset="-122"/>
              </a:rPr>
              <a:t>，即可扩展的超文本标记语言，是由</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发展而来的网页编写语言，</a:t>
            </a:r>
            <a:r>
              <a:rPr lang="en-US" altLang="zh-CN" b="1" dirty="0">
                <a:solidFill>
                  <a:srgbClr val="FF0000"/>
                </a:solidFill>
                <a:latin typeface="微软雅黑" panose="020B0503020204020204" pitchFamily="34" charset="-122"/>
                <a:ea typeface="微软雅黑" panose="020B0503020204020204" pitchFamily="34" charset="-122"/>
              </a:rPr>
              <a:t>XHTML</a:t>
            </a:r>
            <a:r>
              <a:rPr lang="zh-CN" altLang="zh-CN" b="1" dirty="0">
                <a:solidFill>
                  <a:srgbClr val="FF0000"/>
                </a:solidFill>
                <a:latin typeface="微软雅黑" panose="020B0503020204020204" pitchFamily="34" charset="-122"/>
                <a:ea typeface="微软雅黑" panose="020B0503020204020204" pitchFamily="34" charset="-122"/>
              </a:rPr>
              <a:t>与</a:t>
            </a:r>
            <a:r>
              <a:rPr lang="en-US" altLang="zh-CN" b="1" dirty="0">
                <a:solidFill>
                  <a:srgbClr val="FF0000"/>
                </a:solidFill>
                <a:latin typeface="微软雅黑" panose="020B0503020204020204" pitchFamily="34" charset="-122"/>
                <a:ea typeface="微软雅黑" panose="020B0503020204020204" pitchFamily="34" charset="-122"/>
              </a:rPr>
              <a:t>HTML 4.01</a:t>
            </a:r>
            <a:r>
              <a:rPr lang="zh-CN" altLang="zh-CN" b="1" dirty="0">
                <a:solidFill>
                  <a:srgbClr val="FF0000"/>
                </a:solidFill>
                <a:latin typeface="微软雅黑" panose="020B0503020204020204" pitchFamily="34" charset="-122"/>
                <a:ea typeface="微软雅黑" panose="020B0503020204020204" pitchFamily="34" charset="-122"/>
              </a:rPr>
              <a:t>几乎是相同的</a:t>
            </a:r>
            <a:r>
              <a:rPr lang="zh-CN" altLang="zh-CN" dirty="0">
                <a:latin typeface="微软雅黑" panose="020B0503020204020204" pitchFamily="34" charset="-122"/>
                <a:ea typeface="微软雅黑" panose="020B0503020204020204" pitchFamily="34" charset="-122"/>
              </a:rPr>
              <a:t>，也是目前网络中常见的网页编写语言。</a:t>
            </a:r>
          </a:p>
        </p:txBody>
      </p:sp>
      <p:sp>
        <p:nvSpPr>
          <p:cNvPr id="9" name="矩形: 对角圆角 8">
            <a:extLst>
              <a:ext uri="{FF2B5EF4-FFF2-40B4-BE49-F238E27FC236}">
                <a16:creationId xmlns:a16="http://schemas.microsoft.com/office/drawing/2014/main" id="{B660C9A0-6695-418D-90B1-862FBD604188}"/>
              </a:ext>
            </a:extLst>
          </p:cNvPr>
          <p:cNvSpPr/>
          <p:nvPr/>
        </p:nvSpPr>
        <p:spPr>
          <a:xfrm>
            <a:off x="2001424" y="3510116"/>
            <a:ext cx="9175561" cy="1260987"/>
          </a:xfrm>
          <a:prstGeom prst="round2DiagRect">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dirty="0">
                <a:latin typeface="微软雅黑" panose="020B0503020204020204" pitchFamily="34" charset="-122"/>
                <a:ea typeface="微软雅黑" panose="020B0503020204020204" pitchFamily="34" charset="-122"/>
              </a:rPr>
              <a:t>与</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文档相比，</a:t>
            </a:r>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文档的结构更加规范与严谨，标签名字一定要用小写字母，所有的</a:t>
            </a:r>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元素一定要关闭，</a:t>
            </a:r>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文档具有固定的结构，其中包括定义文档类型、根元素、头部元素、主体元素</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个部份。</a:t>
            </a:r>
            <a:endParaRPr lang="zh-CN" altLang="zh-CN" dirty="0">
              <a:effectLst/>
              <a:latin typeface="微软雅黑" panose="020B0503020204020204" pitchFamily="34" charset="-122"/>
              <a:ea typeface="微软雅黑" panose="020B0503020204020204" pitchFamily="34" charset="-122"/>
            </a:endParaRPr>
          </a:p>
        </p:txBody>
      </p:sp>
      <p:pic>
        <p:nvPicPr>
          <p:cNvPr id="4" name="图形 3" descr="火箭">
            <a:extLst>
              <a:ext uri="{FF2B5EF4-FFF2-40B4-BE49-F238E27FC236}">
                <a16:creationId xmlns:a16="http://schemas.microsoft.com/office/drawing/2014/main" id="{215F74DF-DEBB-4C63-9A03-79512FB9BD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5674" y="1759211"/>
            <a:ext cx="914400" cy="914400"/>
          </a:xfrm>
          <a:prstGeom prst="rect">
            <a:avLst/>
          </a:prstGeom>
          <a:effectLst>
            <a:glow rad="101600">
              <a:schemeClr val="accent1">
                <a:satMod val="175000"/>
                <a:alpha val="40000"/>
              </a:schemeClr>
            </a:glow>
          </a:effectLst>
        </p:spPr>
      </p:pic>
      <p:pic>
        <p:nvPicPr>
          <p:cNvPr id="10" name="图形 9" descr="热气球">
            <a:extLst>
              <a:ext uri="{FF2B5EF4-FFF2-40B4-BE49-F238E27FC236}">
                <a16:creationId xmlns:a16="http://schemas.microsoft.com/office/drawing/2014/main" id="{E341F061-0F57-4B93-AEEB-A21AA0846B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5674" y="3616050"/>
            <a:ext cx="914400" cy="914400"/>
          </a:xfrm>
          <a:prstGeom prst="rect">
            <a:avLst/>
          </a:prstGeom>
          <a:effectLst>
            <a:glow rad="101600">
              <a:schemeClr val="accent1">
                <a:satMod val="175000"/>
                <a:alpha val="40000"/>
              </a:schemeClr>
            </a:glow>
          </a:effectLst>
        </p:spPr>
      </p:pic>
    </p:spTree>
    <p:extLst>
      <p:ext uri="{BB962C8B-B14F-4D97-AF65-F5344CB8AC3E}">
        <p14:creationId xmlns:p14="http://schemas.microsoft.com/office/powerpoint/2010/main" val="1380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区块</a:t>
            </a:r>
            <a:endParaRPr lang="zh-CN" altLang="en-US" sz="1400" dirty="0">
              <a:solidFill>
                <a:srgbClr val="FFFF00"/>
              </a:solidFill>
              <a:effectLst>
                <a:outerShdw blurRad="38100" dist="38100" dir="2700000" algn="tl">
                  <a:srgbClr val="000000">
                    <a:alpha val="43137"/>
                  </a:srgbClr>
                </a:outerShdw>
              </a:effectLst>
            </a:endParaRPr>
          </a:p>
        </p:txBody>
      </p:sp>
      <p:pic>
        <p:nvPicPr>
          <p:cNvPr id="3074" name="图片 1">
            <a:extLst>
              <a:ext uri="{FF2B5EF4-FFF2-40B4-BE49-F238E27FC236}">
                <a16:creationId xmlns:a16="http://schemas.microsoft.com/office/drawing/2014/main" id="{40CCF92B-F0DA-4FCA-8B9C-0CB058BCCB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8269" y="1340823"/>
            <a:ext cx="6335462" cy="4252302"/>
          </a:xfrm>
          <a:prstGeom prst="rect">
            <a:avLst/>
          </a:prstGeom>
          <a:solidFill>
            <a:schemeClr val="tx1"/>
          </a:solidFill>
          <a:ln>
            <a:noFill/>
          </a:ln>
        </p:spPr>
      </p:pic>
    </p:spTree>
    <p:extLst>
      <p:ext uri="{BB962C8B-B14F-4D97-AF65-F5344CB8AC3E}">
        <p14:creationId xmlns:p14="http://schemas.microsoft.com/office/powerpoint/2010/main" val="38439298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方框</a:t>
            </a:r>
            <a:endParaRPr lang="zh-CN" altLang="en-US" sz="1400" dirty="0">
              <a:solidFill>
                <a:srgbClr val="FFFF00"/>
              </a:solidFill>
              <a:effectLst>
                <a:outerShdw blurRad="38100" dist="38100" dir="2700000" algn="tl">
                  <a:srgbClr val="000000">
                    <a:alpha val="43137"/>
                  </a:srgbClr>
                </a:outerShdw>
              </a:effectLst>
            </a:endParaRPr>
          </a:p>
        </p:txBody>
      </p:sp>
      <p:pic>
        <p:nvPicPr>
          <p:cNvPr id="4098" name="图片 1">
            <a:extLst>
              <a:ext uri="{FF2B5EF4-FFF2-40B4-BE49-F238E27FC236}">
                <a16:creationId xmlns:a16="http://schemas.microsoft.com/office/drawing/2014/main" id="{E42A23E5-FD42-4F25-8C6E-ED822A6CF3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8150" y="1340823"/>
            <a:ext cx="6089650" cy="433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50168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边</a:t>
            </a:r>
            <a:r>
              <a:rPr kumimoji="0" lang="zh-CN" altLang="en-US" sz="1400" b="1" i="0" u="none" strike="noStrike" cap="none" normalizeH="0" baseline="0" dirty="0">
                <a:ln>
                  <a:noFill/>
                </a:ln>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框</a:t>
            </a:r>
            <a:endParaRPr lang="zh-CN" altLang="en-US" sz="1400" dirty="0">
              <a:solidFill>
                <a:srgbClr val="FFFF00"/>
              </a:solidFill>
              <a:effectLst>
                <a:outerShdw blurRad="38100" dist="38100" dir="2700000" algn="tl">
                  <a:srgbClr val="000000">
                    <a:alpha val="43137"/>
                  </a:srgbClr>
                </a:outerShdw>
              </a:effectLst>
            </a:endParaRPr>
          </a:p>
        </p:txBody>
      </p:sp>
      <p:pic>
        <p:nvPicPr>
          <p:cNvPr id="5122" name="图片 1">
            <a:extLst>
              <a:ext uri="{FF2B5EF4-FFF2-40B4-BE49-F238E27FC236}">
                <a16:creationId xmlns:a16="http://schemas.microsoft.com/office/drawing/2014/main" id="{1642D702-5C48-487E-B9F7-562BC889D3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1054" y="1244108"/>
            <a:ext cx="6914783" cy="4651452"/>
          </a:xfrm>
          <a:prstGeom prst="rect">
            <a:avLst/>
          </a:prstGeom>
          <a:solidFill>
            <a:schemeClr val="tx1"/>
          </a:solidFill>
          <a:ln>
            <a:noFill/>
          </a:ln>
        </p:spPr>
      </p:pic>
    </p:spTree>
    <p:extLst>
      <p:ext uri="{BB962C8B-B14F-4D97-AF65-F5344CB8AC3E}">
        <p14:creationId xmlns:p14="http://schemas.microsoft.com/office/powerpoint/2010/main" val="2581531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列表</a:t>
            </a:r>
            <a:endParaRPr lang="zh-CN" altLang="en-US" sz="1400" dirty="0">
              <a:solidFill>
                <a:srgbClr val="FFFF00"/>
              </a:solidFill>
              <a:effectLst>
                <a:outerShdw blurRad="38100" dist="38100" dir="2700000" algn="tl">
                  <a:srgbClr val="000000">
                    <a:alpha val="43137"/>
                  </a:srgbClr>
                </a:outerShdw>
              </a:effectLst>
            </a:endParaRPr>
          </a:p>
        </p:txBody>
      </p:sp>
      <p:pic>
        <p:nvPicPr>
          <p:cNvPr id="6146" name="图片 1">
            <a:extLst>
              <a:ext uri="{FF2B5EF4-FFF2-40B4-BE49-F238E27FC236}">
                <a16:creationId xmlns:a16="http://schemas.microsoft.com/office/drawing/2014/main" id="{18E3A4C8-555E-4C58-88AB-0AA7BFF8C1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245" y="1340823"/>
            <a:ext cx="6608640" cy="4533544"/>
          </a:xfrm>
          <a:prstGeom prst="rect">
            <a:avLst/>
          </a:prstGeom>
          <a:solidFill>
            <a:schemeClr val="tx1"/>
          </a:solidFill>
          <a:ln>
            <a:noFill/>
          </a:ln>
        </p:spPr>
      </p:pic>
    </p:spTree>
    <p:extLst>
      <p:ext uri="{BB962C8B-B14F-4D97-AF65-F5344CB8AC3E}">
        <p14:creationId xmlns:p14="http://schemas.microsoft.com/office/powerpoint/2010/main" val="29411868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定位</a:t>
            </a:r>
            <a:endParaRPr lang="zh-CN" altLang="en-US" sz="1400" dirty="0">
              <a:solidFill>
                <a:srgbClr val="FFFF00"/>
              </a:solidFill>
              <a:effectLst>
                <a:outerShdw blurRad="38100" dist="38100" dir="2700000" algn="tl">
                  <a:srgbClr val="000000">
                    <a:alpha val="43137"/>
                  </a:srgbClr>
                </a:outerShdw>
              </a:effectLst>
            </a:endParaRPr>
          </a:p>
        </p:txBody>
      </p:sp>
      <p:pic>
        <p:nvPicPr>
          <p:cNvPr id="7170" name="图片 1">
            <a:extLst>
              <a:ext uri="{FF2B5EF4-FFF2-40B4-BE49-F238E27FC236}">
                <a16:creationId xmlns:a16="http://schemas.microsoft.com/office/drawing/2014/main" id="{E6A5C40D-E028-4621-A38E-48BA4FFCAA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8072" y="1340823"/>
            <a:ext cx="6094412" cy="4108851"/>
          </a:xfrm>
          <a:prstGeom prst="rect">
            <a:avLst/>
          </a:prstGeom>
          <a:solidFill>
            <a:schemeClr val="tx1"/>
          </a:solidFill>
          <a:ln>
            <a:noFill/>
          </a:ln>
        </p:spPr>
      </p:pic>
    </p:spTree>
    <p:extLst>
      <p:ext uri="{BB962C8B-B14F-4D97-AF65-F5344CB8AC3E}">
        <p14:creationId xmlns:p14="http://schemas.microsoft.com/office/powerpoint/2010/main" val="37147741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扩展</a:t>
            </a:r>
            <a:endParaRPr lang="zh-CN" altLang="en-US" sz="1400" dirty="0">
              <a:solidFill>
                <a:srgbClr val="FFFF00"/>
              </a:solidFill>
              <a:effectLst>
                <a:outerShdw blurRad="38100" dist="38100" dir="2700000" algn="tl">
                  <a:srgbClr val="000000">
                    <a:alpha val="43137"/>
                  </a:srgbClr>
                </a:outerShdw>
              </a:effectLst>
            </a:endParaRPr>
          </a:p>
        </p:txBody>
      </p:sp>
      <p:pic>
        <p:nvPicPr>
          <p:cNvPr id="8194" name="图片 1">
            <a:extLst>
              <a:ext uri="{FF2B5EF4-FFF2-40B4-BE49-F238E27FC236}">
                <a16:creationId xmlns:a16="http://schemas.microsoft.com/office/drawing/2014/main" id="{3729CEC4-2EB9-4758-966A-8593220185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397" y="1340823"/>
            <a:ext cx="6977917" cy="463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8165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Dreamweaver CS6</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中的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规则定义面板</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775780" y="1340823"/>
            <a:ext cx="1599023" cy="403123"/>
          </a:xfrm>
          <a:prstGeom prst="roundRect">
            <a:avLst/>
          </a:prstGeom>
          <a:solidFill>
            <a:srgbClr val="0096FC"/>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过渡</a:t>
            </a:r>
            <a:endParaRPr lang="zh-CN" altLang="en-US" sz="1400" dirty="0">
              <a:solidFill>
                <a:srgbClr val="FFFF00"/>
              </a:solidFill>
              <a:effectLst>
                <a:outerShdw blurRad="38100" dist="38100" dir="2700000" algn="tl">
                  <a:srgbClr val="000000">
                    <a:alpha val="43137"/>
                  </a:srgbClr>
                </a:outerShdw>
              </a:effectLst>
            </a:endParaRPr>
          </a:p>
        </p:txBody>
      </p:sp>
      <p:pic>
        <p:nvPicPr>
          <p:cNvPr id="9218" name="图片 1">
            <a:extLst>
              <a:ext uri="{FF2B5EF4-FFF2-40B4-BE49-F238E27FC236}">
                <a16:creationId xmlns:a16="http://schemas.microsoft.com/office/drawing/2014/main" id="{C4084978-6AA3-487C-8603-88668B78AE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0867" y="1279277"/>
            <a:ext cx="6092825" cy="4114634"/>
          </a:xfrm>
          <a:prstGeom prst="rect">
            <a:avLst/>
          </a:prstGeom>
          <a:solidFill>
            <a:schemeClr val="tx1"/>
          </a:solidFill>
          <a:ln>
            <a:noFill/>
          </a:ln>
        </p:spPr>
      </p:pic>
    </p:spTree>
    <p:extLst>
      <p:ext uri="{BB962C8B-B14F-4D97-AF65-F5344CB8AC3E}">
        <p14:creationId xmlns:p14="http://schemas.microsoft.com/office/powerpoint/2010/main" val="11669090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4AFE84CF-2F2E-49DC-AEEA-951031664376}"/>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课堂练习：</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CSS</a:t>
            </a:r>
            <a:r>
              <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制作水平菜单</a:t>
            </a:r>
          </a:p>
        </p:txBody>
      </p:sp>
      <p:sp>
        <p:nvSpPr>
          <p:cNvPr id="4" name="文本框 3">
            <a:extLst>
              <a:ext uri="{FF2B5EF4-FFF2-40B4-BE49-F238E27FC236}">
                <a16:creationId xmlns:a16="http://schemas.microsoft.com/office/drawing/2014/main" id="{CB47D1B9-7D8F-4146-84C3-80911B6011CD}"/>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F0B0B653-4B94-47C3-8CE7-A291133ECF79}"/>
              </a:ext>
            </a:extLst>
          </p:cNvPr>
          <p:cNvSpPr/>
          <p:nvPr/>
        </p:nvSpPr>
        <p:spPr>
          <a:xfrm>
            <a:off x="4900661" y="3919421"/>
            <a:ext cx="1599023" cy="403123"/>
          </a:xfrm>
          <a:prstGeom prst="roundRect">
            <a:avLst/>
          </a:prstGeom>
          <a:solidFill>
            <a:schemeClr val="bg1">
              <a:lumMod val="65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效果图</a:t>
            </a:r>
            <a:endParaRPr lang="zh-CN" altLang="en-US" sz="1400" dirty="0">
              <a:solidFill>
                <a:schemeClr val="bg1"/>
              </a:solidFill>
              <a:effectLst>
                <a:outerShdw blurRad="38100" dist="38100" dir="2700000" algn="tl">
                  <a:srgbClr val="000000">
                    <a:alpha val="43137"/>
                  </a:srgbClr>
                </a:outerShdw>
              </a:effectLst>
            </a:endParaRPr>
          </a:p>
        </p:txBody>
      </p:sp>
      <p:pic>
        <p:nvPicPr>
          <p:cNvPr id="10242" name="图片 1">
            <a:extLst>
              <a:ext uri="{FF2B5EF4-FFF2-40B4-BE49-F238E27FC236}">
                <a16:creationId xmlns:a16="http://schemas.microsoft.com/office/drawing/2014/main" id="{3B03A4AD-B622-4CF9-B949-0DB7D5128E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84" t="39999" r="14624" b="27858"/>
          <a:stretch>
            <a:fillRect/>
          </a:stretch>
        </p:blipFill>
        <p:spPr bwMode="auto">
          <a:xfrm>
            <a:off x="859963" y="3069540"/>
            <a:ext cx="9955003" cy="69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6C9C8330-F647-4F64-8914-B85DDC8FD4B0}"/>
              </a:ext>
            </a:extLst>
          </p:cNvPr>
          <p:cNvSpPr txBox="1"/>
          <p:nvPr/>
        </p:nvSpPr>
        <p:spPr>
          <a:xfrm>
            <a:off x="784784" y="1204988"/>
            <a:ext cx="10105359" cy="1710661"/>
          </a:xfrm>
          <a:prstGeom prst="rect">
            <a:avLst/>
          </a:prstGeom>
          <a:solidFill>
            <a:schemeClr val="bg1">
              <a:lumMod val="95000"/>
            </a:schemeClr>
          </a:solidFill>
        </p:spPr>
        <p:txBody>
          <a:bodyPr wrap="square">
            <a:spAutoFit/>
          </a:bodyPr>
          <a:lstStyle/>
          <a:p>
            <a:pPr>
              <a:lnSpc>
                <a:spcPct val="150000"/>
              </a:lnSpc>
            </a:pPr>
            <a:r>
              <a:rPr lang="zh-CN" altLang="zh-CN" sz="1800" kern="100" dirty="0">
                <a:effectLst/>
                <a:ea typeface="微软雅黑" panose="020B0503020204020204" pitchFamily="34" charset="-122"/>
                <a:cs typeface="Times New Roman" panose="02020603050405020304" pitchFamily="18" charset="0"/>
              </a:rPr>
              <a:t>导航菜单是网页中重要的组成之一，导航菜单的风格往往也决定了整个网站的风格，因此在制作网页时会投入很多时间和精力来制作各式各样的导航条，从而体现网站的整体构架。用</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与</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的列表标签来制作导航菜单，实现起来简单美观，并且可以做水平菜单和垂直菜单。一般采用</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或</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ol</a:t>
            </a:r>
            <a:r>
              <a:rPr lang="en-US" altLang="zh-CN" sz="1800" kern="100" dirty="0">
                <a:effectLst/>
                <a:ea typeface="微软雅黑" panose="020B0503020204020204" pitchFamily="34" charset="-122"/>
                <a:cs typeface="Times New Roman" panose="02020603050405020304" pitchFamily="18" charset="0"/>
              </a:rPr>
              <a:t>&gt;</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&lt;li&gt;</a:t>
            </a:r>
            <a:r>
              <a:rPr lang="zh-CN" altLang="zh-CN" sz="1800" kern="100" dirty="0">
                <a:effectLst/>
                <a:ea typeface="微软雅黑" panose="020B0503020204020204" pitchFamily="34" charset="-122"/>
                <a:cs typeface="Times New Roman" panose="02020603050405020304" pitchFamily="18" charset="0"/>
              </a:rPr>
              <a:t>结合对标签的</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样式定义来实现</a:t>
            </a:r>
            <a:r>
              <a:rPr lang="zh-CN" altLang="en-US" kern="100" dirty="0">
                <a:ea typeface="微软雅黑" panose="020B0503020204020204" pitchFamily="34"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2436731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1</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5" y="770983"/>
            <a:ext cx="9533058" cy="646331"/>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定义一个站点，新建网页文件</a:t>
            </a:r>
            <a:r>
              <a:rPr lang="en-US" altLang="zh-CN" sz="1800" kern="100" dirty="0">
                <a:effectLst/>
                <a:ea typeface="微软雅黑" panose="020B0503020204020204" pitchFamily="34" charset="-122"/>
                <a:cs typeface="Times New Roman" panose="02020603050405020304" pitchFamily="18" charset="0"/>
              </a:rPr>
              <a:t>cz.html</a:t>
            </a:r>
            <a:r>
              <a:rPr lang="zh-CN" altLang="zh-CN" sz="1800" kern="100" dirty="0">
                <a:effectLst/>
                <a:ea typeface="微软雅黑" panose="020B0503020204020204" pitchFamily="34" charset="-122"/>
                <a:cs typeface="Times New Roman" panose="02020603050405020304" pitchFamily="18" charset="0"/>
              </a:rPr>
              <a:t>，新建样式表文件</a:t>
            </a:r>
            <a:r>
              <a:rPr lang="en-US" altLang="zh-CN" sz="1800" kern="100" dirty="0">
                <a:effectLst/>
                <a:ea typeface="微软雅黑" panose="020B0503020204020204" pitchFamily="34" charset="-122"/>
                <a:cs typeface="Times New Roman" panose="02020603050405020304" pitchFamily="18" charset="0"/>
              </a:rPr>
              <a:t>css.css</a:t>
            </a:r>
            <a:r>
              <a:rPr lang="zh-CN" altLang="zh-CN" sz="1800" kern="100" dirty="0">
                <a:effectLst/>
                <a:ea typeface="微软雅黑" panose="020B0503020204020204" pitchFamily="34" charset="-122"/>
                <a:cs typeface="Times New Roman" panose="02020603050405020304" pitchFamily="18" charset="0"/>
              </a:rPr>
              <a:t>，保存两个文件在站点中，点击【</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样式】工具栏中的【链接外部样式表】按钮，将</a:t>
            </a:r>
            <a:r>
              <a:rPr lang="en-US" altLang="zh-CN" sz="1800" kern="100" dirty="0">
                <a:effectLst/>
                <a:ea typeface="微软雅黑" panose="020B0503020204020204" pitchFamily="34" charset="-122"/>
                <a:cs typeface="Times New Roman" panose="02020603050405020304" pitchFamily="18" charset="0"/>
              </a:rPr>
              <a:t>css.css</a:t>
            </a:r>
            <a:r>
              <a:rPr lang="zh-CN" altLang="zh-CN" sz="1800" kern="100" dirty="0">
                <a:effectLst/>
                <a:ea typeface="微软雅黑" panose="020B0503020204020204" pitchFamily="34" charset="-122"/>
                <a:cs typeface="Times New Roman" panose="02020603050405020304" pitchFamily="18" charset="0"/>
              </a:rPr>
              <a:t>链接到 </a:t>
            </a:r>
            <a:r>
              <a:rPr lang="en-US" altLang="zh-CN" sz="1800" kern="100" dirty="0">
                <a:effectLst/>
                <a:ea typeface="微软雅黑" panose="020B0503020204020204" pitchFamily="34" charset="-122"/>
                <a:cs typeface="Times New Roman" panose="02020603050405020304" pitchFamily="18" charset="0"/>
              </a:rPr>
              <a:t>cz.html</a:t>
            </a:r>
            <a:r>
              <a:rPr lang="zh-CN" altLang="zh-CN" sz="1800" kern="100" dirty="0">
                <a:effectLst/>
                <a:ea typeface="微软雅黑" panose="020B0503020204020204" pitchFamily="34" charset="-122"/>
                <a:cs typeface="Times New Roman" panose="02020603050405020304" pitchFamily="18" charset="0"/>
              </a:rPr>
              <a:t>文件中</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pic>
        <p:nvPicPr>
          <p:cNvPr id="11266" name="Picture 74">
            <a:extLst>
              <a:ext uri="{FF2B5EF4-FFF2-40B4-BE49-F238E27FC236}">
                <a16:creationId xmlns:a16="http://schemas.microsoft.com/office/drawing/2014/main" id="{5993717E-40B9-4CC1-BA8F-D1CA7D74A5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0044" y="1509835"/>
            <a:ext cx="6652602" cy="48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66297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2</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5" y="770983"/>
            <a:ext cx="9533058" cy="369332"/>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定义一个无序列表</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，每对</a:t>
            </a:r>
            <a:r>
              <a:rPr lang="en-US" altLang="zh-CN" sz="1800" kern="100" dirty="0">
                <a:effectLst/>
                <a:ea typeface="微软雅黑" panose="020B0503020204020204" pitchFamily="34" charset="-122"/>
                <a:cs typeface="Times New Roman" panose="02020603050405020304" pitchFamily="18" charset="0"/>
              </a:rPr>
              <a:t>&lt;li&gt;&lt;/li&gt;</a:t>
            </a:r>
            <a:r>
              <a:rPr lang="zh-CN" altLang="zh-CN" sz="1800" kern="100" dirty="0">
                <a:effectLst/>
                <a:ea typeface="微软雅黑" panose="020B0503020204020204" pitchFamily="34" charset="-122"/>
                <a:cs typeface="Times New Roman" panose="02020603050405020304" pitchFamily="18" charset="0"/>
              </a:rPr>
              <a:t>里包含一个菜单项，并加入空的超链接</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sp>
        <p:nvSpPr>
          <p:cNvPr id="2" name="Rectangle 2">
            <a:extLst>
              <a:ext uri="{FF2B5EF4-FFF2-40B4-BE49-F238E27FC236}">
                <a16:creationId xmlns:a16="http://schemas.microsoft.com/office/drawing/2014/main" id="{05B091BC-BA4C-4965-A878-2C531A048AE7}"/>
              </a:ext>
            </a:extLst>
          </p:cNvPr>
          <p:cNvSpPr>
            <a:spLocks noChangeArrowheads="1"/>
          </p:cNvSpPr>
          <p:nvPr/>
        </p:nvSpPr>
        <p:spPr bwMode="auto">
          <a:xfrm>
            <a:off x="545123" y="1754043"/>
            <a:ext cx="243451" cy="448582"/>
          </a:xfrm>
          <a:prstGeom prst="rect">
            <a:avLst/>
          </a:prstGeom>
          <a:noFill/>
          <a:ln>
            <a:noFill/>
          </a:ln>
          <a:effectLst>
            <a:glow rad="635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sp>
        <p:nvSpPr>
          <p:cNvPr id="4" name="Rectangle 23">
            <a:extLst>
              <a:ext uri="{FF2B5EF4-FFF2-40B4-BE49-F238E27FC236}">
                <a16:creationId xmlns:a16="http://schemas.microsoft.com/office/drawing/2014/main" id="{49E33845-ADF0-4F0D-94AB-1CCFE9707EB4}"/>
              </a:ext>
            </a:extLst>
          </p:cNvPr>
          <p:cNvSpPr>
            <a:spLocks noChangeArrowheads="1"/>
          </p:cNvSpPr>
          <p:nvPr/>
        </p:nvSpPr>
        <p:spPr bwMode="auto">
          <a:xfrm>
            <a:off x="603494" y="2022231"/>
            <a:ext cx="3622431" cy="1907932"/>
          </a:xfrm>
          <a:prstGeom prst="rect">
            <a:avLst/>
          </a:prstGeom>
          <a:solidFill>
            <a:srgbClr val="D8D8D8"/>
          </a:solidFill>
          <a:ln>
            <a:noFill/>
          </a:ln>
          <a:effectLst>
            <a:glow rad="63500">
              <a:schemeClr val="accent3">
                <a:satMod val="175000"/>
                <a:alpha val="40000"/>
              </a:schemeClr>
            </a:glo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&lt;ul&gt;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首页</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产品介绍</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服务介绍</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技术支持</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立刻购买</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&lt;li&gt;&lt;a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href</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&lt;/a&gt;&lt;/li&gt;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&lt;/ul&gt;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12292" name="图片 1">
            <a:extLst>
              <a:ext uri="{FF2B5EF4-FFF2-40B4-BE49-F238E27FC236}">
                <a16:creationId xmlns:a16="http://schemas.microsoft.com/office/drawing/2014/main" id="{30C2F37F-7CC3-42B7-845D-BEAFE9BEB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9971"/>
          <a:stretch>
            <a:fillRect/>
          </a:stretch>
        </p:blipFill>
        <p:spPr bwMode="auto">
          <a:xfrm>
            <a:off x="5598257" y="2022231"/>
            <a:ext cx="2804035" cy="18024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7" name="直接箭头连接符 6">
            <a:extLst>
              <a:ext uri="{FF2B5EF4-FFF2-40B4-BE49-F238E27FC236}">
                <a16:creationId xmlns:a16="http://schemas.microsoft.com/office/drawing/2014/main" id="{12AF70D7-E32C-4876-B694-1A0E5579343A}"/>
              </a:ext>
            </a:extLst>
          </p:cNvPr>
          <p:cNvCxnSpPr/>
          <p:nvPr/>
        </p:nvCxnSpPr>
        <p:spPr>
          <a:xfrm>
            <a:off x="4264269" y="2927838"/>
            <a:ext cx="1257300" cy="0"/>
          </a:xfrm>
          <a:prstGeom prst="straightConnector1">
            <a:avLst/>
          </a:prstGeom>
          <a:ln>
            <a:headEnd type="arrow" w="med" len="med"/>
            <a:tailEnd type="arrow" w="med" len="med"/>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594911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文档结构</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B660C9A0-6695-418D-90B1-862FBD604188}"/>
              </a:ext>
            </a:extLst>
          </p:cNvPr>
          <p:cNvSpPr/>
          <p:nvPr/>
        </p:nvSpPr>
        <p:spPr>
          <a:xfrm>
            <a:off x="1864311" y="2256341"/>
            <a:ext cx="8155299" cy="2271252"/>
          </a:xfrm>
          <a:prstGeom prst="round2DiagRect">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en-US" altLang="zh-CN" dirty="0"/>
              <a:t>&lt;html&gt;</a:t>
            </a:r>
            <a:endParaRPr lang="zh-CN" altLang="zh-CN" dirty="0"/>
          </a:p>
          <a:p>
            <a:r>
              <a:rPr lang="en-US" altLang="zh-CN" dirty="0"/>
              <a:t>&lt;head&gt;</a:t>
            </a:r>
            <a:endParaRPr lang="zh-CN" altLang="zh-CN" dirty="0"/>
          </a:p>
          <a:p>
            <a:r>
              <a:rPr lang="en-US" altLang="zh-CN" dirty="0"/>
              <a:t>&lt;title&gt;</a:t>
            </a:r>
            <a:r>
              <a:rPr lang="zh-CN" altLang="zh-CN" dirty="0"/>
              <a:t>这是一个</a:t>
            </a:r>
            <a:r>
              <a:rPr lang="en-US" altLang="zh-CN" dirty="0"/>
              <a:t>HTML</a:t>
            </a:r>
            <a:r>
              <a:rPr lang="zh-CN" altLang="zh-CN" dirty="0"/>
              <a:t>文档</a:t>
            </a:r>
            <a:r>
              <a:rPr lang="en-US" altLang="zh-CN" dirty="0"/>
              <a:t>&lt;/title&gt;</a:t>
            </a:r>
            <a:endParaRPr lang="zh-CN" altLang="zh-CN" dirty="0"/>
          </a:p>
          <a:p>
            <a:r>
              <a:rPr lang="en-US" altLang="zh-CN" dirty="0"/>
              <a:t>&lt;/head&gt;</a:t>
            </a:r>
            <a:endParaRPr lang="zh-CN" altLang="zh-CN" dirty="0"/>
          </a:p>
          <a:p>
            <a:r>
              <a:rPr lang="en-US" altLang="zh-CN" dirty="0"/>
              <a:t>&lt;body&gt;</a:t>
            </a:r>
            <a:r>
              <a:rPr lang="zh-CN" altLang="zh-CN" dirty="0"/>
              <a:t>这是主体部份的内容，这里可以放置文字、图片、视频等元素</a:t>
            </a:r>
          </a:p>
          <a:p>
            <a:r>
              <a:rPr lang="en-US" altLang="zh-CN" dirty="0"/>
              <a:t>&lt;/body&gt;</a:t>
            </a:r>
            <a:endParaRPr lang="zh-CN" altLang="zh-CN" dirty="0"/>
          </a:p>
          <a:p>
            <a:r>
              <a:rPr lang="en-US" altLang="zh-CN" dirty="0"/>
              <a:t>&lt;/html&gt;</a:t>
            </a:r>
            <a:endParaRPr lang="zh-CN" altLang="zh-CN" dirty="0">
              <a:effectLst/>
            </a:endParaRPr>
          </a:p>
        </p:txBody>
      </p:sp>
      <p:sp>
        <p:nvSpPr>
          <p:cNvPr id="11" name="文本框 10">
            <a:extLst>
              <a:ext uri="{FF2B5EF4-FFF2-40B4-BE49-F238E27FC236}">
                <a16:creationId xmlns:a16="http://schemas.microsoft.com/office/drawing/2014/main" id="{EBD36EBA-8B36-4836-9244-E38FDF7BBE15}"/>
              </a:ext>
            </a:extLst>
          </p:cNvPr>
          <p:cNvSpPr txBox="1"/>
          <p:nvPr/>
        </p:nvSpPr>
        <p:spPr>
          <a:xfrm>
            <a:off x="1087562" y="4781986"/>
            <a:ext cx="8155299" cy="369332"/>
          </a:xfrm>
          <a:prstGeom prst="rect">
            <a:avLst/>
          </a:prstGeom>
          <a:noFill/>
        </p:spPr>
        <p:txBody>
          <a:bodyPr wrap="square">
            <a:spAutoFit/>
          </a:bodyPr>
          <a:lstStyle/>
          <a:p>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①</a:t>
            </a:r>
            <a:r>
              <a:rPr lang="zh-CN" altLang="zh-CN" sz="1800" kern="100" dirty="0">
                <a:effectLst/>
                <a:ea typeface="微软雅黑" panose="020B0503020204020204" pitchFamily="34" charset="-122"/>
                <a:cs typeface="Times New Roman" panose="02020603050405020304" pitchFamily="18" charset="0"/>
              </a:rPr>
              <a:t>一个</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文档里的元素是以</a:t>
            </a:r>
            <a:r>
              <a:rPr lang="en-US" altLang="zh-CN" sz="1800" kern="100" dirty="0">
                <a:effectLst/>
                <a:ea typeface="微软雅黑" panose="020B0503020204020204" pitchFamily="34" charset="-122"/>
                <a:cs typeface="Times New Roman" panose="02020603050405020304" pitchFamily="18" charset="0"/>
              </a:rPr>
              <a:t>&lt;html&gt;</a:t>
            </a:r>
            <a:r>
              <a:rPr lang="zh-CN" altLang="zh-CN" sz="1800" kern="100" dirty="0">
                <a:effectLst/>
                <a:ea typeface="微软雅黑" panose="020B0503020204020204" pitchFamily="34" charset="-122"/>
                <a:cs typeface="Times New Roman" panose="02020603050405020304" pitchFamily="18" charset="0"/>
              </a:rPr>
              <a:t>为起始标签，以</a:t>
            </a:r>
            <a:r>
              <a:rPr lang="en-US" altLang="zh-CN" sz="1800" kern="100" dirty="0">
                <a:effectLst/>
                <a:ea typeface="微软雅黑" panose="020B0503020204020204" pitchFamily="34" charset="-122"/>
                <a:cs typeface="Times New Roman" panose="02020603050405020304" pitchFamily="18" charset="0"/>
              </a:rPr>
              <a:t>&lt;/html&gt;</a:t>
            </a:r>
            <a:r>
              <a:rPr lang="zh-CN" altLang="zh-CN" sz="1800" kern="100" dirty="0">
                <a:effectLst/>
                <a:ea typeface="微软雅黑" panose="020B0503020204020204" pitchFamily="34" charset="-122"/>
                <a:cs typeface="Times New Roman" panose="02020603050405020304" pitchFamily="18" charset="0"/>
              </a:rPr>
              <a:t>为结束标签</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cxnSp>
        <p:nvCxnSpPr>
          <p:cNvPr id="8" name="直接箭头连接符 7">
            <a:extLst>
              <a:ext uri="{FF2B5EF4-FFF2-40B4-BE49-F238E27FC236}">
                <a16:creationId xmlns:a16="http://schemas.microsoft.com/office/drawing/2014/main" id="{F70D31D9-A204-4AFF-BE13-E3B66FD56092}"/>
              </a:ext>
            </a:extLst>
          </p:cNvPr>
          <p:cNvCxnSpPr/>
          <p:nvPr/>
        </p:nvCxnSpPr>
        <p:spPr>
          <a:xfrm flipH="1">
            <a:off x="1426215" y="2580805"/>
            <a:ext cx="560439" cy="0"/>
          </a:xfrm>
          <a:prstGeom prst="straightConnector1">
            <a:avLst/>
          </a:prstGeom>
          <a:ln w="19050">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6BBC9EAC-EE90-4FC2-A5ED-87FBBF126057}"/>
              </a:ext>
            </a:extLst>
          </p:cNvPr>
          <p:cNvCxnSpPr/>
          <p:nvPr/>
        </p:nvCxnSpPr>
        <p:spPr>
          <a:xfrm>
            <a:off x="1426215" y="2620134"/>
            <a:ext cx="0" cy="1612491"/>
          </a:xfrm>
          <a:prstGeom prst="straightConnector1">
            <a:avLst/>
          </a:prstGeom>
          <a:ln w="19050">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407CAB3F-B01B-4A3E-83C0-8D81808BB335}"/>
              </a:ext>
            </a:extLst>
          </p:cNvPr>
          <p:cNvCxnSpPr/>
          <p:nvPr/>
        </p:nvCxnSpPr>
        <p:spPr>
          <a:xfrm>
            <a:off x="1426215" y="4232625"/>
            <a:ext cx="560439" cy="0"/>
          </a:xfrm>
          <a:prstGeom prst="straightConnector1">
            <a:avLst/>
          </a:prstGeom>
          <a:ln w="19050">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AD91DE4F-F6E0-4E6F-8B32-9AE56EC042E8}"/>
              </a:ext>
            </a:extLst>
          </p:cNvPr>
          <p:cNvCxnSpPr/>
          <p:nvPr/>
        </p:nvCxnSpPr>
        <p:spPr>
          <a:xfrm flipH="1">
            <a:off x="1259067" y="2846276"/>
            <a:ext cx="72758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直接箭头连接符 18">
            <a:extLst>
              <a:ext uri="{FF2B5EF4-FFF2-40B4-BE49-F238E27FC236}">
                <a16:creationId xmlns:a16="http://schemas.microsoft.com/office/drawing/2014/main" id="{B1DB550E-8019-4AD1-A208-F8481456C867}"/>
              </a:ext>
            </a:extLst>
          </p:cNvPr>
          <p:cNvCxnSpPr/>
          <p:nvPr/>
        </p:nvCxnSpPr>
        <p:spPr>
          <a:xfrm>
            <a:off x="1259066" y="2826611"/>
            <a:ext cx="0" cy="5751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直接箭头连接符 20">
            <a:extLst>
              <a:ext uri="{FF2B5EF4-FFF2-40B4-BE49-F238E27FC236}">
                <a16:creationId xmlns:a16="http://schemas.microsoft.com/office/drawing/2014/main" id="{C7784B85-FBF0-4DF8-B968-1AF3FD6EA6E8}"/>
              </a:ext>
            </a:extLst>
          </p:cNvPr>
          <p:cNvCxnSpPr/>
          <p:nvPr/>
        </p:nvCxnSpPr>
        <p:spPr>
          <a:xfrm>
            <a:off x="1259067" y="3391967"/>
            <a:ext cx="8160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文本框 22">
            <a:extLst>
              <a:ext uri="{FF2B5EF4-FFF2-40B4-BE49-F238E27FC236}">
                <a16:creationId xmlns:a16="http://schemas.microsoft.com/office/drawing/2014/main" id="{7C2E6E38-AA03-4388-B77A-77FED34D0145}"/>
              </a:ext>
            </a:extLst>
          </p:cNvPr>
          <p:cNvSpPr txBox="1"/>
          <p:nvPr/>
        </p:nvSpPr>
        <p:spPr>
          <a:xfrm>
            <a:off x="1087562" y="5151318"/>
            <a:ext cx="10033259" cy="369332"/>
          </a:xfrm>
          <a:prstGeom prst="rect">
            <a:avLst/>
          </a:prstGeom>
          <a:noFill/>
        </p:spPr>
        <p:txBody>
          <a:bodyPr wrap="square">
            <a:spAutoFit/>
          </a:bodyPr>
          <a:lstStyle/>
          <a:p>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②</a:t>
            </a:r>
            <a:r>
              <a:rPr lang="en-US" altLang="zh-CN" sz="1800" kern="100" dirty="0">
                <a:effectLst/>
                <a:latin typeface="微软雅黑" panose="020B0503020204020204" pitchFamily="34" charset="-122"/>
                <a:cs typeface="Times New Roman" panose="02020603050405020304" pitchFamily="18" charset="0"/>
              </a:rPr>
              <a:t>&lt;head&gt;&lt;/head&gt;</a:t>
            </a:r>
            <a:r>
              <a:rPr lang="zh-CN" altLang="zh-CN" sz="1800" kern="100" dirty="0">
                <a:effectLst/>
                <a:ea typeface="微软雅黑" panose="020B0503020204020204" pitchFamily="34" charset="-122"/>
                <a:cs typeface="Times New Roman" panose="02020603050405020304" pitchFamily="18" charset="0"/>
              </a:rPr>
              <a:t>是</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文档的头部标签</a:t>
            </a:r>
            <a:r>
              <a:rPr lang="en-US" altLang="zh-CN" sz="1800" kern="100" dirty="0">
                <a:effectLst/>
                <a:ea typeface="微软雅黑" panose="020B0503020204020204" pitchFamily="34" charset="-122"/>
                <a:cs typeface="Times New Roman" panose="02020603050405020304" pitchFamily="18" charset="0"/>
              </a:rPr>
              <a:t>, </a:t>
            </a:r>
            <a:r>
              <a:rPr lang="zh-CN" altLang="zh-CN" sz="1800" kern="100" dirty="0">
                <a:effectLst/>
                <a:ea typeface="微软雅黑" panose="020B0503020204020204" pitchFamily="34" charset="-122"/>
                <a:cs typeface="Times New Roman" panose="02020603050405020304" pitchFamily="18" charset="0"/>
              </a:rPr>
              <a:t>在浏览器窗口中，头部信息是不被显示在正文中的</a:t>
            </a:r>
            <a:r>
              <a:rPr lang="zh-CN" altLang="en-US" kern="100" dirty="0">
                <a:ea typeface="微软雅黑" panose="020B0503020204020204" pitchFamily="34" charset="-122"/>
                <a:cs typeface="Times New Roman" panose="02020603050405020304" pitchFamily="18" charset="0"/>
              </a:rPr>
              <a:t>。</a:t>
            </a:r>
            <a:endParaRPr lang="zh-CN" altLang="en-US" dirty="0"/>
          </a:p>
        </p:txBody>
      </p:sp>
      <p:cxnSp>
        <p:nvCxnSpPr>
          <p:cNvPr id="25" name="直接箭头连接符 24">
            <a:extLst>
              <a:ext uri="{FF2B5EF4-FFF2-40B4-BE49-F238E27FC236}">
                <a16:creationId xmlns:a16="http://schemas.microsoft.com/office/drawing/2014/main" id="{A30933EF-7AD0-4F3A-A2BD-CF0CCD265852}"/>
              </a:ext>
            </a:extLst>
          </p:cNvPr>
          <p:cNvCxnSpPr/>
          <p:nvPr/>
        </p:nvCxnSpPr>
        <p:spPr>
          <a:xfrm flipV="1">
            <a:off x="2507763" y="2408742"/>
            <a:ext cx="0" cy="619432"/>
          </a:xfrm>
          <a:prstGeom prst="straightConnector1">
            <a:avLst/>
          </a:prstGeom>
          <a:ln>
            <a:solidFill>
              <a:srgbClr val="FF0000"/>
            </a:solidFill>
            <a:prstDash val="sysDot"/>
            <a:tailEnd type="triangle"/>
          </a:ln>
        </p:spPr>
        <p:style>
          <a:lnRef idx="3">
            <a:schemeClr val="accent5"/>
          </a:lnRef>
          <a:fillRef idx="0">
            <a:schemeClr val="accent5"/>
          </a:fillRef>
          <a:effectRef idx="2">
            <a:schemeClr val="accent5"/>
          </a:effectRef>
          <a:fontRef idx="minor">
            <a:schemeClr val="tx1"/>
          </a:fontRef>
        </p:style>
      </p:cxnSp>
      <p:cxnSp>
        <p:nvCxnSpPr>
          <p:cNvPr id="27" name="直接箭头连接符 26">
            <a:extLst>
              <a:ext uri="{FF2B5EF4-FFF2-40B4-BE49-F238E27FC236}">
                <a16:creationId xmlns:a16="http://schemas.microsoft.com/office/drawing/2014/main" id="{A28F636B-FF76-400A-B881-948FF86C3BCA}"/>
              </a:ext>
            </a:extLst>
          </p:cNvPr>
          <p:cNvCxnSpPr/>
          <p:nvPr/>
        </p:nvCxnSpPr>
        <p:spPr>
          <a:xfrm>
            <a:off x="2507763" y="2403825"/>
            <a:ext cx="2399071" cy="0"/>
          </a:xfrm>
          <a:prstGeom prst="straightConnector1">
            <a:avLst/>
          </a:prstGeom>
          <a:ln>
            <a:solidFill>
              <a:srgbClr val="FF0000"/>
            </a:solidFill>
            <a:prstDash val="sysDot"/>
            <a:tailEnd type="triangle"/>
          </a:ln>
        </p:spPr>
        <p:style>
          <a:lnRef idx="3">
            <a:schemeClr val="accent5"/>
          </a:lnRef>
          <a:fillRef idx="0">
            <a:schemeClr val="accent5"/>
          </a:fillRef>
          <a:effectRef idx="2">
            <a:schemeClr val="accent5"/>
          </a:effectRef>
          <a:fontRef idx="minor">
            <a:schemeClr val="tx1"/>
          </a:fontRef>
        </p:style>
      </p:cxnSp>
      <p:cxnSp>
        <p:nvCxnSpPr>
          <p:cNvPr id="29" name="直接箭头连接符 28">
            <a:extLst>
              <a:ext uri="{FF2B5EF4-FFF2-40B4-BE49-F238E27FC236}">
                <a16:creationId xmlns:a16="http://schemas.microsoft.com/office/drawing/2014/main" id="{37A3A1B1-793C-43A0-A488-BB9823EEE55B}"/>
              </a:ext>
            </a:extLst>
          </p:cNvPr>
          <p:cNvCxnSpPr/>
          <p:nvPr/>
        </p:nvCxnSpPr>
        <p:spPr>
          <a:xfrm>
            <a:off x="4906834" y="2408742"/>
            <a:ext cx="0" cy="619432"/>
          </a:xfrm>
          <a:prstGeom prst="straightConnector1">
            <a:avLst/>
          </a:prstGeom>
          <a:ln>
            <a:solidFill>
              <a:srgbClr val="FF0000"/>
            </a:solidFill>
            <a:prstDash val="sysDot"/>
            <a:tailEnd type="triangle"/>
          </a:ln>
        </p:spPr>
        <p:style>
          <a:lnRef idx="3">
            <a:schemeClr val="accent5"/>
          </a:lnRef>
          <a:fillRef idx="0">
            <a:schemeClr val="accent5"/>
          </a:fillRef>
          <a:effectRef idx="2">
            <a:schemeClr val="accent5"/>
          </a:effectRef>
          <a:fontRef idx="minor">
            <a:schemeClr val="tx1"/>
          </a:fontRef>
        </p:style>
      </p:cxnSp>
      <p:sp>
        <p:nvSpPr>
          <p:cNvPr id="31" name="文本框 30">
            <a:extLst>
              <a:ext uri="{FF2B5EF4-FFF2-40B4-BE49-F238E27FC236}">
                <a16:creationId xmlns:a16="http://schemas.microsoft.com/office/drawing/2014/main" id="{0D9DCB75-5BD3-4AE0-889C-5C06C746DF17}"/>
              </a:ext>
            </a:extLst>
          </p:cNvPr>
          <p:cNvSpPr txBox="1"/>
          <p:nvPr/>
        </p:nvSpPr>
        <p:spPr>
          <a:xfrm>
            <a:off x="1087561" y="5512722"/>
            <a:ext cx="10161079" cy="646331"/>
          </a:xfrm>
          <a:prstGeom prst="rect">
            <a:avLst/>
          </a:prstGeom>
          <a:noFill/>
        </p:spPr>
        <p:txBody>
          <a:bodyPr wrap="square">
            <a:spAutoFit/>
          </a:bodyPr>
          <a:lstStyle/>
          <a:p>
            <a:r>
              <a:rPr lang="en-US" altLang="zh-CN" dirty="0">
                <a:effectLst/>
                <a:latin typeface="微软雅黑" panose="020B0503020204020204" pitchFamily="34" charset="-122"/>
              </a:rPr>
              <a:t>③&lt;title&gt;</a:t>
            </a:r>
            <a:r>
              <a:rPr lang="zh-CN" altLang="zh-CN" dirty="0">
                <a:effectLst/>
                <a:ea typeface="微软雅黑" panose="020B0503020204020204" pitchFamily="34" charset="-122"/>
              </a:rPr>
              <a:t>和</a:t>
            </a:r>
            <a:r>
              <a:rPr lang="en-US" altLang="zh-CN" dirty="0">
                <a:effectLst/>
                <a:ea typeface="微软雅黑" panose="020B0503020204020204" pitchFamily="34" charset="-122"/>
              </a:rPr>
              <a:t>&lt;/title&gt;</a:t>
            </a:r>
            <a:r>
              <a:rPr lang="zh-CN" altLang="zh-CN" dirty="0">
                <a:effectLst/>
                <a:ea typeface="微软雅黑" panose="020B0503020204020204" pitchFamily="34" charset="-122"/>
              </a:rPr>
              <a:t>是嵌套在</a:t>
            </a:r>
            <a:r>
              <a:rPr lang="en-US" altLang="zh-CN" dirty="0">
                <a:effectLst/>
                <a:ea typeface="微软雅黑" panose="020B0503020204020204" pitchFamily="34" charset="-122"/>
              </a:rPr>
              <a:t>&lt;head&gt;</a:t>
            </a:r>
            <a:r>
              <a:rPr lang="zh-CN" altLang="zh-CN" dirty="0">
                <a:effectLst/>
                <a:ea typeface="微软雅黑" panose="020B0503020204020204" pitchFamily="34" charset="-122"/>
              </a:rPr>
              <a:t>头部标签中的，标签之间的文本是文档标题，它被显示在浏览器窗口的标题栏。</a:t>
            </a:r>
            <a:endParaRPr lang="zh-CN" altLang="zh-CN" dirty="0">
              <a:effectLst/>
            </a:endParaRPr>
          </a:p>
        </p:txBody>
      </p:sp>
      <p:cxnSp>
        <p:nvCxnSpPr>
          <p:cNvPr id="33" name="直接箭头连接符 32">
            <a:extLst>
              <a:ext uri="{FF2B5EF4-FFF2-40B4-BE49-F238E27FC236}">
                <a16:creationId xmlns:a16="http://schemas.microsoft.com/office/drawing/2014/main" id="{459A646B-13D9-4F80-BDFE-41B4A9336ADD}"/>
              </a:ext>
            </a:extLst>
          </p:cNvPr>
          <p:cNvCxnSpPr>
            <a:cxnSpLocks/>
          </p:cNvCxnSpPr>
          <p:nvPr/>
        </p:nvCxnSpPr>
        <p:spPr>
          <a:xfrm flipH="1">
            <a:off x="1622860" y="3652521"/>
            <a:ext cx="452284"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36" name="直接箭头连接符 35">
            <a:extLst>
              <a:ext uri="{FF2B5EF4-FFF2-40B4-BE49-F238E27FC236}">
                <a16:creationId xmlns:a16="http://schemas.microsoft.com/office/drawing/2014/main" id="{AF049336-0E66-4C94-AEFF-D59A8437291C}"/>
              </a:ext>
            </a:extLst>
          </p:cNvPr>
          <p:cNvCxnSpPr/>
          <p:nvPr/>
        </p:nvCxnSpPr>
        <p:spPr>
          <a:xfrm>
            <a:off x="1613028" y="3632857"/>
            <a:ext cx="0" cy="324464"/>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8" name="直接箭头连接符 37">
            <a:extLst>
              <a:ext uri="{FF2B5EF4-FFF2-40B4-BE49-F238E27FC236}">
                <a16:creationId xmlns:a16="http://schemas.microsoft.com/office/drawing/2014/main" id="{80EF8307-E3F7-4240-ABE2-3C966A07A2B0}"/>
              </a:ext>
            </a:extLst>
          </p:cNvPr>
          <p:cNvCxnSpPr/>
          <p:nvPr/>
        </p:nvCxnSpPr>
        <p:spPr>
          <a:xfrm>
            <a:off x="1622860" y="3967154"/>
            <a:ext cx="452284" cy="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40" name="文本框 39">
            <a:extLst>
              <a:ext uri="{FF2B5EF4-FFF2-40B4-BE49-F238E27FC236}">
                <a16:creationId xmlns:a16="http://schemas.microsoft.com/office/drawing/2014/main" id="{27E0DC95-226B-499F-9CC8-FCC64E14533B}"/>
              </a:ext>
            </a:extLst>
          </p:cNvPr>
          <p:cNvSpPr txBox="1"/>
          <p:nvPr/>
        </p:nvSpPr>
        <p:spPr>
          <a:xfrm>
            <a:off x="1151470" y="6133561"/>
            <a:ext cx="10033259" cy="369332"/>
          </a:xfrm>
          <a:prstGeom prst="rect">
            <a:avLst/>
          </a:prstGeom>
          <a:noFill/>
        </p:spPr>
        <p:txBody>
          <a:bodyPr wrap="square">
            <a:spAutoFit/>
          </a:bodyPr>
          <a:lstStyle/>
          <a:p>
            <a:r>
              <a:rPr lang="en-US" altLang="zh-CN" sz="1800" kern="100" dirty="0">
                <a:effectLst/>
                <a:latin typeface="微软雅黑" panose="020B0503020204020204" pitchFamily="34" charset="-122"/>
                <a:cs typeface="Times New Roman" panose="02020603050405020304" pitchFamily="18" charset="0"/>
              </a:rPr>
              <a:t>④&lt;body&gt; &lt;/body&gt;</a:t>
            </a:r>
            <a:r>
              <a:rPr lang="zh-CN" altLang="zh-CN" sz="1800" kern="100" dirty="0">
                <a:effectLst/>
                <a:ea typeface="微软雅黑" panose="020B0503020204020204" pitchFamily="34" charset="-122"/>
                <a:cs typeface="Times New Roman" panose="02020603050405020304" pitchFamily="18" charset="0"/>
              </a:rPr>
              <a:t>标签一般不省略，标签之间的文本是正文，是在浏览器要显示的页面内容。</a:t>
            </a:r>
            <a:endParaRPr lang="zh-CN" altLang="en-US" dirty="0"/>
          </a:p>
        </p:txBody>
      </p:sp>
      <p:sp>
        <p:nvSpPr>
          <p:cNvPr id="42" name="文本框 41">
            <a:extLst>
              <a:ext uri="{FF2B5EF4-FFF2-40B4-BE49-F238E27FC236}">
                <a16:creationId xmlns:a16="http://schemas.microsoft.com/office/drawing/2014/main" id="{6817C524-6F3B-4171-A466-EF39D2080A81}"/>
              </a:ext>
            </a:extLst>
          </p:cNvPr>
          <p:cNvSpPr txBox="1"/>
          <p:nvPr/>
        </p:nvSpPr>
        <p:spPr>
          <a:xfrm>
            <a:off x="570816" y="1121618"/>
            <a:ext cx="10677824" cy="923330"/>
          </a:xfrm>
          <a:prstGeom prst="rect">
            <a:avLst/>
          </a:prstGeom>
          <a:solidFill>
            <a:schemeClr val="bg1">
              <a:lumMod val="85000"/>
            </a:schemeClr>
          </a:solidFill>
        </p:spPr>
        <p:txBody>
          <a:bodyPr wrap="square">
            <a:spAutoFit/>
          </a:bodyPr>
          <a:lstStyle/>
          <a:p>
            <a:pPr algn="l"/>
            <a:r>
              <a:rPr lang="en-US" altLang="zh-CN" dirty="0">
                <a:effectLst/>
                <a:latin typeface="微软雅黑" panose="020B0503020204020204" pitchFamily="34" charset="-122"/>
              </a:rPr>
              <a:t>HTML</a:t>
            </a:r>
            <a:r>
              <a:rPr lang="zh-CN" altLang="zh-CN" dirty="0">
                <a:effectLst/>
                <a:ea typeface="微软雅黑" panose="020B0503020204020204" pitchFamily="34" charset="-122"/>
              </a:rPr>
              <a:t>文档是由一系列的元素和标签组成，元素名称不区分大小写，</a:t>
            </a:r>
            <a:r>
              <a:rPr lang="en-US" altLang="zh-CN" dirty="0">
                <a:effectLst/>
                <a:ea typeface="微软雅黑" panose="020B0503020204020204" pitchFamily="34" charset="-122"/>
              </a:rPr>
              <a:t>HTML</a:t>
            </a:r>
            <a:r>
              <a:rPr lang="zh-CN" altLang="zh-CN" dirty="0">
                <a:effectLst/>
                <a:ea typeface="微软雅黑" panose="020B0503020204020204" pitchFamily="34" charset="-122"/>
              </a:rPr>
              <a:t>用标签来规定元素的属性和它在文件中的位置，</a:t>
            </a:r>
            <a:r>
              <a:rPr lang="en-US" altLang="zh-CN" dirty="0">
                <a:effectLst/>
                <a:ea typeface="微软雅黑" panose="020B0503020204020204" pitchFamily="34" charset="-122"/>
              </a:rPr>
              <a:t> HTML</a:t>
            </a:r>
            <a:r>
              <a:rPr lang="zh-CN" altLang="zh-CN" dirty="0">
                <a:effectLst/>
                <a:ea typeface="微软雅黑" panose="020B0503020204020204" pitchFamily="34" charset="-122"/>
              </a:rPr>
              <a:t>超文本文档分文档头部和文档主体两部分，在文档头部里，是设置文档的基本信息，文档主体是要显示的各种文档信息。</a:t>
            </a:r>
            <a:endParaRPr lang="zh-CN" altLang="zh-CN" dirty="0">
              <a:effectLst/>
            </a:endParaRPr>
          </a:p>
        </p:txBody>
      </p:sp>
    </p:spTree>
    <p:extLst>
      <p:ext uri="{BB962C8B-B14F-4D97-AF65-F5344CB8AC3E}">
        <p14:creationId xmlns:p14="http://schemas.microsoft.com/office/powerpoint/2010/main" val="314020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par>
                                <p:cTn id="36" presetID="22" presetClass="entr" presetSubtype="2"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childTnLst>
                          </p:cTn>
                        </p:par>
                        <p:par>
                          <p:cTn id="39" fill="hold">
                            <p:stCondLst>
                              <p:cond delay="500"/>
                            </p:stCondLst>
                            <p:childTnLst>
                              <p:par>
                                <p:cTn id="40" presetID="2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1000"/>
                            </p:stCondLst>
                            <p:childTnLst>
                              <p:par>
                                <p:cTn id="44" presetID="22" presetClass="entr" presetSubtype="8"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9"/>
                                        </p:tgtEl>
                                      </p:cBhvr>
                                    </p:animEffect>
                                    <p:set>
                                      <p:cBhvr>
                                        <p:cTn id="58" dur="1" fill="hold">
                                          <p:stCondLst>
                                            <p:cond delay="499"/>
                                          </p:stCondLst>
                                        </p:cTn>
                                        <p:tgtEl>
                                          <p:spTgt spid="19"/>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21"/>
                                        </p:tgtEl>
                                      </p:cBhvr>
                                    </p:animEffect>
                                    <p:set>
                                      <p:cBhvr>
                                        <p:cTn id="61" dur="1" fill="hold">
                                          <p:stCondLst>
                                            <p:cond delay="499"/>
                                          </p:stCondLst>
                                        </p:cTn>
                                        <p:tgtEl>
                                          <p:spTgt spid="21"/>
                                        </p:tgtEl>
                                        <p:attrNameLst>
                                          <p:attrName>style.visibility</p:attrName>
                                        </p:attrNameLst>
                                      </p:cBhvr>
                                      <p:to>
                                        <p:strVal val="hidden"/>
                                      </p:to>
                                    </p:set>
                                  </p:childTnLst>
                                </p:cTn>
                              </p:par>
                            </p:childTnLst>
                          </p:cTn>
                        </p:par>
                        <p:par>
                          <p:cTn id="62" fill="hold">
                            <p:stCondLst>
                              <p:cond delay="500"/>
                            </p:stCondLst>
                            <p:childTnLst>
                              <p:par>
                                <p:cTn id="63" presetID="22" presetClass="entr" presetSubtype="4"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down)">
                                      <p:cBhvr>
                                        <p:cTn id="65" dur="500"/>
                                        <p:tgtEl>
                                          <p:spTgt spid="25"/>
                                        </p:tgtEl>
                                      </p:cBhvr>
                                    </p:animEffect>
                                  </p:childTnLst>
                                </p:cTn>
                              </p:par>
                            </p:childTnLst>
                          </p:cTn>
                        </p:par>
                        <p:par>
                          <p:cTn id="66" fill="hold">
                            <p:stCondLst>
                              <p:cond delay="100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1500"/>
                            </p:stCondLst>
                            <p:childTnLst>
                              <p:par>
                                <p:cTn id="71" presetID="22" presetClass="entr" presetSubtype="1"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up)">
                                      <p:cBhvr>
                                        <p:cTn id="73" dur="500"/>
                                        <p:tgtEl>
                                          <p:spTgt spid="29"/>
                                        </p:tgtEl>
                                      </p:cBhvr>
                                    </p:animEffect>
                                  </p:childTnLst>
                                </p:cTn>
                              </p:par>
                            </p:childTnLst>
                          </p:cTn>
                        </p:par>
                        <p:par>
                          <p:cTn id="74" fill="hold">
                            <p:stCondLst>
                              <p:cond delay="200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500"/>
                                        <p:tgtEl>
                                          <p:spTgt spid="25"/>
                                        </p:tgtEl>
                                      </p:cBhvr>
                                    </p:animEffect>
                                    <p:set>
                                      <p:cBhvr>
                                        <p:cTn id="82" dur="1" fill="hold">
                                          <p:stCondLst>
                                            <p:cond delay="499"/>
                                          </p:stCondLst>
                                        </p:cTn>
                                        <p:tgtEl>
                                          <p:spTgt spid="25"/>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27"/>
                                        </p:tgtEl>
                                      </p:cBhvr>
                                    </p:animEffect>
                                    <p:set>
                                      <p:cBhvr>
                                        <p:cTn id="85" dur="1" fill="hold">
                                          <p:stCondLst>
                                            <p:cond delay="499"/>
                                          </p:stCondLst>
                                        </p:cTn>
                                        <p:tgtEl>
                                          <p:spTgt spid="27"/>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9"/>
                                        </p:tgtEl>
                                      </p:cBhvr>
                                    </p:animEffect>
                                    <p:set>
                                      <p:cBhvr>
                                        <p:cTn id="88" dur="1" fill="hold">
                                          <p:stCondLst>
                                            <p:cond delay="499"/>
                                          </p:stCondLst>
                                        </p:cTn>
                                        <p:tgtEl>
                                          <p:spTgt spid="29"/>
                                        </p:tgtEl>
                                        <p:attrNameLst>
                                          <p:attrName>style.visibility</p:attrName>
                                        </p:attrNameLst>
                                      </p:cBhvr>
                                      <p:to>
                                        <p:strVal val="hidden"/>
                                      </p:to>
                                    </p:set>
                                  </p:childTnLst>
                                </p:cTn>
                              </p:par>
                            </p:childTnLst>
                          </p:cTn>
                        </p:par>
                        <p:par>
                          <p:cTn id="89" fill="hold">
                            <p:stCondLst>
                              <p:cond delay="500"/>
                            </p:stCondLst>
                            <p:childTnLst>
                              <p:par>
                                <p:cTn id="90" presetID="22" presetClass="entr" presetSubtype="2"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right)">
                                      <p:cBhvr>
                                        <p:cTn id="92" dur="500"/>
                                        <p:tgtEl>
                                          <p:spTgt spid="33"/>
                                        </p:tgtEl>
                                      </p:cBhvr>
                                    </p:animEffect>
                                  </p:childTnLst>
                                </p:cTn>
                              </p:par>
                            </p:childTnLst>
                          </p:cTn>
                        </p:par>
                        <p:par>
                          <p:cTn id="93" fill="hold">
                            <p:stCondLst>
                              <p:cond delay="1000"/>
                            </p:stCondLst>
                            <p:childTnLst>
                              <p:par>
                                <p:cTn id="94" presetID="22" presetClass="entr" presetSubtype="1"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wipe(up)">
                                      <p:cBhvr>
                                        <p:cTn id="96" dur="500"/>
                                        <p:tgtEl>
                                          <p:spTgt spid="36"/>
                                        </p:tgtEl>
                                      </p:cBhvr>
                                    </p:animEffect>
                                  </p:childTnLst>
                                </p:cTn>
                              </p:par>
                            </p:childTnLst>
                          </p:cTn>
                        </p:par>
                        <p:par>
                          <p:cTn id="97" fill="hold">
                            <p:stCondLst>
                              <p:cond delay="1500"/>
                            </p:stCondLst>
                            <p:childTnLst>
                              <p:par>
                                <p:cTn id="98" presetID="22" presetClass="entr" presetSubtype="8" fill="hold"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par>
                          <p:cTn id="101" fill="hold">
                            <p:stCondLst>
                              <p:cond delay="20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3" grpId="0"/>
      <p:bldP spid="31" grpId="0"/>
      <p:bldP spid="4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3</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5" y="770983"/>
            <a:ext cx="9533058" cy="923330"/>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css.css</a:t>
            </a:r>
            <a:r>
              <a:rPr lang="zh-CN" altLang="zh-CN" sz="1800" kern="100" dirty="0">
                <a:effectLst/>
                <a:ea typeface="微软雅黑" panose="020B0503020204020204" pitchFamily="34" charset="-122"/>
                <a:cs typeface="Times New Roman" panose="02020603050405020304" pitchFamily="18" charset="0"/>
              </a:rPr>
              <a:t>文件里设置</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的样式为</a:t>
            </a:r>
            <a:r>
              <a:rPr lang="en-US" altLang="zh-CN" sz="1800" kern="100" dirty="0">
                <a:effectLst/>
                <a:ea typeface="微软雅黑" panose="020B0503020204020204" pitchFamily="34" charset="-122"/>
                <a:cs typeface="Times New Roman" panose="02020603050405020304" pitchFamily="18" charset="0"/>
              </a:rPr>
              <a:t>:</a:t>
            </a:r>
            <a:r>
              <a:rPr lang="en-US" altLang="zh-CN" sz="1800" kern="100" dirty="0">
                <a:solidFill>
                  <a:srgbClr val="000000"/>
                </a:solidFill>
                <a:effectLst/>
                <a:latin typeface="微软雅黑" panose="020B0503020204020204" pitchFamily="34" charset="-122"/>
                <a:cs typeface="Times New Roman" panose="02020603050405020304" pitchFamily="18" charset="0"/>
              </a:rPr>
              <a:t> ul {padding:0; margin:0; </a:t>
            </a:r>
            <a:r>
              <a:rPr lang="en-US" altLang="zh-CN" sz="1800" kern="100" dirty="0" err="1">
                <a:solidFill>
                  <a:srgbClr val="000000"/>
                </a:solidFill>
                <a:effectLst/>
                <a:latin typeface="微软雅黑" panose="020B0503020204020204" pitchFamily="34" charset="-122"/>
                <a:cs typeface="Times New Roman" panose="02020603050405020304" pitchFamily="18" charset="0"/>
              </a:rPr>
              <a:t>list-style-type:none</a:t>
            </a:r>
            <a:r>
              <a:rPr lang="en-US" altLang="zh-CN" sz="1800" kern="100" dirty="0">
                <a:solidFill>
                  <a:srgbClr val="000000"/>
                </a:solidFill>
                <a:effectLst/>
                <a:latin typeface="微软雅黑" panose="020B0503020204020204" pitchFamily="34" charset="-122"/>
                <a:cs typeface="Times New Roman" panose="02020603050405020304" pitchFamily="18" charset="0"/>
              </a:rPr>
              <a:t>;} </a:t>
            </a:r>
          </a:p>
          <a:p>
            <a:r>
              <a:rPr lang="en-US" altLang="zh-CN" sz="1800" kern="100" dirty="0">
                <a:effectLst/>
                <a:latin typeface="微软雅黑" panose="020B0503020204020204" pitchFamily="34" charset="-122"/>
                <a:cs typeface="Times New Roman" panose="02020603050405020304" pitchFamily="18" charset="0"/>
              </a:rPr>
              <a:t>padding</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margin</a:t>
            </a:r>
            <a:r>
              <a:rPr lang="zh-CN" altLang="en-US"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将</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标签产生的边距和填充值改为</a:t>
            </a:r>
            <a:r>
              <a:rPr lang="en-US" altLang="zh-CN" sz="1800" kern="100" dirty="0">
                <a:effectLst/>
                <a:ea typeface="微软雅黑" panose="020B0503020204020204" pitchFamily="34" charset="-122"/>
                <a:cs typeface="Times New Roman" panose="02020603050405020304" pitchFamily="18" charset="0"/>
              </a:rPr>
              <a:t>0</a:t>
            </a:r>
            <a:r>
              <a:rPr lang="zh-CN" altLang="zh-CN" sz="1800" kern="100" dirty="0">
                <a:effectLst/>
                <a:ea typeface="微软雅黑" panose="020B0503020204020204" pitchFamily="34" charset="-122"/>
                <a:cs typeface="Times New Roman" panose="02020603050405020304" pitchFamily="18" charset="0"/>
              </a:rPr>
              <a:t>； </a:t>
            </a:r>
            <a:r>
              <a:rPr lang="en-US" altLang="zh-CN" sz="1800" kern="100" dirty="0">
                <a:effectLst/>
                <a:ea typeface="微软雅黑" panose="020B0503020204020204" pitchFamily="34" charset="-122"/>
                <a:cs typeface="Times New Roman" panose="02020603050405020304" pitchFamily="18" charset="0"/>
              </a:rPr>
              <a:t>list-style-</a:t>
            </a:r>
            <a:r>
              <a:rPr lang="en-US" altLang="zh-CN" sz="1800" kern="100" dirty="0" err="1">
                <a:effectLst/>
                <a:ea typeface="微软雅黑" panose="020B0503020204020204" pitchFamily="34" charset="-122"/>
                <a:cs typeface="Times New Roman" panose="02020603050405020304" pitchFamily="18" charset="0"/>
              </a:rPr>
              <a:t>typ</a:t>
            </a:r>
            <a:r>
              <a:rPr lang="zh-CN" altLang="zh-CN" sz="1800" kern="100" dirty="0">
                <a:effectLst/>
                <a:ea typeface="微软雅黑" panose="020B0503020204020204" pitchFamily="34" charset="-122"/>
                <a:cs typeface="Times New Roman" panose="02020603050405020304" pitchFamily="18" charset="0"/>
              </a:rPr>
              <a:t>的值设为</a:t>
            </a:r>
            <a:r>
              <a:rPr lang="en-US" altLang="zh-CN" sz="1800" kern="100" dirty="0">
                <a:effectLst/>
                <a:ea typeface="微软雅黑" panose="020B0503020204020204" pitchFamily="34" charset="-122"/>
                <a:cs typeface="Times New Roman" panose="02020603050405020304" pitchFamily="18" charset="0"/>
              </a:rPr>
              <a:t>none</a:t>
            </a:r>
            <a:r>
              <a:rPr lang="zh-CN" altLang="zh-CN" sz="1800" kern="100" dirty="0">
                <a:effectLst/>
                <a:ea typeface="微软雅黑" panose="020B0503020204020204" pitchFamily="34" charset="-122"/>
                <a:cs typeface="Times New Roman" panose="02020603050405020304" pitchFamily="18" charset="0"/>
              </a:rPr>
              <a:t>，就将</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的列表符号设置为无</a:t>
            </a:r>
            <a:r>
              <a:rPr lang="zh-CN" altLang="en-US" kern="100" dirty="0">
                <a:ea typeface="微软雅黑" panose="020B0503020204020204" pitchFamily="34" charset="-122"/>
                <a:cs typeface="Times New Roman" panose="02020603050405020304" pitchFamily="18" charset="0"/>
              </a:rPr>
              <a:t>。</a:t>
            </a:r>
            <a:endParaRPr lang="zh-CN" altLang="en-US" dirty="0"/>
          </a:p>
        </p:txBody>
      </p:sp>
      <p:sp>
        <p:nvSpPr>
          <p:cNvPr id="2" name="Rectangle 2">
            <a:extLst>
              <a:ext uri="{FF2B5EF4-FFF2-40B4-BE49-F238E27FC236}">
                <a16:creationId xmlns:a16="http://schemas.microsoft.com/office/drawing/2014/main" id="{05B091BC-BA4C-4965-A878-2C531A048AE7}"/>
              </a:ext>
            </a:extLst>
          </p:cNvPr>
          <p:cNvSpPr>
            <a:spLocks noChangeArrowheads="1"/>
          </p:cNvSpPr>
          <p:nvPr/>
        </p:nvSpPr>
        <p:spPr bwMode="auto">
          <a:xfrm>
            <a:off x="545123" y="1754043"/>
            <a:ext cx="243451" cy="448582"/>
          </a:xfrm>
          <a:prstGeom prst="rect">
            <a:avLst/>
          </a:prstGeom>
          <a:noFill/>
          <a:ln>
            <a:noFill/>
          </a:ln>
          <a:effectLst>
            <a:glow rad="635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pic>
        <p:nvPicPr>
          <p:cNvPr id="13314" name="图片 1">
            <a:extLst>
              <a:ext uri="{FF2B5EF4-FFF2-40B4-BE49-F238E27FC236}">
                <a16:creationId xmlns:a16="http://schemas.microsoft.com/office/drawing/2014/main" id="{89898DF2-935B-4E24-A131-8EBF831D2A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251" y="1978334"/>
            <a:ext cx="6916371" cy="39648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8334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4</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5" y="770983"/>
            <a:ext cx="9533058" cy="646331"/>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css.css</a:t>
            </a:r>
            <a:r>
              <a:rPr lang="zh-CN" altLang="zh-CN" sz="1800" kern="100" dirty="0">
                <a:effectLst/>
                <a:ea typeface="微软雅黑" panose="020B0503020204020204" pitchFamily="34" charset="-122"/>
                <a:cs typeface="Times New Roman" panose="02020603050405020304" pitchFamily="18" charset="0"/>
              </a:rPr>
              <a:t>文件里设置</a:t>
            </a:r>
            <a:r>
              <a:rPr lang="en-US" altLang="zh-CN" sz="1800" kern="100" dirty="0">
                <a:effectLst/>
                <a:ea typeface="微软雅黑" panose="020B0503020204020204" pitchFamily="34" charset="-122"/>
                <a:cs typeface="Times New Roman" panose="02020603050405020304" pitchFamily="18" charset="0"/>
              </a:rPr>
              <a:t>&lt;ul&gt;</a:t>
            </a:r>
            <a:r>
              <a:rPr lang="zh-CN" altLang="zh-CN" sz="1800" kern="100" dirty="0">
                <a:effectLst/>
                <a:ea typeface="微软雅黑" panose="020B0503020204020204" pitchFamily="34" charset="-122"/>
                <a:cs typeface="Times New Roman" panose="02020603050405020304" pitchFamily="18" charset="0"/>
              </a:rPr>
              <a:t>的样式为</a:t>
            </a:r>
            <a:r>
              <a:rPr lang="en-US" altLang="zh-CN" sz="1800" kern="100" dirty="0">
                <a:effectLst/>
                <a:ea typeface="微软雅黑" panose="020B0503020204020204" pitchFamily="34" charset="-122"/>
                <a:cs typeface="Times New Roman" panose="02020603050405020304" pitchFamily="18" charset="0"/>
              </a:rPr>
              <a:t>:</a:t>
            </a:r>
            <a:r>
              <a:rPr lang="en-US" altLang="zh-CN" sz="1800" kern="100" dirty="0">
                <a:solidFill>
                  <a:srgbClr val="000000"/>
                </a:solidFill>
                <a:effectLst/>
                <a:latin typeface="微软雅黑" panose="020B0503020204020204" pitchFamily="34" charset="-122"/>
                <a:cs typeface="Times New Roman" panose="02020603050405020304" pitchFamily="18" charset="0"/>
              </a:rPr>
              <a:t> ul {padding:0; margin:0; </a:t>
            </a:r>
            <a:r>
              <a:rPr lang="en-US" altLang="zh-CN" sz="1800" kern="100" dirty="0" err="1">
                <a:solidFill>
                  <a:srgbClr val="000000"/>
                </a:solidFill>
                <a:effectLst/>
                <a:latin typeface="微软雅黑" panose="020B0503020204020204" pitchFamily="34" charset="-122"/>
                <a:cs typeface="Times New Roman" panose="02020603050405020304" pitchFamily="18" charset="0"/>
              </a:rPr>
              <a:t>list-style-type:none</a:t>
            </a:r>
            <a:r>
              <a:rPr lang="en-US" altLang="zh-CN" sz="1800" kern="100" dirty="0">
                <a:solidFill>
                  <a:srgbClr val="000000"/>
                </a:solidFill>
                <a:effectLst/>
                <a:latin typeface="微软雅黑" panose="020B0503020204020204" pitchFamily="34" charset="-122"/>
                <a:cs typeface="Times New Roman" panose="02020603050405020304" pitchFamily="18" charset="0"/>
              </a:rPr>
              <a:t>;} </a:t>
            </a:r>
          </a:p>
          <a:p>
            <a:r>
              <a:rPr lang="zh-CN" altLang="zh-CN" sz="1800" kern="100" dirty="0">
                <a:effectLst/>
                <a:ea typeface="微软雅黑" panose="020B0503020204020204" pitchFamily="34" charset="-122"/>
                <a:cs typeface="Times New Roman" panose="02020603050405020304" pitchFamily="18" charset="0"/>
              </a:rPr>
              <a:t>设置&lt;li&gt;标签的样式为float的左对齐效果</a:t>
            </a:r>
            <a:r>
              <a:rPr lang="en-US" altLang="zh-CN" sz="1800" kern="100" dirty="0">
                <a:solidFill>
                  <a:srgbClr val="000000"/>
                </a:solidFill>
                <a:effectLst/>
                <a:latin typeface="微软雅黑" panose="020B0503020204020204" pitchFamily="34" charset="-122"/>
                <a:cs typeface="Times New Roman" panose="02020603050405020304" pitchFamily="18" charset="0"/>
              </a:rPr>
              <a:t>li { </a:t>
            </a:r>
            <a:r>
              <a:rPr lang="en-US" altLang="zh-CN" sz="1800" kern="100" dirty="0" err="1">
                <a:solidFill>
                  <a:srgbClr val="000000"/>
                </a:solidFill>
                <a:effectLst/>
                <a:latin typeface="微软雅黑" panose="020B0503020204020204" pitchFamily="34" charset="-122"/>
                <a:cs typeface="Times New Roman" panose="02020603050405020304" pitchFamily="18" charset="0"/>
              </a:rPr>
              <a:t>float:left</a:t>
            </a:r>
            <a:r>
              <a:rPr lang="en-US" altLang="zh-CN" sz="1800" kern="100" dirty="0">
                <a:solidFill>
                  <a:srgbClr val="000000"/>
                </a:solidFill>
                <a:effectLst/>
                <a:latin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，菜单变为水平菜单。</a:t>
            </a:r>
            <a:endParaRPr lang="zh-CN" altLang="en-US" dirty="0"/>
          </a:p>
        </p:txBody>
      </p:sp>
      <p:sp>
        <p:nvSpPr>
          <p:cNvPr id="2" name="Rectangle 2">
            <a:extLst>
              <a:ext uri="{FF2B5EF4-FFF2-40B4-BE49-F238E27FC236}">
                <a16:creationId xmlns:a16="http://schemas.microsoft.com/office/drawing/2014/main" id="{05B091BC-BA4C-4965-A878-2C531A048AE7}"/>
              </a:ext>
            </a:extLst>
          </p:cNvPr>
          <p:cNvSpPr>
            <a:spLocks noChangeArrowheads="1"/>
          </p:cNvSpPr>
          <p:nvPr/>
        </p:nvSpPr>
        <p:spPr bwMode="auto">
          <a:xfrm>
            <a:off x="545123" y="1754043"/>
            <a:ext cx="243451" cy="448582"/>
          </a:xfrm>
          <a:prstGeom prst="rect">
            <a:avLst/>
          </a:prstGeom>
          <a:noFill/>
          <a:ln>
            <a:noFill/>
          </a:ln>
          <a:effectLst>
            <a:glow rad="635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sp>
        <p:nvSpPr>
          <p:cNvPr id="7" name="矩形: 对角圆角 6">
            <a:extLst>
              <a:ext uri="{FF2B5EF4-FFF2-40B4-BE49-F238E27FC236}">
                <a16:creationId xmlns:a16="http://schemas.microsoft.com/office/drawing/2014/main" id="{241ABBE6-6036-4ECA-A235-31EAC2A0FCDE}"/>
              </a:ext>
            </a:extLst>
          </p:cNvPr>
          <p:cNvSpPr/>
          <p:nvPr/>
        </p:nvSpPr>
        <p:spPr>
          <a:xfrm>
            <a:off x="127819" y="1660934"/>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5</a:t>
            </a:r>
            <a:endParaRPr lang="zh-CN" altLang="en-US" b="1" dirty="0">
              <a:effectLst>
                <a:outerShdw blurRad="38100" dist="38100" dir="2700000" algn="tl">
                  <a:srgbClr val="000000">
                    <a:alpha val="43137"/>
                  </a:srgbClr>
                </a:outerShdw>
              </a:effectLst>
            </a:endParaRPr>
          </a:p>
        </p:txBody>
      </p:sp>
      <p:sp>
        <p:nvSpPr>
          <p:cNvPr id="8" name="文本框 7">
            <a:extLst>
              <a:ext uri="{FF2B5EF4-FFF2-40B4-BE49-F238E27FC236}">
                <a16:creationId xmlns:a16="http://schemas.microsoft.com/office/drawing/2014/main" id="{F868DEFD-D157-4133-BCCC-5D7FA295EF23}"/>
              </a:ext>
            </a:extLst>
          </p:cNvPr>
          <p:cNvSpPr txBox="1"/>
          <p:nvPr/>
        </p:nvSpPr>
        <p:spPr>
          <a:xfrm>
            <a:off x="1413365" y="1655168"/>
            <a:ext cx="9533058" cy="923330"/>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设置超链接文字的效果，在</a:t>
            </a:r>
            <a:r>
              <a:rPr lang="en-US" altLang="zh-CN" sz="1800" kern="100" dirty="0">
                <a:effectLst/>
                <a:ea typeface="微软雅黑" panose="020B0503020204020204" pitchFamily="34" charset="-122"/>
                <a:cs typeface="Times New Roman" panose="02020603050405020304" pitchFamily="18" charset="0"/>
              </a:rPr>
              <a:t>&lt;a&gt;</a:t>
            </a:r>
            <a:r>
              <a:rPr lang="zh-CN" altLang="zh-CN" sz="1800" kern="100" dirty="0">
                <a:effectLst/>
                <a:ea typeface="微软雅黑" panose="020B0503020204020204" pitchFamily="34" charset="-122"/>
                <a:cs typeface="Times New Roman" panose="02020603050405020304" pitchFamily="18" charset="0"/>
              </a:rPr>
              <a:t>标签的样式中，设置宽度值</a:t>
            </a:r>
            <a:r>
              <a:rPr lang="en-US" altLang="zh-CN" sz="1800" kern="100" dirty="0">
                <a:effectLst/>
                <a:ea typeface="微软雅黑" panose="020B0503020204020204" pitchFamily="34" charset="-122"/>
                <a:cs typeface="Times New Roman" panose="02020603050405020304" pitchFamily="18" charset="0"/>
              </a:rPr>
              <a:t>width</a:t>
            </a:r>
            <a:r>
              <a:rPr lang="zh-CN" altLang="zh-CN" sz="1800" kern="100" dirty="0">
                <a:effectLst/>
                <a:ea typeface="微软雅黑" panose="020B0503020204020204" pitchFamily="34" charset="-122"/>
                <a:cs typeface="Times New Roman" panose="02020603050405020304" pitchFamily="18" charset="0"/>
              </a:rPr>
              <a:t>和高度值</a:t>
            </a:r>
            <a:r>
              <a:rPr lang="en-US" altLang="zh-CN" sz="1800" kern="100" dirty="0">
                <a:effectLst/>
                <a:ea typeface="微软雅黑" panose="020B0503020204020204" pitchFamily="34" charset="-122"/>
                <a:cs typeface="Times New Roman" panose="02020603050405020304" pitchFamily="18" charset="0"/>
              </a:rPr>
              <a:t>height</a:t>
            </a:r>
            <a:r>
              <a:rPr lang="zh-CN" altLang="zh-CN" sz="1800" kern="100" dirty="0">
                <a:effectLst/>
                <a:ea typeface="微软雅黑" panose="020B0503020204020204" pitchFamily="34" charset="-122"/>
                <a:cs typeface="Times New Roman" panose="02020603050405020304" pitchFamily="18" charset="0"/>
              </a:rPr>
              <a:t>的同时，必须设置</a:t>
            </a:r>
            <a:r>
              <a:rPr lang="en-US" altLang="zh-CN" sz="1800" kern="100" dirty="0">
                <a:effectLst/>
                <a:ea typeface="微软雅黑" panose="020B0503020204020204" pitchFamily="34" charset="-122"/>
                <a:cs typeface="Times New Roman" panose="02020603050405020304" pitchFamily="18" charset="0"/>
              </a:rPr>
              <a:t>display</a:t>
            </a:r>
            <a:r>
              <a:rPr lang="zh-CN" altLang="zh-CN" sz="1800" kern="100" dirty="0">
                <a:effectLst/>
                <a:ea typeface="微软雅黑" panose="020B0503020204020204" pitchFamily="34" charset="-122"/>
                <a:cs typeface="Times New Roman" panose="02020603050405020304" pitchFamily="18" charset="0"/>
              </a:rPr>
              <a:t>的值设置为</a:t>
            </a:r>
            <a:r>
              <a:rPr lang="en-US" altLang="zh-CN" sz="1800" kern="100" dirty="0">
                <a:effectLst/>
                <a:ea typeface="微软雅黑" panose="020B0503020204020204" pitchFamily="34" charset="-122"/>
                <a:cs typeface="Times New Roman" panose="02020603050405020304" pitchFamily="18" charset="0"/>
              </a:rPr>
              <a:t>block</a:t>
            </a:r>
            <a:r>
              <a:rPr lang="zh-CN" altLang="zh-CN" sz="1800" kern="100" dirty="0">
                <a:effectLst/>
                <a:ea typeface="微软雅黑" panose="020B0503020204020204" pitchFamily="34" charset="-122"/>
                <a:cs typeface="Times New Roman" panose="02020603050405020304" pitchFamily="18" charset="0"/>
              </a:rPr>
              <a:t>（块），给超链接的文字做一个范围，就像一个按钮的效果，再添加背景颜色和设置文字的位置。</a:t>
            </a:r>
            <a:endParaRPr lang="zh-CN" altLang="en-US" dirty="0"/>
          </a:p>
        </p:txBody>
      </p:sp>
      <p:sp>
        <p:nvSpPr>
          <p:cNvPr id="4" name="Rectangle 2">
            <a:extLst>
              <a:ext uri="{FF2B5EF4-FFF2-40B4-BE49-F238E27FC236}">
                <a16:creationId xmlns:a16="http://schemas.microsoft.com/office/drawing/2014/main" id="{B2583B3E-8C10-41B9-A0D6-1AF994B042CE}"/>
              </a:ext>
            </a:extLst>
          </p:cNvPr>
          <p:cNvSpPr>
            <a:spLocks noChangeArrowheads="1"/>
          </p:cNvSpPr>
          <p:nvPr/>
        </p:nvSpPr>
        <p:spPr bwMode="auto">
          <a:xfrm>
            <a:off x="325315" y="3109602"/>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sp>
        <p:nvSpPr>
          <p:cNvPr id="5" name="文本框 2">
            <a:extLst>
              <a:ext uri="{FF2B5EF4-FFF2-40B4-BE49-F238E27FC236}">
                <a16:creationId xmlns:a16="http://schemas.microsoft.com/office/drawing/2014/main" id="{673230BC-3F52-405E-A390-9A82624CBB66}"/>
              </a:ext>
            </a:extLst>
          </p:cNvPr>
          <p:cNvSpPr txBox="1">
            <a:spLocks noChangeArrowheads="1"/>
          </p:cNvSpPr>
          <p:nvPr/>
        </p:nvSpPr>
        <p:spPr bwMode="auto">
          <a:xfrm>
            <a:off x="325315" y="3048396"/>
            <a:ext cx="4933950" cy="2462213"/>
          </a:xfrm>
          <a:prstGeom prst="rect">
            <a:avLst/>
          </a:prstGeom>
          <a:solidFill>
            <a:srgbClr val="D8D8D8"/>
          </a:solidFill>
          <a:ln>
            <a:noFill/>
          </a:ln>
          <a:effectLst>
            <a:glow rad="63500">
              <a:schemeClr val="accent1">
                <a:satMod val="175000"/>
                <a:alpha val="40000"/>
              </a:schemeClr>
            </a:glo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 {font-size:13px;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设置超链接文字的大小为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13</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width:100px;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设置宽度为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height:25px;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设置高度为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25</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background-color:#066;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设置背景颜色为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#066 */</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display:block;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设置显示效果为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block */</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margin-left:10px;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设置左边距为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color:#FFF; /*</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设置文字的颜色为白色*</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text-decoration:none;/*</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设置超链接所产生的下划线效果为无 *</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设置文字垂直居中效果*</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padding-top:5px;/*</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设置上填充值为</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a:t>
            </a:r>
            <a:r>
              <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pic>
        <p:nvPicPr>
          <p:cNvPr id="14340" name="图片 1">
            <a:extLst>
              <a:ext uri="{FF2B5EF4-FFF2-40B4-BE49-F238E27FC236}">
                <a16:creationId xmlns:a16="http://schemas.microsoft.com/office/drawing/2014/main" id="{99293FEC-665E-4317-B8F4-FC48F5BAF5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5900"/>
          <a:stretch>
            <a:fillRect/>
          </a:stretch>
        </p:blipFill>
        <p:spPr bwMode="auto">
          <a:xfrm>
            <a:off x="5624634" y="3593943"/>
            <a:ext cx="5394266" cy="117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61820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6</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5" y="770983"/>
            <a:ext cx="6051304" cy="369332"/>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设置鼠标经过超链接效果</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sp>
        <p:nvSpPr>
          <p:cNvPr id="2" name="Rectangle 2">
            <a:extLst>
              <a:ext uri="{FF2B5EF4-FFF2-40B4-BE49-F238E27FC236}">
                <a16:creationId xmlns:a16="http://schemas.microsoft.com/office/drawing/2014/main" id="{05B091BC-BA4C-4965-A878-2C531A048AE7}"/>
              </a:ext>
            </a:extLst>
          </p:cNvPr>
          <p:cNvSpPr>
            <a:spLocks noChangeArrowheads="1"/>
          </p:cNvSpPr>
          <p:nvPr/>
        </p:nvSpPr>
        <p:spPr bwMode="auto">
          <a:xfrm>
            <a:off x="545123" y="1754043"/>
            <a:ext cx="243451" cy="448582"/>
          </a:xfrm>
          <a:prstGeom prst="rect">
            <a:avLst/>
          </a:prstGeom>
          <a:noFill/>
          <a:ln>
            <a:noFill/>
          </a:ln>
          <a:effectLst>
            <a:glow rad="635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F868DEFD-D157-4133-BCCC-5D7FA295EF23}"/>
              </a:ext>
            </a:extLst>
          </p:cNvPr>
          <p:cNvSpPr txBox="1"/>
          <p:nvPr/>
        </p:nvSpPr>
        <p:spPr>
          <a:xfrm>
            <a:off x="1413365" y="1332003"/>
            <a:ext cx="5943658" cy="646331"/>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rPr>
              <a:t>a:hover {background-color:#0FF;/*</a:t>
            </a:r>
            <a:r>
              <a:rPr lang="zh-CN" altLang="zh-CN" sz="1800" kern="100" dirty="0">
                <a:effectLst/>
                <a:latin typeface="Times New Roman" panose="02020603050405020304" pitchFamily="18" charset="0"/>
                <a:ea typeface="宋体" panose="02010600030101010101" pitchFamily="2" charset="-122"/>
              </a:rPr>
              <a:t>设置背景颜色</a:t>
            </a:r>
            <a:r>
              <a:rPr lang="en-US" altLang="zh-CN" sz="1800" kern="100" dirty="0">
                <a:effectLst/>
                <a:latin typeface="Times New Roman" panose="02020603050405020304" pitchFamily="18" charset="0"/>
                <a:ea typeface="宋体" panose="02010600030101010101" pitchFamily="2" charset="-122"/>
              </a:rPr>
              <a:t>#0FF*/</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color:#000;/*</a:t>
            </a:r>
            <a:r>
              <a:rPr lang="zh-CN" altLang="zh-CN" sz="1800" kern="100" dirty="0">
                <a:effectLst/>
                <a:latin typeface="Times New Roman" panose="02020603050405020304" pitchFamily="18" charset="0"/>
                <a:ea typeface="宋体" panose="02010600030101010101" pitchFamily="2" charset="-122"/>
              </a:rPr>
              <a:t>设置文字的颜色是黑色</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B2583B3E-8C10-41B9-A0D6-1AF994B042CE}"/>
              </a:ext>
            </a:extLst>
          </p:cNvPr>
          <p:cNvSpPr>
            <a:spLocks noChangeArrowheads="1"/>
          </p:cNvSpPr>
          <p:nvPr/>
        </p:nvSpPr>
        <p:spPr bwMode="auto">
          <a:xfrm>
            <a:off x="325315" y="3109602"/>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pic>
        <p:nvPicPr>
          <p:cNvPr id="15362" name="图片 1">
            <a:extLst>
              <a:ext uri="{FF2B5EF4-FFF2-40B4-BE49-F238E27FC236}">
                <a16:creationId xmlns:a16="http://schemas.microsoft.com/office/drawing/2014/main" id="{DE9EA0A9-2A3A-4245-8589-2DC1536150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7532" b="22443"/>
          <a:stretch>
            <a:fillRect/>
          </a:stretch>
        </p:blipFill>
        <p:spPr bwMode="auto">
          <a:xfrm>
            <a:off x="1351572" y="2546504"/>
            <a:ext cx="8647445" cy="14339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3655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A017F105-BA1D-443A-B18F-98511CDAF3E8}"/>
              </a:ext>
            </a:extLst>
          </p:cNvPr>
          <p:cNvSpPr/>
          <p:nvPr/>
        </p:nvSpPr>
        <p:spPr>
          <a:xfrm>
            <a:off x="127819" y="776749"/>
            <a:ext cx="1023974" cy="452284"/>
          </a:xfrm>
          <a:prstGeom prst="round2DiagRect">
            <a:avLst/>
          </a:prstGeom>
          <a:solidFill>
            <a:srgbClr val="92D050"/>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步骤</a:t>
            </a:r>
            <a:r>
              <a:rPr lang="en-US" altLang="zh-CN" b="1" kern="100" dirty="0">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7</a:t>
            </a:r>
            <a:endParaRPr lang="zh-CN" altLang="en-US" b="1" dirty="0">
              <a:effectLst>
                <a:outerShdw blurRad="38100" dist="38100" dir="2700000" algn="tl">
                  <a:srgbClr val="000000">
                    <a:alpha val="43137"/>
                  </a:srgbClr>
                </a:outerShdw>
              </a:effectLst>
            </a:endParaRPr>
          </a:p>
        </p:txBody>
      </p:sp>
      <p:sp>
        <p:nvSpPr>
          <p:cNvPr id="6" name="文本框 5">
            <a:extLst>
              <a:ext uri="{FF2B5EF4-FFF2-40B4-BE49-F238E27FC236}">
                <a16:creationId xmlns:a16="http://schemas.microsoft.com/office/drawing/2014/main" id="{14BFFC15-BBCE-4CAB-9A03-D1806F28C991}"/>
              </a:ext>
            </a:extLst>
          </p:cNvPr>
          <p:cNvSpPr txBox="1"/>
          <p:nvPr/>
        </p:nvSpPr>
        <p:spPr>
          <a:xfrm>
            <a:off x="1413364" y="770983"/>
            <a:ext cx="9664943" cy="923330"/>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&lt;a&gt;</a:t>
            </a:r>
            <a:r>
              <a:rPr lang="zh-CN" altLang="zh-CN" sz="1800" kern="100" dirty="0">
                <a:effectLst/>
                <a:ea typeface="微软雅黑" panose="020B0503020204020204" pitchFamily="34" charset="-122"/>
                <a:cs typeface="Times New Roman" panose="02020603050405020304" pitchFamily="18" charset="0"/>
              </a:rPr>
              <a:t>中设置圆角效果，</a:t>
            </a:r>
            <a:r>
              <a:rPr lang="en-US" altLang="zh-CN" sz="1800" kern="100" dirty="0">
                <a:effectLst/>
                <a:ea typeface="微软雅黑" panose="020B0503020204020204" pitchFamily="34" charset="-122"/>
                <a:cs typeface="Times New Roman" panose="02020603050405020304" pitchFamily="18" charset="0"/>
              </a:rPr>
              <a:t>CSS3</a:t>
            </a:r>
            <a:r>
              <a:rPr lang="zh-CN" altLang="zh-CN" sz="1800" kern="100" dirty="0">
                <a:effectLst/>
                <a:ea typeface="微软雅黑" panose="020B0503020204020204" pitchFamily="34" charset="-122"/>
                <a:cs typeface="Times New Roman" panose="02020603050405020304" pitchFamily="18" charset="0"/>
              </a:rPr>
              <a:t>提供圆角属性</a:t>
            </a:r>
            <a:r>
              <a:rPr lang="en-US" altLang="zh-CN" sz="1800" kern="100" dirty="0">
                <a:effectLst/>
                <a:ea typeface="微软雅黑" panose="020B0503020204020204" pitchFamily="34" charset="-122"/>
                <a:cs typeface="Times New Roman" panose="02020603050405020304" pitchFamily="18" charset="0"/>
              </a:rPr>
              <a:t>border-radius</a:t>
            </a:r>
            <a:r>
              <a:rPr lang="zh-CN" altLang="zh-CN" sz="1800" kern="100" dirty="0">
                <a:effectLst/>
                <a:ea typeface="微软雅黑" panose="020B0503020204020204" pitchFamily="34" charset="-122"/>
                <a:cs typeface="Times New Roman" panose="02020603050405020304" pitchFamily="18" charset="0"/>
              </a:rPr>
              <a:t>，设置圆角半径的值，单位可以是</a:t>
            </a:r>
            <a:r>
              <a:rPr lang="en-US" altLang="zh-CN" sz="1800" kern="100" dirty="0" err="1">
                <a:effectLst/>
                <a:ea typeface="微软雅黑" panose="020B0503020204020204" pitchFamily="34" charset="-122"/>
                <a:cs typeface="Times New Roman" panose="02020603050405020304" pitchFamily="18" charset="0"/>
              </a:rPr>
              <a:t>em</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ex</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pt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px</a:t>
            </a:r>
            <a:r>
              <a:rPr lang="zh-CN" altLang="zh-CN" sz="1800" kern="100" dirty="0">
                <a:effectLst/>
                <a:ea typeface="微软雅黑" panose="020B0503020204020204" pitchFamily="34" charset="-122"/>
                <a:cs typeface="Times New Roman" panose="02020603050405020304" pitchFamily="18" charset="0"/>
              </a:rPr>
              <a:t>、百分比等等</a:t>
            </a:r>
            <a:r>
              <a:rPr lang="zh-CN" altLang="en-US" sz="1800" kern="100" dirty="0">
                <a:effectLst/>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样式的代码如下：</a:t>
            </a:r>
            <a:endParaRPr lang="en-US" altLang="zh-CN" sz="1800" kern="100" dirty="0">
              <a:effectLst/>
              <a:ea typeface="微软雅黑" panose="020B0503020204020204" pitchFamily="34" charset="-122"/>
              <a:cs typeface="Times New Roman" panose="02020603050405020304" pitchFamily="18" charset="0"/>
            </a:endParaRPr>
          </a:p>
          <a:p>
            <a:r>
              <a:rPr lang="en-US" altLang="zh-CN" sz="1800" kern="100" dirty="0">
                <a:solidFill>
                  <a:srgbClr val="000000"/>
                </a:solidFill>
                <a:effectLst/>
                <a:latin typeface="微软雅黑" panose="020B0503020204020204" pitchFamily="34" charset="-122"/>
                <a:ea typeface="宋体" panose="02010600030101010101" pitchFamily="2" charset="-122"/>
              </a:rPr>
              <a:t>border-radius:5px ; /*</a:t>
            </a:r>
            <a:r>
              <a:rPr lang="zh-CN" altLang="zh-CN" sz="1800" kern="100" dirty="0">
                <a:solidFill>
                  <a:srgbClr val="000000"/>
                </a:solidFill>
                <a:effectLst/>
                <a:latin typeface="Times New Roman" panose="02020603050405020304" pitchFamily="18" charset="0"/>
                <a:ea typeface="微软雅黑" panose="020B0503020204020204" pitchFamily="34" charset="-122"/>
              </a:rPr>
              <a:t>设置边框的四个圆角半径为</a:t>
            </a:r>
            <a:r>
              <a:rPr lang="en-US" altLang="zh-CN" sz="1800" kern="100" dirty="0">
                <a:solidFill>
                  <a:srgbClr val="000000"/>
                </a:solidFill>
                <a:effectLst/>
                <a:latin typeface="Times New Roman" panose="02020603050405020304" pitchFamily="18" charset="0"/>
                <a:ea typeface="微软雅黑" panose="020B0503020204020204" pitchFamily="34" charset="-122"/>
              </a:rPr>
              <a:t>10px*/</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a:extLst>
              <a:ext uri="{FF2B5EF4-FFF2-40B4-BE49-F238E27FC236}">
                <a16:creationId xmlns:a16="http://schemas.microsoft.com/office/drawing/2014/main" id="{05B091BC-BA4C-4965-A878-2C531A048AE7}"/>
              </a:ext>
            </a:extLst>
          </p:cNvPr>
          <p:cNvSpPr>
            <a:spLocks noChangeArrowheads="1"/>
          </p:cNvSpPr>
          <p:nvPr/>
        </p:nvSpPr>
        <p:spPr bwMode="auto">
          <a:xfrm>
            <a:off x="545123" y="1754043"/>
            <a:ext cx="243451" cy="448582"/>
          </a:xfrm>
          <a:prstGeom prst="rect">
            <a:avLst/>
          </a:prstGeom>
          <a:noFill/>
          <a:ln>
            <a:noFill/>
          </a:ln>
          <a:effectLst>
            <a:glow rad="635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F868DEFD-D157-4133-BCCC-5D7FA295EF23}"/>
              </a:ext>
            </a:extLst>
          </p:cNvPr>
          <p:cNvSpPr txBox="1"/>
          <p:nvPr/>
        </p:nvSpPr>
        <p:spPr>
          <a:xfrm>
            <a:off x="1413364" y="3791163"/>
            <a:ext cx="7894394" cy="646331"/>
          </a:xfrm>
          <a:prstGeom prst="rect">
            <a:avLst/>
          </a:prstGeom>
          <a:solidFill>
            <a:schemeClr val="bg1">
              <a:lumMod val="95000"/>
            </a:schemeClr>
          </a:solidFill>
          <a:effectLst>
            <a:glow rad="63500">
              <a:schemeClr val="accent3">
                <a:satMod val="175000"/>
                <a:alpha val="40000"/>
              </a:schemeClr>
            </a:glow>
          </a:effectLst>
        </p:spPr>
        <p:txBody>
          <a:bodyPr wrap="square">
            <a:spAutoFit/>
          </a:bodyPr>
          <a:lstStyle/>
          <a:p>
            <a:pPr algn="l"/>
            <a:r>
              <a:rPr lang="zh-CN" altLang="zh-CN" sz="1800" b="1" kern="100" dirty="0">
                <a:effectLst/>
                <a:latin typeface="Times New Roman" panose="02020603050405020304" pitchFamily="18" charset="0"/>
                <a:ea typeface="微软雅黑" panose="020B0503020204020204" pitchFamily="34" charset="-122"/>
              </a:rPr>
              <a:t>注意：</a:t>
            </a:r>
            <a:r>
              <a:rPr lang="zh-CN" altLang="zh-CN" sz="1800" kern="100" dirty="0">
                <a:effectLst/>
                <a:latin typeface="Times New Roman" panose="02020603050405020304" pitchFamily="18" charset="0"/>
                <a:ea typeface="微软雅黑" panose="020B0503020204020204" pitchFamily="34" charset="-122"/>
              </a:rPr>
              <a:t>CSS的圆角效果需要浏览器的支持，IE6\IE7\IE8均不支持。</a:t>
            </a:r>
            <a:endParaRPr lang="zh-CN" altLang="zh-CN" sz="1800" kern="100" dirty="0">
              <a:effectLst/>
              <a:latin typeface="Times New Roman" panose="02020603050405020304" pitchFamily="18" charset="0"/>
              <a:ea typeface="宋体" panose="02010600030101010101" pitchFamily="2" charset="-122"/>
            </a:endParaRPr>
          </a:p>
          <a:p>
            <a:pPr algn="l"/>
            <a:r>
              <a:rPr lang="zh-CN" altLang="zh-CN" sz="1800" kern="100" dirty="0">
                <a:effectLst/>
                <a:latin typeface="Times New Roman" panose="02020603050405020304" pitchFamily="18" charset="0"/>
                <a:ea typeface="微软雅黑" panose="020B0503020204020204" pitchFamily="34" charset="-122"/>
              </a:rPr>
              <a:t>另外，还可以通过设置背景图片、设置边框来提高菜单的美观。</a:t>
            </a:r>
            <a:endParaRPr lang="zh-CN" altLang="zh-CN" sz="1800" kern="100" dirty="0">
              <a:effectLst/>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B2583B3E-8C10-41B9-A0D6-1AF994B042CE}"/>
              </a:ext>
            </a:extLst>
          </p:cNvPr>
          <p:cNvSpPr>
            <a:spLocks noChangeArrowheads="1"/>
          </p:cNvSpPr>
          <p:nvPr/>
        </p:nvSpPr>
        <p:spPr bwMode="auto">
          <a:xfrm>
            <a:off x="325315" y="3109602"/>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400">
              <a:latin typeface="微软雅黑" panose="020B0503020204020204" pitchFamily="34" charset="-122"/>
              <a:ea typeface="微软雅黑" panose="020B0503020204020204" pitchFamily="34" charset="-122"/>
            </a:endParaRPr>
          </a:p>
        </p:txBody>
      </p:sp>
      <p:pic>
        <p:nvPicPr>
          <p:cNvPr id="16386" name="图片 1">
            <a:extLst>
              <a:ext uri="{FF2B5EF4-FFF2-40B4-BE49-F238E27FC236}">
                <a16:creationId xmlns:a16="http://schemas.microsoft.com/office/drawing/2014/main" id="{D20A32DF-F20C-414D-A032-61754551C0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6420"/>
          <a:stretch>
            <a:fillRect/>
          </a:stretch>
        </p:blipFill>
        <p:spPr bwMode="auto">
          <a:xfrm>
            <a:off x="1413364" y="2203040"/>
            <a:ext cx="4865687" cy="106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223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726F29CC-8150-435C-9398-C4BDE70C846A}"/>
              </a:ext>
            </a:extLst>
          </p:cNvPr>
          <p:cNvSpPr/>
          <p:nvPr/>
        </p:nvSpPr>
        <p:spPr>
          <a:xfrm>
            <a:off x="1213339" y="2118946"/>
            <a:ext cx="10322170" cy="4615962"/>
          </a:xfrm>
          <a:prstGeom prst="roundRect">
            <a:avLst>
              <a:gd name="adj" fmla="val 6953"/>
            </a:avLst>
          </a:prstGeom>
          <a:solidFill>
            <a:schemeClr val="bg1"/>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选中要应用的超链接对象，在属性面板中【类】选项中选择</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”candan2”</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应用类的效果</a:t>
            </a:r>
            <a:endParaRPr lang="zh-CN" altLang="en-US" sz="1800" dirty="0">
              <a:latin typeface="微软雅黑" panose="020B0503020204020204" pitchFamily="34" charset="-122"/>
              <a:ea typeface="微软雅黑" panose="020B0503020204020204" pitchFamily="34" charset="-122"/>
            </a:endParaRPr>
          </a:p>
        </p:txBody>
      </p:sp>
      <p:sp>
        <p:nvSpPr>
          <p:cNvPr id="3" name="矩形: 对角圆角 2">
            <a:extLst>
              <a:ext uri="{FF2B5EF4-FFF2-40B4-BE49-F238E27FC236}">
                <a16:creationId xmlns:a16="http://schemas.microsoft.com/office/drawing/2014/main" id="{A017F105-BA1D-443A-B18F-98511CDAF3E8}"/>
              </a:ext>
            </a:extLst>
          </p:cNvPr>
          <p:cNvSpPr/>
          <p:nvPr/>
        </p:nvSpPr>
        <p:spPr>
          <a:xfrm>
            <a:off x="127818" y="777132"/>
            <a:ext cx="4277127" cy="449238"/>
          </a:xfrm>
          <a:prstGeom prst="round2DiagRect">
            <a:avLst/>
          </a:prstGeom>
          <a:solidFill>
            <a:schemeClr val="accent6">
              <a:lumMod val="20000"/>
              <a:lumOff val="80000"/>
            </a:schemeClr>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制作多种超链接效果的设置</a:t>
            </a:r>
            <a:r>
              <a:rPr lang="zh-CN" altLang="en-US"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a:t>
            </a:r>
            <a:r>
              <a:rPr lang="zh-CN" altLang="zh-CN" sz="1800" kern="100" dirty="0">
                <a:solidFill>
                  <a:srgbClr val="FF0000"/>
                </a:solidFill>
                <a:effectLst/>
                <a:ea typeface="微软雅黑" panose="020B0503020204020204" pitchFamily="34" charset="-122"/>
                <a:cs typeface="Times New Roman" panose="02020603050405020304" pitchFamily="18" charset="0"/>
              </a:rPr>
              <a:t>类方法</a:t>
            </a:r>
            <a:endParaRPr lang="zh-CN" altLang="zh-CN" sz="1800"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2C14BCA3-EC84-4F26-A7E2-B79AD33DA148}"/>
              </a:ext>
            </a:extLst>
          </p:cNvPr>
          <p:cNvSpPr txBox="1"/>
          <p:nvPr/>
        </p:nvSpPr>
        <p:spPr>
          <a:xfrm>
            <a:off x="127818" y="1378107"/>
            <a:ext cx="11809169" cy="646331"/>
          </a:xfrm>
          <a:prstGeom prst="rect">
            <a:avLst/>
          </a:prstGeom>
          <a:solidFill>
            <a:schemeClr val="bg1">
              <a:lumMod val="95000"/>
            </a:schemeClr>
          </a:solidFill>
        </p:spPr>
        <p:txBody>
          <a:bodyPr wrap="square">
            <a:spAutoFit/>
          </a:bodyPr>
          <a:lstStyle/>
          <a:p>
            <a:r>
              <a:rPr lang="en-US" altLang="zh-CN" sz="1800" kern="100" dirty="0">
                <a:effectLst/>
                <a:latin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中用四个伪类来定义链接的样式，分别是：</a:t>
            </a:r>
            <a:r>
              <a:rPr lang="en-US" altLang="zh-CN" sz="1800" kern="100" dirty="0">
                <a:effectLst/>
                <a:ea typeface="微软雅黑" panose="020B0503020204020204" pitchFamily="34" charset="-122"/>
                <a:cs typeface="Times New Roman" panose="02020603050405020304" pitchFamily="18" charset="0"/>
              </a:rPr>
              <a:t>a:link</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a:visited</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a:hover</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a : active</a:t>
            </a:r>
            <a:r>
              <a:rPr lang="zh-CN" altLang="zh-CN" sz="1800" kern="100" dirty="0">
                <a:effectLst/>
                <a:ea typeface="微软雅黑" panose="020B0503020204020204" pitchFamily="34" charset="-122"/>
                <a:cs typeface="Times New Roman" panose="02020603050405020304" pitchFamily="18" charset="0"/>
              </a:rPr>
              <a:t>，要设置多种超链接的样式，可以给</a:t>
            </a:r>
            <a:r>
              <a:rPr lang="en-US" altLang="zh-CN" sz="1800" kern="100" dirty="0">
                <a:effectLst/>
                <a:ea typeface="微软雅黑" panose="020B0503020204020204" pitchFamily="34" charset="-122"/>
                <a:cs typeface="Times New Roman" panose="02020603050405020304" pitchFamily="18" charset="0"/>
              </a:rPr>
              <a:t>&lt;a&gt;</a:t>
            </a:r>
            <a:r>
              <a:rPr lang="zh-CN" altLang="zh-CN" sz="1800" kern="100" dirty="0">
                <a:effectLst/>
                <a:ea typeface="微软雅黑" panose="020B0503020204020204" pitchFamily="34" charset="-122"/>
                <a:cs typeface="Times New Roman" panose="02020603050405020304" pitchFamily="18" charset="0"/>
              </a:rPr>
              <a:t>标签的样式加入不同的类名，使用时通过</a:t>
            </a:r>
            <a:r>
              <a:rPr lang="en-US" altLang="zh-CN" sz="1800" kern="100" dirty="0">
                <a:effectLst/>
                <a:ea typeface="微软雅黑" panose="020B0503020204020204" pitchFamily="34" charset="-122"/>
                <a:cs typeface="Times New Roman" panose="02020603050405020304" pitchFamily="18" charset="0"/>
              </a:rPr>
              <a:t>class</a:t>
            </a:r>
            <a:r>
              <a:rPr lang="zh-CN" altLang="zh-CN" sz="1800" kern="100" dirty="0">
                <a:effectLst/>
                <a:ea typeface="微软雅黑" panose="020B0503020204020204" pitchFamily="34" charset="-122"/>
                <a:cs typeface="Times New Roman" panose="02020603050405020304" pitchFamily="18" charset="0"/>
              </a:rPr>
              <a:t>属性来应用</a:t>
            </a:r>
            <a:endParaRPr lang="zh-CN" altLang="en-US" dirty="0"/>
          </a:p>
        </p:txBody>
      </p:sp>
      <p:sp>
        <p:nvSpPr>
          <p:cNvPr id="14" name="文本框 13">
            <a:extLst>
              <a:ext uri="{FF2B5EF4-FFF2-40B4-BE49-F238E27FC236}">
                <a16:creationId xmlns:a16="http://schemas.microsoft.com/office/drawing/2014/main" id="{673E25A0-05EB-4C38-B731-3D2DEB64AE07}"/>
              </a:ext>
            </a:extLst>
          </p:cNvPr>
          <p:cNvSpPr txBox="1"/>
          <p:nvPr/>
        </p:nvSpPr>
        <p:spPr>
          <a:xfrm>
            <a:off x="2995981" y="2243831"/>
            <a:ext cx="8275758" cy="738664"/>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中打开</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caidan.html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文件，点击</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，进入</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【代码视图】，添加一种超链接的类</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3333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a.caidan2 {background-color:#F00;color:#0F3;}</a:t>
            </a:r>
            <a:endPar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endParaRPr>
          </a:p>
          <a:p>
            <a:pPr marL="0" marR="0" lvl="0" indent="333375"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a.caidan2:hover { background:#030 </a:t>
            </a:r>
            <a:r>
              <a:rPr kumimoji="0" lang="en-US" altLang="zh-CN" sz="1400" b="0" i="0" u="none" strike="noStrike" cap="none" normalizeH="0" baseline="0" dirty="0" err="1">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url</a:t>
            </a:r>
            <a:r>
              <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400" b="0" i="0" u="none" strike="noStrike" cap="none" normalizeH="0" baseline="0" dirty="0" err="1">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img</a:t>
            </a:r>
            <a:r>
              <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/bg.gif) no-repeat right ;}</a:t>
            </a:r>
            <a:endParaRPr kumimoji="0" lang="en-US" altLang="zh-CN" sz="1400" b="0" i="0" u="none" strike="noStrike" cap="none" normalizeH="0" baseline="0" dirty="0">
              <a:ln>
                <a:noFill/>
              </a:ln>
              <a:solidFill>
                <a:schemeClr val="tx1"/>
              </a:solidFill>
              <a:effectLst/>
              <a:highlight>
                <a:srgbClr val="FFFF00"/>
              </a:highlight>
              <a:latin typeface="微软雅黑" panose="020B0503020204020204" pitchFamily="34" charset="-122"/>
              <a:ea typeface="微软雅黑" panose="020B0503020204020204" pitchFamily="34" charset="-122"/>
            </a:endParaRPr>
          </a:p>
        </p:txBody>
      </p:sp>
      <p:sp>
        <p:nvSpPr>
          <p:cNvPr id="13" name="Rectangle 2">
            <a:extLst>
              <a:ext uri="{FF2B5EF4-FFF2-40B4-BE49-F238E27FC236}">
                <a16:creationId xmlns:a16="http://schemas.microsoft.com/office/drawing/2014/main" id="{183F74AA-2B8E-4281-8FB7-DBC4E843B19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2" name="图片 1">
            <a:extLst>
              <a:ext uri="{FF2B5EF4-FFF2-40B4-BE49-F238E27FC236}">
                <a16:creationId xmlns:a16="http://schemas.microsoft.com/office/drawing/2014/main" id="{5F9DC36F-2C52-4D61-ACF7-116523538E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5981" y="3473221"/>
            <a:ext cx="6028348" cy="3247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箭头: 五边形 16">
            <a:extLst>
              <a:ext uri="{FF2B5EF4-FFF2-40B4-BE49-F238E27FC236}">
                <a16:creationId xmlns:a16="http://schemas.microsoft.com/office/drawing/2014/main" id="{AEE6BF76-9A44-42EA-9D14-A4FA10029A16}"/>
              </a:ext>
            </a:extLst>
          </p:cNvPr>
          <p:cNvSpPr/>
          <p:nvPr/>
        </p:nvSpPr>
        <p:spPr>
          <a:xfrm>
            <a:off x="1468315" y="2382715"/>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1</a:t>
            </a:r>
            <a:endParaRPr lang="zh-CN" altLang="en-US" b="1" dirty="0"/>
          </a:p>
        </p:txBody>
      </p:sp>
      <p:sp>
        <p:nvSpPr>
          <p:cNvPr id="21" name="文本框 20">
            <a:extLst>
              <a:ext uri="{FF2B5EF4-FFF2-40B4-BE49-F238E27FC236}">
                <a16:creationId xmlns:a16="http://schemas.microsoft.com/office/drawing/2014/main" id="{1AF5806C-55FF-4475-B498-257BEA6E9FAD}"/>
              </a:ext>
            </a:extLst>
          </p:cNvPr>
          <p:cNvSpPr txBox="1"/>
          <p:nvPr/>
        </p:nvSpPr>
        <p:spPr>
          <a:xfrm>
            <a:off x="2995981" y="3077003"/>
            <a:ext cx="8258175" cy="307777"/>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选中要应用的超链接对象，在属性面板中【类】选项中选择</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”candan2”</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应用类的效果</a:t>
            </a:r>
            <a:endParaRPr lang="zh-CN" altLang="en-US" sz="1400" dirty="0">
              <a:latin typeface="微软雅黑" panose="020B0503020204020204" pitchFamily="34" charset="-122"/>
              <a:ea typeface="微软雅黑" panose="020B0503020204020204" pitchFamily="34" charset="-122"/>
            </a:endParaRPr>
          </a:p>
        </p:txBody>
      </p:sp>
      <p:sp>
        <p:nvSpPr>
          <p:cNvPr id="22" name="箭头: 五边形 21">
            <a:extLst>
              <a:ext uri="{FF2B5EF4-FFF2-40B4-BE49-F238E27FC236}">
                <a16:creationId xmlns:a16="http://schemas.microsoft.com/office/drawing/2014/main" id="{CB74637F-C844-4250-BE14-61A7D413C26F}"/>
              </a:ext>
            </a:extLst>
          </p:cNvPr>
          <p:cNvSpPr/>
          <p:nvPr/>
        </p:nvSpPr>
        <p:spPr>
          <a:xfrm>
            <a:off x="1468257" y="2991581"/>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2</a:t>
            </a:r>
            <a:endParaRPr lang="zh-CN" altLang="en-US" b="1" dirty="0"/>
          </a:p>
        </p:txBody>
      </p:sp>
    </p:spTree>
    <p:extLst>
      <p:ext uri="{BB962C8B-B14F-4D97-AF65-F5344CB8AC3E}">
        <p14:creationId xmlns:p14="http://schemas.microsoft.com/office/powerpoint/2010/main" val="5521832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726F29CC-8150-435C-9398-C4BDE70C846A}"/>
              </a:ext>
            </a:extLst>
          </p:cNvPr>
          <p:cNvSpPr/>
          <p:nvPr/>
        </p:nvSpPr>
        <p:spPr>
          <a:xfrm>
            <a:off x="1186962" y="2073152"/>
            <a:ext cx="10322170" cy="3940786"/>
          </a:xfrm>
          <a:prstGeom prst="roundRect">
            <a:avLst>
              <a:gd name="adj" fmla="val 6953"/>
            </a:avLst>
          </a:prstGeom>
          <a:solidFill>
            <a:schemeClr val="bg1"/>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选中要应用的超链接对象，在属性面板中【类】选项中选择</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”candan2”</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应用类的效果</a:t>
            </a:r>
            <a:endParaRPr lang="zh-CN" altLang="en-US" sz="1800" dirty="0">
              <a:latin typeface="微软雅黑" panose="020B0503020204020204" pitchFamily="34" charset="-122"/>
              <a:ea typeface="微软雅黑" panose="020B0503020204020204" pitchFamily="34" charset="-122"/>
            </a:endParaRPr>
          </a:p>
        </p:txBody>
      </p:sp>
      <p:sp>
        <p:nvSpPr>
          <p:cNvPr id="3" name="矩形: 对角圆角 2">
            <a:extLst>
              <a:ext uri="{FF2B5EF4-FFF2-40B4-BE49-F238E27FC236}">
                <a16:creationId xmlns:a16="http://schemas.microsoft.com/office/drawing/2014/main" id="{A017F105-BA1D-443A-B18F-98511CDAF3E8}"/>
              </a:ext>
            </a:extLst>
          </p:cNvPr>
          <p:cNvSpPr/>
          <p:nvPr/>
        </p:nvSpPr>
        <p:spPr>
          <a:xfrm>
            <a:off x="127818" y="777132"/>
            <a:ext cx="4277127" cy="449238"/>
          </a:xfrm>
          <a:prstGeom prst="round2DiagRect">
            <a:avLst/>
          </a:prstGeom>
          <a:solidFill>
            <a:schemeClr val="accent6">
              <a:lumMod val="20000"/>
              <a:lumOff val="80000"/>
            </a:schemeClr>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制作多种超链接效果的设置</a:t>
            </a:r>
            <a:r>
              <a:rPr lang="zh-CN" altLang="en-US"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a:t>
            </a:r>
            <a:r>
              <a:rPr lang="zh-CN" altLang="zh-CN" sz="1800" kern="100" dirty="0">
                <a:solidFill>
                  <a:srgbClr val="FF0000"/>
                </a:solidFill>
                <a:effectLst/>
                <a:ea typeface="微软雅黑" panose="020B0503020204020204" pitchFamily="34" charset="-122"/>
                <a:cs typeface="Times New Roman" panose="02020603050405020304" pitchFamily="18" charset="0"/>
              </a:rPr>
              <a:t>类方法</a:t>
            </a:r>
            <a:endParaRPr lang="zh-CN" altLang="zh-CN" sz="1800"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2C14BCA3-EC84-4F26-A7E2-B79AD33DA148}"/>
              </a:ext>
            </a:extLst>
          </p:cNvPr>
          <p:cNvSpPr txBox="1"/>
          <p:nvPr/>
        </p:nvSpPr>
        <p:spPr>
          <a:xfrm>
            <a:off x="127818" y="1378107"/>
            <a:ext cx="11809169" cy="646331"/>
          </a:xfrm>
          <a:prstGeom prst="rect">
            <a:avLst/>
          </a:prstGeom>
          <a:solidFill>
            <a:schemeClr val="bg1">
              <a:lumMod val="95000"/>
            </a:schemeClr>
          </a:solidFill>
        </p:spPr>
        <p:txBody>
          <a:bodyPr wrap="square">
            <a:spAutoFit/>
          </a:bodyPr>
          <a:lstStyle/>
          <a:p>
            <a:r>
              <a:rPr lang="en-US" altLang="zh-CN" sz="1800" kern="100" dirty="0">
                <a:effectLst/>
                <a:latin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中用四个伪类来定义链接的样式，分别是：</a:t>
            </a:r>
            <a:r>
              <a:rPr lang="en-US" altLang="zh-CN" sz="1800" kern="100" dirty="0">
                <a:effectLst/>
                <a:ea typeface="微软雅黑" panose="020B0503020204020204" pitchFamily="34" charset="-122"/>
                <a:cs typeface="Times New Roman" panose="02020603050405020304" pitchFamily="18" charset="0"/>
              </a:rPr>
              <a:t>a:link</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a:visited</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a:hover</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a : active</a:t>
            </a:r>
            <a:r>
              <a:rPr lang="zh-CN" altLang="zh-CN" sz="1800" kern="100" dirty="0">
                <a:effectLst/>
                <a:ea typeface="微软雅黑" panose="020B0503020204020204" pitchFamily="34" charset="-122"/>
                <a:cs typeface="Times New Roman" panose="02020603050405020304" pitchFamily="18" charset="0"/>
              </a:rPr>
              <a:t>，要设置多种超链接的样式，可以给</a:t>
            </a:r>
            <a:r>
              <a:rPr lang="en-US" altLang="zh-CN" sz="1800" kern="100" dirty="0">
                <a:effectLst/>
                <a:ea typeface="微软雅黑" panose="020B0503020204020204" pitchFamily="34" charset="-122"/>
                <a:cs typeface="Times New Roman" panose="02020603050405020304" pitchFamily="18" charset="0"/>
              </a:rPr>
              <a:t>&lt;a&gt;</a:t>
            </a:r>
            <a:r>
              <a:rPr lang="zh-CN" altLang="zh-CN" sz="1800" kern="100" dirty="0">
                <a:effectLst/>
                <a:ea typeface="微软雅黑" panose="020B0503020204020204" pitchFamily="34" charset="-122"/>
                <a:cs typeface="Times New Roman" panose="02020603050405020304" pitchFamily="18" charset="0"/>
              </a:rPr>
              <a:t>标签的样式加入不同的类名，使用时通过</a:t>
            </a:r>
            <a:r>
              <a:rPr lang="en-US" altLang="zh-CN" sz="1800" kern="100" dirty="0">
                <a:effectLst/>
                <a:ea typeface="微软雅黑" panose="020B0503020204020204" pitchFamily="34" charset="-122"/>
                <a:cs typeface="Times New Roman" panose="02020603050405020304" pitchFamily="18" charset="0"/>
              </a:rPr>
              <a:t>class</a:t>
            </a:r>
            <a:r>
              <a:rPr lang="zh-CN" altLang="zh-CN" sz="1800" kern="100" dirty="0">
                <a:effectLst/>
                <a:ea typeface="微软雅黑" panose="020B0503020204020204" pitchFamily="34" charset="-122"/>
                <a:cs typeface="Times New Roman" panose="02020603050405020304" pitchFamily="18" charset="0"/>
              </a:rPr>
              <a:t>属性来应用</a:t>
            </a:r>
            <a:endParaRPr lang="zh-CN" altLang="en-US" dirty="0"/>
          </a:p>
        </p:txBody>
      </p:sp>
      <p:sp>
        <p:nvSpPr>
          <p:cNvPr id="14" name="文本框 13">
            <a:extLst>
              <a:ext uri="{FF2B5EF4-FFF2-40B4-BE49-F238E27FC236}">
                <a16:creationId xmlns:a16="http://schemas.microsoft.com/office/drawing/2014/main" id="{673E25A0-05EB-4C38-B731-3D2DEB64AE07}"/>
              </a:ext>
            </a:extLst>
          </p:cNvPr>
          <p:cNvSpPr txBox="1"/>
          <p:nvPr/>
        </p:nvSpPr>
        <p:spPr>
          <a:xfrm>
            <a:off x="2995981" y="2243831"/>
            <a:ext cx="8275758" cy="523220"/>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rPr>
              <a:t>通过定义不同的类，例如可以定义</a:t>
            </a:r>
            <a:r>
              <a:rPr lang="en-US" altLang="zh-CN" sz="1400" kern="100" dirty="0">
                <a:effectLst/>
                <a:latin typeface="微软雅黑" panose="020B0503020204020204" pitchFamily="34" charset="-122"/>
                <a:ea typeface="微软雅黑" panose="020B0503020204020204" pitchFamily="34" charset="-122"/>
              </a:rPr>
              <a:t>a.caidan3</a:t>
            </a:r>
            <a:r>
              <a:rPr lang="zh-CN" altLang="zh-CN" sz="1400" kern="100" dirty="0">
                <a:effectLst/>
                <a:latin typeface="微软雅黑" panose="020B0503020204020204" pitchFamily="34" charset="-122"/>
                <a:ea typeface="微软雅黑" panose="020B0503020204020204" pitchFamily="34" charset="-122"/>
              </a:rPr>
              <a:t>，</a:t>
            </a:r>
            <a:r>
              <a:rPr lang="en-US" altLang="zh-CN" sz="1400" kern="100" dirty="0">
                <a:effectLst/>
                <a:latin typeface="微软雅黑" panose="020B0503020204020204" pitchFamily="34" charset="-122"/>
                <a:ea typeface="微软雅黑" panose="020B0503020204020204" pitchFamily="34" charset="-122"/>
              </a:rPr>
              <a:t>a.caidan4</a:t>
            </a:r>
            <a:r>
              <a:rPr lang="zh-CN" altLang="zh-CN" sz="1400" kern="100" dirty="0">
                <a:effectLst/>
                <a:latin typeface="微软雅黑" panose="020B0503020204020204" pitchFamily="34" charset="-122"/>
                <a:ea typeface="微软雅黑" panose="020B0503020204020204" pitchFamily="34" charset="-122"/>
              </a:rPr>
              <a:t>等方式，设置多个超链接的效果，在指定的超链接对象中应用，采用类的方式设置，可以在多个地方使用样式，是个非常实用的方式。</a:t>
            </a:r>
          </a:p>
        </p:txBody>
      </p:sp>
      <p:sp>
        <p:nvSpPr>
          <p:cNvPr id="13" name="Rectangle 2">
            <a:extLst>
              <a:ext uri="{FF2B5EF4-FFF2-40B4-BE49-F238E27FC236}">
                <a16:creationId xmlns:a16="http://schemas.microsoft.com/office/drawing/2014/main" id="{183F74AA-2B8E-4281-8FB7-DBC4E843B19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箭头: 五边形 16">
            <a:extLst>
              <a:ext uri="{FF2B5EF4-FFF2-40B4-BE49-F238E27FC236}">
                <a16:creationId xmlns:a16="http://schemas.microsoft.com/office/drawing/2014/main" id="{AEE6BF76-9A44-42EA-9D14-A4FA10029A16}"/>
              </a:ext>
            </a:extLst>
          </p:cNvPr>
          <p:cNvSpPr/>
          <p:nvPr/>
        </p:nvSpPr>
        <p:spPr>
          <a:xfrm>
            <a:off x="1468315" y="2382715"/>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3</a:t>
            </a:r>
            <a:endParaRPr lang="zh-CN" altLang="en-US" b="1" dirty="0"/>
          </a:p>
        </p:txBody>
      </p:sp>
      <p:pic>
        <p:nvPicPr>
          <p:cNvPr id="18434" name="图片 1">
            <a:extLst>
              <a:ext uri="{FF2B5EF4-FFF2-40B4-BE49-F238E27FC236}">
                <a16:creationId xmlns:a16="http://schemas.microsoft.com/office/drawing/2014/main" id="{249AAEDF-6A39-45FE-A27B-CA7FEE0B6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6516"/>
          <a:stretch>
            <a:fillRect/>
          </a:stretch>
        </p:blipFill>
        <p:spPr bwMode="auto">
          <a:xfrm>
            <a:off x="2995981" y="3049296"/>
            <a:ext cx="5386710" cy="1178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435" name="图片 1">
            <a:extLst>
              <a:ext uri="{FF2B5EF4-FFF2-40B4-BE49-F238E27FC236}">
                <a16:creationId xmlns:a16="http://schemas.microsoft.com/office/drawing/2014/main" id="{B850C391-22C6-4FC4-AF0D-B29786FE83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6692"/>
          <a:stretch>
            <a:fillRect/>
          </a:stretch>
        </p:blipFill>
        <p:spPr bwMode="auto">
          <a:xfrm>
            <a:off x="2995980" y="4381133"/>
            <a:ext cx="5386709" cy="11197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1099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726F29CC-8150-435C-9398-C4BDE70C846A}"/>
              </a:ext>
            </a:extLst>
          </p:cNvPr>
          <p:cNvSpPr/>
          <p:nvPr/>
        </p:nvSpPr>
        <p:spPr>
          <a:xfrm>
            <a:off x="1266093" y="2139783"/>
            <a:ext cx="10322170" cy="4401694"/>
          </a:xfrm>
          <a:prstGeom prst="roundRect">
            <a:avLst>
              <a:gd name="adj" fmla="val 6953"/>
            </a:avLst>
          </a:prstGeom>
          <a:solidFill>
            <a:schemeClr val="bg1"/>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58445" algn="l"/>
            <a:r>
              <a:rPr lang="zh-CN" altLang="zh-CN" sz="1800" kern="100">
                <a:effectLst/>
                <a:latin typeface="Times New Roman" panose="02020603050405020304" pitchFamily="18" charset="0"/>
                <a:ea typeface="微软雅黑" panose="020B0503020204020204" pitchFamily="34" charset="-122"/>
              </a:rPr>
              <a:t>除了用&lt;span&gt;标签，其他标签，例如&lt;div&gt;都是用来定义指定位置的标签，可以通过不同的id值来设置多种超链接的CSS效果，达到一个页面中有多种样式效果的目的。</a:t>
            </a:r>
            <a:endParaRPr lang="zh-CN" altLang="zh-CN" sz="1800" kern="100">
              <a:effectLst/>
              <a:latin typeface="Times New Roman" panose="02020603050405020304" pitchFamily="18" charset="0"/>
              <a:ea typeface="宋体" panose="02010600030101010101" pitchFamily="2" charset="-122"/>
            </a:endParaRPr>
          </a:p>
        </p:txBody>
      </p:sp>
      <p:sp>
        <p:nvSpPr>
          <p:cNvPr id="3" name="矩形: 对角圆角 2">
            <a:extLst>
              <a:ext uri="{FF2B5EF4-FFF2-40B4-BE49-F238E27FC236}">
                <a16:creationId xmlns:a16="http://schemas.microsoft.com/office/drawing/2014/main" id="{A017F105-BA1D-443A-B18F-98511CDAF3E8}"/>
              </a:ext>
            </a:extLst>
          </p:cNvPr>
          <p:cNvSpPr/>
          <p:nvPr/>
        </p:nvSpPr>
        <p:spPr>
          <a:xfrm>
            <a:off x="127818" y="777132"/>
            <a:ext cx="4277127" cy="449238"/>
          </a:xfrm>
          <a:prstGeom prst="round2DiagRect">
            <a:avLst/>
          </a:prstGeom>
          <a:solidFill>
            <a:schemeClr val="accent2">
              <a:lumMod val="20000"/>
              <a:lumOff val="80000"/>
            </a:schemeClr>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制作多种超链接效果的设置</a:t>
            </a:r>
            <a:r>
              <a:rPr lang="zh-CN" altLang="en-US" sz="1800" kern="100" dirty="0">
                <a:solidFill>
                  <a:schemeClr val="tx1"/>
                </a:solidFill>
                <a:effectLst>
                  <a:outerShdw blurRad="38100" dist="38100" dir="2700000" algn="tl">
                    <a:srgbClr val="000000">
                      <a:alpha val="43137"/>
                    </a:srgbClr>
                  </a:outerShdw>
                </a:effectLst>
                <a:ea typeface="微软雅黑" panose="020B0503020204020204" pitchFamily="34" charset="-122"/>
                <a:cs typeface="Times New Roman" panose="02020603050405020304" pitchFamily="18" charset="0"/>
              </a:rPr>
              <a:t>：</a:t>
            </a:r>
            <a:r>
              <a:rPr lang="zh-CN" altLang="zh-CN" sz="1800" kern="100" dirty="0">
                <a:solidFill>
                  <a:srgbClr val="FF0000"/>
                </a:solidFill>
                <a:effectLst/>
                <a:ea typeface="微软雅黑" panose="020B0503020204020204" pitchFamily="34" charset="-122"/>
                <a:cs typeface="Times New Roman" panose="02020603050405020304" pitchFamily="18" charset="0"/>
              </a:rPr>
              <a:t>类方法</a:t>
            </a:r>
            <a:endParaRPr lang="zh-CN" altLang="zh-CN" sz="1800" kern="1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2C14BCA3-EC84-4F26-A7E2-B79AD33DA148}"/>
              </a:ext>
            </a:extLst>
          </p:cNvPr>
          <p:cNvSpPr txBox="1"/>
          <p:nvPr/>
        </p:nvSpPr>
        <p:spPr>
          <a:xfrm>
            <a:off x="127818" y="1378107"/>
            <a:ext cx="11809169" cy="646331"/>
          </a:xfrm>
          <a:prstGeom prst="rect">
            <a:avLst/>
          </a:prstGeom>
          <a:solidFill>
            <a:schemeClr val="bg1">
              <a:lumMod val="95000"/>
            </a:schemeClr>
          </a:solidFill>
        </p:spPr>
        <p:txBody>
          <a:bodyPr wrap="square">
            <a:spAutoFit/>
          </a:bodyPr>
          <a:lstStyle/>
          <a:p>
            <a:r>
              <a:rPr lang="en-US" altLang="zh-CN" sz="1800" kern="100" dirty="0">
                <a:effectLst/>
                <a:latin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中用四个伪类来定义链接的样式，分别是：</a:t>
            </a:r>
            <a:r>
              <a:rPr lang="en-US" altLang="zh-CN" sz="1800" kern="100" dirty="0">
                <a:effectLst/>
                <a:ea typeface="微软雅黑" panose="020B0503020204020204" pitchFamily="34" charset="-122"/>
                <a:cs typeface="Times New Roman" panose="02020603050405020304" pitchFamily="18" charset="0"/>
              </a:rPr>
              <a:t>a:link</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a:visited</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a:hover</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a : active</a:t>
            </a:r>
            <a:r>
              <a:rPr lang="zh-CN" altLang="zh-CN" sz="1800" kern="100" dirty="0">
                <a:effectLst/>
                <a:ea typeface="微软雅黑" panose="020B0503020204020204" pitchFamily="34" charset="-122"/>
                <a:cs typeface="Times New Roman" panose="02020603050405020304" pitchFamily="18" charset="0"/>
              </a:rPr>
              <a:t>，要设置多种超链接的样式，可以给</a:t>
            </a:r>
            <a:r>
              <a:rPr lang="en-US" altLang="zh-CN" sz="1800" kern="100" dirty="0">
                <a:effectLst/>
                <a:ea typeface="微软雅黑" panose="020B0503020204020204" pitchFamily="34" charset="-122"/>
                <a:cs typeface="Times New Roman" panose="02020603050405020304" pitchFamily="18" charset="0"/>
              </a:rPr>
              <a:t>&lt;a&gt;</a:t>
            </a:r>
            <a:r>
              <a:rPr lang="zh-CN" altLang="zh-CN" sz="1800" kern="100" dirty="0">
                <a:effectLst/>
                <a:ea typeface="微软雅黑" panose="020B0503020204020204" pitchFamily="34" charset="-122"/>
                <a:cs typeface="Times New Roman" panose="02020603050405020304" pitchFamily="18" charset="0"/>
              </a:rPr>
              <a:t>标签的样式加入不同的类名，使用时通过</a:t>
            </a:r>
            <a:r>
              <a:rPr lang="en-US" altLang="zh-CN" sz="1800" kern="100" dirty="0">
                <a:effectLst/>
                <a:ea typeface="微软雅黑" panose="020B0503020204020204" pitchFamily="34" charset="-122"/>
                <a:cs typeface="Times New Roman" panose="02020603050405020304" pitchFamily="18" charset="0"/>
              </a:rPr>
              <a:t>class</a:t>
            </a:r>
            <a:r>
              <a:rPr lang="zh-CN" altLang="zh-CN" sz="1800" kern="100" dirty="0">
                <a:effectLst/>
                <a:ea typeface="微软雅黑" panose="020B0503020204020204" pitchFamily="34" charset="-122"/>
                <a:cs typeface="Times New Roman" panose="02020603050405020304" pitchFamily="18" charset="0"/>
              </a:rPr>
              <a:t>属性来应用</a:t>
            </a:r>
            <a:endParaRPr lang="zh-CN" altLang="en-US" dirty="0"/>
          </a:p>
        </p:txBody>
      </p:sp>
      <p:sp>
        <p:nvSpPr>
          <p:cNvPr id="14" name="文本框 13">
            <a:extLst>
              <a:ext uri="{FF2B5EF4-FFF2-40B4-BE49-F238E27FC236}">
                <a16:creationId xmlns:a16="http://schemas.microsoft.com/office/drawing/2014/main" id="{673E25A0-05EB-4C38-B731-3D2DEB64AE07}"/>
              </a:ext>
            </a:extLst>
          </p:cNvPr>
          <p:cNvSpPr txBox="1"/>
          <p:nvPr/>
        </p:nvSpPr>
        <p:spPr>
          <a:xfrm>
            <a:off x="2910253" y="2336365"/>
            <a:ext cx="8275758" cy="523220"/>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产品介绍</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的超链接标签前加入</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&lt;span&gt;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标签，并设置</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属性为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cp”,HTML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a:t>
            </a:r>
            <a:r>
              <a:rPr lang="zh-CN" alt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rPr>
              <a:t>&lt;span id="cp"&gt;&lt;a </a:t>
            </a:r>
            <a:r>
              <a:rPr lang="en-US" altLang="zh-CN" sz="1400" kern="100" dirty="0" err="1">
                <a:effectLst/>
                <a:latin typeface="微软雅黑" panose="020B0503020204020204" pitchFamily="34" charset="-122"/>
                <a:ea typeface="微软雅黑" panose="020B0503020204020204" pitchFamily="34" charset="-122"/>
              </a:rPr>
              <a:t>href</a:t>
            </a:r>
            <a:r>
              <a:rPr lang="en-US" altLang="zh-CN" sz="1400" kern="100" dirty="0">
                <a:effectLst/>
                <a:latin typeface="微软雅黑" panose="020B0503020204020204" pitchFamily="34" charset="-122"/>
                <a:ea typeface="微软雅黑" panose="020B0503020204020204" pitchFamily="34" charset="-122"/>
              </a:rPr>
              <a:t>="2"&gt;</a:t>
            </a:r>
            <a:r>
              <a:rPr lang="zh-CN" altLang="zh-CN" sz="1400" kern="100" dirty="0">
                <a:effectLst/>
                <a:latin typeface="微软雅黑" panose="020B0503020204020204" pitchFamily="34" charset="-122"/>
                <a:ea typeface="微软雅黑" panose="020B0503020204020204" pitchFamily="34" charset="-122"/>
              </a:rPr>
              <a:t>产品介绍</a:t>
            </a:r>
            <a:r>
              <a:rPr lang="en-US" altLang="zh-CN" sz="1400" kern="100" dirty="0">
                <a:effectLst/>
                <a:latin typeface="微软雅黑" panose="020B0503020204020204" pitchFamily="34" charset="-122"/>
                <a:ea typeface="微软雅黑" panose="020B0503020204020204" pitchFamily="34" charset="-122"/>
              </a:rPr>
              <a:t>&lt;/a&gt;&lt;/span&gt;</a:t>
            </a:r>
            <a:endParaRPr lang="zh-CN" altLang="zh-CN" sz="1400" kern="100" dirty="0">
              <a:effectLst/>
              <a:latin typeface="微软雅黑" panose="020B0503020204020204" pitchFamily="34" charset="-122"/>
              <a:ea typeface="微软雅黑" panose="020B0503020204020204" pitchFamily="34" charset="-122"/>
            </a:endParaRPr>
          </a:p>
        </p:txBody>
      </p:sp>
      <p:sp>
        <p:nvSpPr>
          <p:cNvPr id="13" name="Rectangle 2">
            <a:extLst>
              <a:ext uri="{FF2B5EF4-FFF2-40B4-BE49-F238E27FC236}">
                <a16:creationId xmlns:a16="http://schemas.microsoft.com/office/drawing/2014/main" id="{183F74AA-2B8E-4281-8FB7-DBC4E843B19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箭头: 五边形 16">
            <a:extLst>
              <a:ext uri="{FF2B5EF4-FFF2-40B4-BE49-F238E27FC236}">
                <a16:creationId xmlns:a16="http://schemas.microsoft.com/office/drawing/2014/main" id="{AEE6BF76-9A44-42EA-9D14-A4FA10029A16}"/>
              </a:ext>
            </a:extLst>
          </p:cNvPr>
          <p:cNvSpPr/>
          <p:nvPr/>
        </p:nvSpPr>
        <p:spPr>
          <a:xfrm>
            <a:off x="1468315" y="2382715"/>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1</a:t>
            </a:r>
            <a:endParaRPr lang="zh-CN" altLang="en-US" b="1" dirty="0"/>
          </a:p>
        </p:txBody>
      </p:sp>
      <p:sp>
        <p:nvSpPr>
          <p:cNvPr id="21" name="文本框 20">
            <a:extLst>
              <a:ext uri="{FF2B5EF4-FFF2-40B4-BE49-F238E27FC236}">
                <a16:creationId xmlns:a16="http://schemas.microsoft.com/office/drawing/2014/main" id="{1AF5806C-55FF-4475-B498-257BEA6E9FAD}"/>
              </a:ext>
            </a:extLst>
          </p:cNvPr>
          <p:cNvSpPr txBox="1"/>
          <p:nvPr/>
        </p:nvSpPr>
        <p:spPr>
          <a:xfrm>
            <a:off x="2927836" y="3009111"/>
            <a:ext cx="8258175" cy="738664"/>
          </a:xfrm>
          <a:prstGeom prst="rect">
            <a:avLst/>
          </a:prstGeom>
          <a:solidFill>
            <a:schemeClr val="bg1">
              <a:lumMod val="95000"/>
            </a:schemeClr>
          </a:solidFill>
        </p:spPr>
        <p:txBody>
          <a:bodyPr wrap="square">
            <a:spAutoFit/>
          </a:bodyPr>
          <a:lstStyle/>
          <a:p>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css.css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文档中添加样式</a:t>
            </a:r>
            <a:r>
              <a:rPr lang="zh-CN" alt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r>
              <a:rPr lang="en-US" altLang="zh-CN" sz="1400" kern="100" dirty="0">
                <a:effectLst/>
                <a:latin typeface="微软雅黑" panose="020B0503020204020204" pitchFamily="34" charset="-122"/>
                <a:ea typeface="微软雅黑" panose="020B0503020204020204" pitchFamily="34" charset="-122"/>
              </a:rPr>
              <a:t>#cp a {color:#F00;font-weight:bolder;/*</a:t>
            </a:r>
            <a:r>
              <a:rPr lang="zh-CN" altLang="zh-CN" sz="1400" kern="100" dirty="0">
                <a:effectLst/>
                <a:latin typeface="微软雅黑" panose="020B0503020204020204" pitchFamily="34" charset="-122"/>
                <a:ea typeface="微软雅黑" panose="020B0503020204020204" pitchFamily="34" charset="-122"/>
              </a:rPr>
              <a:t>文字加粗</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indent="266700" algn="l"/>
            <a:r>
              <a:rPr lang="en-US" altLang="zh-CN" sz="1400" kern="100" dirty="0">
                <a:effectLst/>
                <a:latin typeface="微软雅黑" panose="020B0503020204020204" pitchFamily="34" charset="-122"/>
                <a:ea typeface="微软雅黑" panose="020B0503020204020204" pitchFamily="34" charset="-122"/>
              </a:rPr>
              <a:t>#cp a:hover {background-color:#39F;}</a:t>
            </a:r>
            <a:endParaRPr lang="zh-CN" altLang="zh-CN" sz="1400" kern="100" dirty="0">
              <a:effectLst/>
              <a:latin typeface="微软雅黑" panose="020B0503020204020204" pitchFamily="34" charset="-122"/>
              <a:ea typeface="微软雅黑" panose="020B0503020204020204" pitchFamily="34" charset="-122"/>
            </a:endParaRPr>
          </a:p>
        </p:txBody>
      </p:sp>
      <p:sp>
        <p:nvSpPr>
          <p:cNvPr id="22" name="箭头: 五边形 21">
            <a:extLst>
              <a:ext uri="{FF2B5EF4-FFF2-40B4-BE49-F238E27FC236}">
                <a16:creationId xmlns:a16="http://schemas.microsoft.com/office/drawing/2014/main" id="{CB74637F-C844-4250-BE14-61A7D413C26F}"/>
              </a:ext>
            </a:extLst>
          </p:cNvPr>
          <p:cNvSpPr/>
          <p:nvPr/>
        </p:nvSpPr>
        <p:spPr>
          <a:xfrm>
            <a:off x="1468257" y="2991581"/>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2</a:t>
            </a:r>
            <a:endParaRPr lang="zh-CN" altLang="en-US" b="1" dirty="0"/>
          </a:p>
        </p:txBody>
      </p:sp>
      <p:sp>
        <p:nvSpPr>
          <p:cNvPr id="11" name="文本框 10">
            <a:extLst>
              <a:ext uri="{FF2B5EF4-FFF2-40B4-BE49-F238E27FC236}">
                <a16:creationId xmlns:a16="http://schemas.microsoft.com/office/drawing/2014/main" id="{CA469C90-F7DD-4799-A2A2-18AC62DAB368}"/>
              </a:ext>
            </a:extLst>
          </p:cNvPr>
          <p:cNvSpPr txBox="1"/>
          <p:nvPr/>
        </p:nvSpPr>
        <p:spPr>
          <a:xfrm>
            <a:off x="2927836" y="3957020"/>
            <a:ext cx="8258175" cy="307777"/>
          </a:xfrm>
          <a:prstGeom prst="rect">
            <a:avLst/>
          </a:prstGeom>
          <a:solidFill>
            <a:schemeClr val="bg1">
              <a:lumMod val="95000"/>
            </a:schemeClr>
          </a:solidFill>
        </p:spPr>
        <p:txBody>
          <a:bodyPr wrap="square">
            <a:spAutoFit/>
          </a:bodyPr>
          <a:lstStyle/>
          <a:p>
            <a:pPr algn="l"/>
            <a:r>
              <a:rPr lang="zh-CN" altLang="zh-CN" sz="1400" kern="100" dirty="0">
                <a:effectLst/>
                <a:latin typeface="微软雅黑" panose="020B0503020204020204" pitchFamily="34" charset="-122"/>
                <a:ea typeface="微软雅黑" panose="020B0503020204020204" pitchFamily="34" charset="-122"/>
              </a:rPr>
              <a:t>将</a:t>
            </a:r>
            <a:r>
              <a:rPr lang="en-US" altLang="zh-CN" sz="1400" kern="100" dirty="0">
                <a:effectLst/>
                <a:latin typeface="微软雅黑" panose="020B0503020204020204" pitchFamily="34" charset="-122"/>
                <a:ea typeface="微软雅黑" panose="020B0503020204020204" pitchFamily="34" charset="-122"/>
              </a:rPr>
              <a:t>”</a:t>
            </a:r>
            <a:r>
              <a:rPr lang="zh-CN" altLang="zh-CN" sz="1400" kern="100" dirty="0">
                <a:effectLst/>
                <a:latin typeface="微软雅黑" panose="020B0503020204020204" pitchFamily="34" charset="-122"/>
                <a:ea typeface="微软雅黑" panose="020B0503020204020204" pitchFamily="34" charset="-122"/>
              </a:rPr>
              <a:t>产品介绍</a:t>
            </a:r>
            <a:r>
              <a:rPr lang="en-US" altLang="zh-CN" sz="1400" kern="100" dirty="0">
                <a:effectLst/>
                <a:latin typeface="微软雅黑" panose="020B0503020204020204" pitchFamily="34" charset="-122"/>
                <a:ea typeface="微软雅黑" panose="020B0503020204020204" pitchFamily="34" charset="-122"/>
              </a:rPr>
              <a:t>”</a:t>
            </a:r>
            <a:r>
              <a:rPr lang="zh-CN" altLang="zh-CN" sz="1400" kern="100" dirty="0">
                <a:effectLst/>
                <a:latin typeface="微软雅黑" panose="020B0503020204020204" pitchFamily="34" charset="-122"/>
                <a:ea typeface="微软雅黑" panose="020B0503020204020204" pitchFamily="34" charset="-122"/>
              </a:rPr>
              <a:t>的文字颜色改为</a:t>
            </a:r>
            <a:r>
              <a:rPr lang="en-US" altLang="zh-CN" sz="1400" kern="100" dirty="0">
                <a:effectLst/>
                <a:latin typeface="微软雅黑" panose="020B0503020204020204" pitchFamily="34" charset="-122"/>
                <a:ea typeface="微软雅黑" panose="020B0503020204020204" pitchFamily="34" charset="-122"/>
              </a:rPr>
              <a:t>#F00</a:t>
            </a:r>
            <a:r>
              <a:rPr lang="zh-CN" altLang="zh-CN" sz="1400" kern="100" dirty="0">
                <a:effectLst/>
                <a:latin typeface="微软雅黑" panose="020B0503020204020204" pitchFamily="34" charset="-122"/>
                <a:ea typeface="微软雅黑" panose="020B0503020204020204" pitchFamily="34" charset="-122"/>
              </a:rPr>
              <a:t>，文字加粗，鼠标经过时改变背景颜色如图所示。</a:t>
            </a:r>
          </a:p>
        </p:txBody>
      </p:sp>
      <p:sp>
        <p:nvSpPr>
          <p:cNvPr id="15" name="箭头: 五边形 14">
            <a:extLst>
              <a:ext uri="{FF2B5EF4-FFF2-40B4-BE49-F238E27FC236}">
                <a16:creationId xmlns:a16="http://schemas.microsoft.com/office/drawing/2014/main" id="{67A9C278-98C9-43C1-9211-1EE0B928549A}"/>
              </a:ext>
            </a:extLst>
          </p:cNvPr>
          <p:cNvSpPr/>
          <p:nvPr/>
        </p:nvSpPr>
        <p:spPr>
          <a:xfrm>
            <a:off x="1468257" y="3939490"/>
            <a:ext cx="1186962" cy="38686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t>步骤</a:t>
            </a:r>
            <a:r>
              <a:rPr lang="en-US" altLang="zh-CN" b="1" dirty="0"/>
              <a:t>3</a:t>
            </a:r>
            <a:endParaRPr lang="zh-CN" altLang="en-US" b="1" dirty="0"/>
          </a:p>
        </p:txBody>
      </p:sp>
      <p:pic>
        <p:nvPicPr>
          <p:cNvPr id="19458" name="图片 1">
            <a:extLst>
              <a:ext uri="{FF2B5EF4-FFF2-40B4-BE49-F238E27FC236}">
                <a16:creationId xmlns:a16="http://schemas.microsoft.com/office/drawing/2014/main" id="{F0B4B24B-0725-4505-BAF1-4222DCEB6B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85" t="34315" r="17722" b="14737"/>
          <a:stretch>
            <a:fillRect/>
          </a:stretch>
        </p:blipFill>
        <p:spPr bwMode="auto">
          <a:xfrm>
            <a:off x="2826757" y="4474042"/>
            <a:ext cx="8359254" cy="90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a:extLst>
              <a:ext uri="{FF2B5EF4-FFF2-40B4-BE49-F238E27FC236}">
                <a16:creationId xmlns:a16="http://schemas.microsoft.com/office/drawing/2014/main" id="{FD101161-E597-4EB6-B880-43F1DE588CF1}"/>
              </a:ext>
            </a:extLst>
          </p:cNvPr>
          <p:cNvSpPr txBox="1"/>
          <p:nvPr/>
        </p:nvSpPr>
        <p:spPr>
          <a:xfrm>
            <a:off x="1635369" y="5381031"/>
            <a:ext cx="9550642" cy="646331"/>
          </a:xfrm>
          <a:prstGeom prst="rect">
            <a:avLst/>
          </a:prstGeom>
          <a:solidFill>
            <a:schemeClr val="accent2">
              <a:lumMod val="20000"/>
              <a:lumOff val="80000"/>
            </a:schemeClr>
          </a:solidFill>
        </p:spPr>
        <p:txBody>
          <a:bodyPr wrap="square">
            <a:spAutoFit/>
          </a:bodyPr>
          <a:lstStyle/>
          <a:p>
            <a:pPr algn="l"/>
            <a:r>
              <a:rPr lang="zh-CN" altLang="zh-CN" sz="1800" kern="100" dirty="0">
                <a:effectLst/>
                <a:latin typeface="Times New Roman" panose="02020603050405020304" pitchFamily="18" charset="0"/>
                <a:ea typeface="微软雅黑" panose="020B0503020204020204" pitchFamily="34" charset="-122"/>
              </a:rPr>
              <a:t>除了用&lt;span&gt;标签，其他标签，例如&lt;div&gt;都是用来定义指定位置的标签，可以通过不同的id值来设置多种超链接的CSS效果，达到一个页面中有多种样式效果的目的。</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8881656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sz="2400" b="1" kern="100" dirty="0">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案例实施过程：人物介绍网页的制作（</a:t>
            </a:r>
            <a:r>
              <a:rPr lang="zh-CN" altLang="en-US" sz="2400" b="1" kern="100" dirty="0">
                <a:effectLst>
                  <a:outerShdw blurRad="38100" dist="38100" dir="2700000" algn="tl">
                    <a:srgbClr val="000000">
                      <a:alpha val="43137"/>
                    </a:srgbClr>
                  </a:outerShdw>
                </a:effectLst>
                <a:cs typeface="Times New Roman" panose="02020603050405020304" pitchFamily="18" charset="0"/>
              </a:rPr>
              <a:t>二</a:t>
            </a:r>
            <a:r>
              <a:rPr lang="zh-CN" altLang="en-US" sz="2400" b="1" kern="100" dirty="0">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a:t>
            </a:r>
            <a:endParaRPr lang="zh-CN" altLang="en-US" sz="2400" b="1" dirty="0">
              <a:effectLst>
                <a:outerShdw blurRad="38100" dist="38100" dir="2700000" algn="tl">
                  <a:srgbClr val="000000">
                    <a:alpha val="43137"/>
                  </a:srgbClr>
                </a:outerShdw>
              </a:effectLst>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2.5</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92772" y="1519066"/>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811900" y="1252401"/>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5929400" y="150616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5048528" y="123950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42" name="直接箭头连接符 41">
            <a:extLst>
              <a:ext uri="{FF2B5EF4-FFF2-40B4-BE49-F238E27FC236}">
                <a16:creationId xmlns:a16="http://schemas.microsoft.com/office/drawing/2014/main" id="{AAD40E52-0B2F-4D42-9C2E-581961BE6064}"/>
              </a:ext>
            </a:extLst>
          </p:cNvPr>
          <p:cNvCxnSpPr>
            <a:cxnSpLocks/>
          </p:cNvCxnSpPr>
          <p:nvPr/>
        </p:nvCxnSpPr>
        <p:spPr>
          <a:xfrm flipV="1">
            <a:off x="2692772" y="3013343"/>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8380471" y="1194707"/>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组合 48">
            <a:extLst>
              <a:ext uri="{FF2B5EF4-FFF2-40B4-BE49-F238E27FC236}">
                <a16:creationId xmlns:a16="http://schemas.microsoft.com/office/drawing/2014/main" id="{2D71F661-44DB-4E1C-9525-8D4F8647B84C}"/>
              </a:ext>
            </a:extLst>
          </p:cNvPr>
          <p:cNvGrpSpPr/>
          <p:nvPr/>
        </p:nvGrpSpPr>
        <p:grpSpPr>
          <a:xfrm>
            <a:off x="5115848" y="2689237"/>
            <a:ext cx="880872" cy="622922"/>
            <a:chOff x="1786476" y="1206533"/>
            <a:chExt cx="880872" cy="622922"/>
          </a:xfrm>
        </p:grpSpPr>
        <p:sp>
          <p:nvSpPr>
            <p:cNvPr id="50" name="椭圆 49">
              <a:extLst>
                <a:ext uri="{FF2B5EF4-FFF2-40B4-BE49-F238E27FC236}">
                  <a16:creationId xmlns:a16="http://schemas.microsoft.com/office/drawing/2014/main" id="{381EB849-C48A-4482-BA08-3B23CEAECC2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1" name="文本框 50">
              <a:extLst>
                <a:ext uri="{FF2B5EF4-FFF2-40B4-BE49-F238E27FC236}">
                  <a16:creationId xmlns:a16="http://schemas.microsoft.com/office/drawing/2014/main" id="{FDA29D52-3000-4F95-8E42-C43BF1D4122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67" name="组合 66">
            <a:extLst>
              <a:ext uri="{FF2B5EF4-FFF2-40B4-BE49-F238E27FC236}">
                <a16:creationId xmlns:a16="http://schemas.microsoft.com/office/drawing/2014/main" id="{F34E67F2-79DF-4E5B-A58D-5B86FC822591}"/>
              </a:ext>
            </a:extLst>
          </p:cNvPr>
          <p:cNvGrpSpPr/>
          <p:nvPr/>
        </p:nvGrpSpPr>
        <p:grpSpPr>
          <a:xfrm>
            <a:off x="1811900" y="2660390"/>
            <a:ext cx="880872" cy="622922"/>
            <a:chOff x="1786476" y="1206533"/>
            <a:chExt cx="880872" cy="622922"/>
          </a:xfrm>
        </p:grpSpPr>
        <p:sp>
          <p:nvSpPr>
            <p:cNvPr id="68" name="椭圆 67">
              <a:extLst>
                <a:ext uri="{FF2B5EF4-FFF2-40B4-BE49-F238E27FC236}">
                  <a16:creationId xmlns:a16="http://schemas.microsoft.com/office/drawing/2014/main" id="{4D7B3BF3-A12D-4608-816C-B4FEC7EDEFD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9" name="文本框 68">
              <a:extLst>
                <a:ext uri="{FF2B5EF4-FFF2-40B4-BE49-F238E27FC236}">
                  <a16:creationId xmlns:a16="http://schemas.microsoft.com/office/drawing/2014/main" id="{896F79B9-201E-45DA-B98D-6D0B163B2D8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步骤</a:t>
              </a: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9" name="连接符: 肘形 8">
            <a:extLst>
              <a:ext uri="{FF2B5EF4-FFF2-40B4-BE49-F238E27FC236}">
                <a16:creationId xmlns:a16="http://schemas.microsoft.com/office/drawing/2014/main" id="{C772079C-98C5-465A-8812-C13B065A3E28}"/>
              </a:ext>
            </a:extLst>
          </p:cNvPr>
          <p:cNvCxnSpPr>
            <a:stCxn id="45" idx="3"/>
            <a:endCxn id="68" idx="0"/>
          </p:cNvCxnSpPr>
          <p:nvPr/>
        </p:nvCxnSpPr>
        <p:spPr>
          <a:xfrm flipH="1">
            <a:off x="2218676" y="1493270"/>
            <a:ext cx="7042667" cy="1167120"/>
          </a:xfrm>
          <a:prstGeom prst="bentConnector4">
            <a:avLst>
              <a:gd name="adj1" fmla="val -3246"/>
              <a:gd name="adj2" fmla="val 5791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2838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EF941AA3-54F0-43CF-A10E-72F05E0AA017}"/>
              </a:ext>
            </a:extLst>
          </p:cNvPr>
          <p:cNvSpPr/>
          <p:nvPr/>
        </p:nvSpPr>
        <p:spPr>
          <a:xfrm>
            <a:off x="351692" y="940777"/>
            <a:ext cx="1125416" cy="404446"/>
          </a:xfrm>
          <a:prstGeom prst="round1Rect">
            <a:avLst/>
          </a:prstGeom>
          <a:solidFill>
            <a:srgbClr val="7030A0"/>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步骤</a:t>
            </a:r>
            <a:r>
              <a:rPr lang="en-US" altLang="zh-CN" dirty="0"/>
              <a:t>1</a:t>
            </a:r>
            <a:endParaRPr lang="zh-CN" altLang="en-US" dirty="0"/>
          </a:p>
        </p:txBody>
      </p:sp>
      <p:sp>
        <p:nvSpPr>
          <p:cNvPr id="5" name="文本框 4">
            <a:extLst>
              <a:ext uri="{FF2B5EF4-FFF2-40B4-BE49-F238E27FC236}">
                <a16:creationId xmlns:a16="http://schemas.microsoft.com/office/drawing/2014/main" id="{F0AC865B-F8C7-4EFE-83C7-E1B44784B2B5}"/>
              </a:ext>
            </a:extLst>
          </p:cNvPr>
          <p:cNvSpPr txBox="1"/>
          <p:nvPr/>
        </p:nvSpPr>
        <p:spPr>
          <a:xfrm>
            <a:off x="1800226" y="940777"/>
            <a:ext cx="10040082" cy="646331"/>
          </a:xfrm>
          <a:prstGeom prst="rect">
            <a:avLst/>
          </a:prstGeom>
          <a:noFill/>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在Dreamweaver 中打开“renwu.html”文件，新建外部样式表文件5.css ，打开链接外部样式表对话框，点击【浏览】，选中5.css文件，点【确定】</a:t>
            </a:r>
            <a:r>
              <a:rPr lang="zh-CN" altLang="en-US"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将CSS样式表链接入renwu.html页面中</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pic>
        <p:nvPicPr>
          <p:cNvPr id="1026" name="图片 1">
            <a:extLst>
              <a:ext uri="{FF2B5EF4-FFF2-40B4-BE49-F238E27FC236}">
                <a16:creationId xmlns:a16="http://schemas.microsoft.com/office/drawing/2014/main" id="{1869174A-EB49-4FF5-89D2-5831A088E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8875" y="2634884"/>
            <a:ext cx="4177125" cy="15882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图片 1">
            <a:extLst>
              <a:ext uri="{FF2B5EF4-FFF2-40B4-BE49-F238E27FC236}">
                <a16:creationId xmlns:a16="http://schemas.microsoft.com/office/drawing/2014/main" id="{B29B8543-5F07-47E0-A112-7DAE8798A9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378" y="2241636"/>
            <a:ext cx="4013322" cy="309897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箭头: 右 5">
            <a:extLst>
              <a:ext uri="{FF2B5EF4-FFF2-40B4-BE49-F238E27FC236}">
                <a16:creationId xmlns:a16="http://schemas.microsoft.com/office/drawing/2014/main" id="{321EBE1B-A028-41BC-A3FC-30890789F070}"/>
              </a:ext>
            </a:extLst>
          </p:cNvPr>
          <p:cNvSpPr/>
          <p:nvPr/>
        </p:nvSpPr>
        <p:spPr>
          <a:xfrm>
            <a:off x="6176047" y="3336680"/>
            <a:ext cx="1046284" cy="184639"/>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3448717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EF941AA3-54F0-43CF-A10E-72F05E0AA017}"/>
              </a:ext>
            </a:extLst>
          </p:cNvPr>
          <p:cNvSpPr/>
          <p:nvPr/>
        </p:nvSpPr>
        <p:spPr>
          <a:xfrm>
            <a:off x="351692" y="940777"/>
            <a:ext cx="1125416" cy="404446"/>
          </a:xfrm>
          <a:prstGeom prst="round1Rect">
            <a:avLst/>
          </a:prstGeom>
          <a:solidFill>
            <a:srgbClr val="7030A0"/>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步骤</a:t>
            </a:r>
            <a:r>
              <a:rPr lang="en-US" altLang="zh-CN" dirty="0"/>
              <a:t>3</a:t>
            </a:r>
            <a:endParaRPr lang="zh-CN" altLang="en-US" dirty="0"/>
          </a:p>
        </p:txBody>
      </p:sp>
      <p:sp>
        <p:nvSpPr>
          <p:cNvPr id="5" name="文本框 4">
            <a:extLst>
              <a:ext uri="{FF2B5EF4-FFF2-40B4-BE49-F238E27FC236}">
                <a16:creationId xmlns:a16="http://schemas.microsoft.com/office/drawing/2014/main" id="{F0AC865B-F8C7-4EFE-83C7-E1B44784B2B5}"/>
              </a:ext>
            </a:extLst>
          </p:cNvPr>
          <p:cNvSpPr txBox="1"/>
          <p:nvPr/>
        </p:nvSpPr>
        <p:spPr>
          <a:xfrm>
            <a:off x="1729888" y="776920"/>
            <a:ext cx="10040082" cy="923330"/>
          </a:xfrm>
          <a:prstGeom prst="rect">
            <a:avLst/>
          </a:prstGeom>
          <a:noFill/>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文件中采用</a:t>
            </a:r>
            <a:r>
              <a:rPr lang="en-US" altLang="zh-CN" sz="1800" kern="100" dirty="0">
                <a:effectLst/>
                <a:ea typeface="微软雅黑" panose="020B0503020204020204" pitchFamily="34" charset="-122"/>
                <a:cs typeface="Times New Roman" panose="02020603050405020304" pitchFamily="18" charset="0"/>
              </a:rPr>
              <a:t>ID</a:t>
            </a:r>
            <a:r>
              <a:rPr lang="zh-CN" altLang="zh-CN" sz="1800" kern="100" dirty="0">
                <a:effectLst/>
                <a:ea typeface="微软雅黑" panose="020B0503020204020204" pitchFamily="34" charset="-122"/>
                <a:cs typeface="Times New Roman" panose="02020603050405020304" pitchFamily="18" charset="0"/>
              </a:rPr>
              <a:t>选择器创建一个</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样式名称为“</a:t>
            </a:r>
            <a:r>
              <a:rPr lang="en-US" altLang="zh-CN" sz="1800" kern="100" dirty="0">
                <a:effectLst/>
                <a:ea typeface="微软雅黑" panose="020B0503020204020204" pitchFamily="34" charset="-122"/>
                <a:cs typeface="Times New Roman" panose="02020603050405020304" pitchFamily="18" charset="0"/>
              </a:rPr>
              <a:t>#q1”</a:t>
            </a:r>
            <a:r>
              <a:rPr lang="zh-CN" altLang="zh-CN" sz="1800" kern="100" dirty="0">
                <a:effectLst/>
                <a:ea typeface="微软雅黑" panose="020B0503020204020204" pitchFamily="34" charset="-122"/>
                <a:cs typeface="Times New Roman" panose="02020603050405020304" pitchFamily="18" charset="0"/>
              </a:rPr>
              <a:t>，该样式的作用事对指定图片设置宽度大小和边框效果，在网页中的图像标签</a:t>
            </a:r>
            <a:r>
              <a:rPr lang="en-US" altLang="zh-CN" sz="1800" kern="100" dirty="0">
                <a:solidFill>
                  <a:srgbClr val="000000"/>
                </a:solidFill>
                <a:effectLst/>
                <a:ea typeface="微软雅黑" panose="020B0503020204020204" pitchFamily="34" charset="-122"/>
                <a:cs typeface="Times New Roman" panose="02020603050405020304" pitchFamily="18" charset="0"/>
              </a:rPr>
              <a:t>&lt;</a:t>
            </a:r>
            <a:r>
              <a:rPr lang="en-US" altLang="zh-CN" sz="1800" kern="100" dirty="0" err="1">
                <a:solidFill>
                  <a:srgbClr val="000000"/>
                </a:solidFill>
                <a:effectLst/>
                <a:ea typeface="微软雅黑" panose="020B0503020204020204" pitchFamily="34" charset="-122"/>
                <a:cs typeface="Times New Roman" panose="02020603050405020304" pitchFamily="18" charset="0"/>
              </a:rPr>
              <a:t>img</a:t>
            </a:r>
            <a:r>
              <a:rPr lang="en-US" altLang="zh-CN" sz="1800" kern="100" dirty="0">
                <a:solidFill>
                  <a:srgbClr val="000000"/>
                </a:solidFill>
                <a:effectLst/>
                <a:ea typeface="微软雅黑" panose="020B0503020204020204" pitchFamily="34" charset="-122"/>
                <a:cs typeface="Times New Roman" panose="02020603050405020304" pitchFamily="18" charset="0"/>
              </a:rPr>
              <a:t> </a:t>
            </a:r>
            <a:r>
              <a:rPr lang="en-US" altLang="zh-CN" sz="1800" kern="100" dirty="0" err="1">
                <a:solidFill>
                  <a:srgbClr val="000000"/>
                </a:solidFill>
                <a:effectLst/>
                <a:ea typeface="微软雅黑" panose="020B0503020204020204" pitchFamily="34" charset="-122"/>
                <a:cs typeface="Times New Roman" panose="02020603050405020304" pitchFamily="18" charset="0"/>
              </a:rPr>
              <a:t>src</a:t>
            </a:r>
            <a:r>
              <a:rPr lang="en-US" altLang="zh-CN" sz="1800" kern="100" dirty="0">
                <a:solidFill>
                  <a:srgbClr val="000000"/>
                </a:solidFill>
                <a:effectLst/>
                <a:ea typeface="微软雅黑" panose="020B0503020204020204" pitchFamily="34" charset="-122"/>
                <a:cs typeface="Times New Roman" panose="02020603050405020304" pitchFamily="18" charset="0"/>
              </a:rPr>
              <a:t>=“q.jpg” width=“200” align=“left”  /&gt;</a:t>
            </a:r>
            <a:r>
              <a:rPr lang="zh-CN" altLang="zh-CN" sz="1800" kern="100" dirty="0">
                <a:effectLst/>
                <a:ea typeface="微软雅黑" panose="020B0503020204020204" pitchFamily="34" charset="-122"/>
                <a:cs typeface="Times New Roman" panose="02020603050405020304" pitchFamily="18" charset="0"/>
              </a:rPr>
              <a:t>中加入</a:t>
            </a:r>
            <a:r>
              <a:rPr lang="en-US" altLang="zh-CN" sz="1800" kern="100" dirty="0">
                <a:effectLst/>
                <a:ea typeface="微软雅黑" panose="020B0503020204020204" pitchFamily="34" charset="-122"/>
                <a:cs typeface="Times New Roman" panose="02020603050405020304" pitchFamily="18" charset="0"/>
              </a:rPr>
              <a:t>ID</a:t>
            </a:r>
            <a:r>
              <a:rPr lang="zh-CN" altLang="zh-CN" sz="1800" kern="100" dirty="0">
                <a:effectLst/>
                <a:ea typeface="微软雅黑" panose="020B0503020204020204" pitchFamily="34" charset="-122"/>
                <a:cs typeface="Times New Roman" panose="02020603050405020304" pitchFamily="18" charset="0"/>
              </a:rPr>
              <a:t>属性</a:t>
            </a:r>
            <a:r>
              <a:rPr lang="en-US" altLang="zh-CN" sz="1800" kern="100" dirty="0">
                <a:solidFill>
                  <a:srgbClr val="000000"/>
                </a:solidFill>
                <a:effectLst/>
                <a:ea typeface="微软雅黑" panose="020B0503020204020204" pitchFamily="34" charset="-122"/>
                <a:cs typeface="Times New Roman" panose="02020603050405020304" pitchFamily="18" charset="0"/>
              </a:rPr>
              <a:t>&lt;</a:t>
            </a:r>
            <a:r>
              <a:rPr lang="en-US" altLang="zh-CN" sz="1800" kern="100" dirty="0" err="1">
                <a:solidFill>
                  <a:srgbClr val="000000"/>
                </a:solidFill>
                <a:effectLst/>
                <a:ea typeface="微软雅黑" panose="020B0503020204020204" pitchFamily="34" charset="-122"/>
                <a:cs typeface="Times New Roman" panose="02020603050405020304" pitchFamily="18" charset="0"/>
              </a:rPr>
              <a:t>img</a:t>
            </a:r>
            <a:r>
              <a:rPr lang="en-US" altLang="zh-CN" sz="1800" kern="100" dirty="0">
                <a:solidFill>
                  <a:srgbClr val="000000"/>
                </a:solidFill>
                <a:effectLst/>
                <a:ea typeface="微软雅黑" panose="020B0503020204020204" pitchFamily="34" charset="-122"/>
                <a:cs typeface="Times New Roman" panose="02020603050405020304" pitchFamily="18" charset="0"/>
              </a:rPr>
              <a:t> </a:t>
            </a:r>
            <a:r>
              <a:rPr lang="en-US" altLang="zh-CN" sz="1800" kern="100" dirty="0" err="1">
                <a:solidFill>
                  <a:srgbClr val="000000"/>
                </a:solidFill>
                <a:effectLst/>
                <a:ea typeface="微软雅黑" panose="020B0503020204020204" pitchFamily="34" charset="-122"/>
                <a:cs typeface="Times New Roman" panose="02020603050405020304" pitchFamily="18" charset="0"/>
              </a:rPr>
              <a:t>src</a:t>
            </a:r>
            <a:r>
              <a:rPr lang="en-US" altLang="zh-CN" sz="1800" kern="100" dirty="0">
                <a:solidFill>
                  <a:srgbClr val="000000"/>
                </a:solidFill>
                <a:effectLst/>
                <a:ea typeface="微软雅黑" panose="020B0503020204020204" pitchFamily="34" charset="-122"/>
                <a:cs typeface="Times New Roman" panose="02020603050405020304" pitchFamily="18" charset="0"/>
              </a:rPr>
              <a:t>=“q.jpg” width=“200” align=“left”</a:t>
            </a:r>
            <a:r>
              <a:rPr lang="en-US" altLang="zh-CN" sz="1800" b="1" kern="100" dirty="0">
                <a:solidFill>
                  <a:srgbClr val="000000"/>
                </a:solidFill>
                <a:effectLst/>
                <a:ea typeface="微软雅黑" panose="020B0503020204020204" pitchFamily="34" charset="-122"/>
                <a:cs typeface="Times New Roman" panose="02020603050405020304" pitchFamily="18" charset="0"/>
              </a:rPr>
              <a:t> id=“q1”</a:t>
            </a:r>
            <a:r>
              <a:rPr lang="en-US" altLang="zh-CN" sz="1800" kern="100" dirty="0">
                <a:solidFill>
                  <a:srgbClr val="000000"/>
                </a:solidFill>
                <a:effectLst/>
                <a:ea typeface="微软雅黑" panose="020B0503020204020204" pitchFamily="34" charset="-122"/>
                <a:cs typeface="Times New Roman" panose="02020603050405020304" pitchFamily="18" charset="0"/>
              </a:rPr>
              <a:t>  /&gt;</a:t>
            </a:r>
            <a:r>
              <a:rPr lang="zh-CN" altLang="zh-CN" sz="1800" kern="100" dirty="0">
                <a:effectLst/>
                <a:ea typeface="微软雅黑" panose="020B0503020204020204" pitchFamily="34" charset="-122"/>
                <a:cs typeface="Times New Roman" panose="02020603050405020304" pitchFamily="18" charset="0"/>
              </a:rPr>
              <a:t>，图像应用</a:t>
            </a:r>
            <a:r>
              <a:rPr lang="en-US" altLang="zh-CN" sz="1800" kern="100" dirty="0">
                <a:effectLst/>
                <a:ea typeface="微软雅黑" panose="020B0503020204020204" pitchFamily="34" charset="-122"/>
                <a:cs typeface="Times New Roman" panose="02020603050405020304" pitchFamily="18" charset="0"/>
              </a:rPr>
              <a:t>#q1</a:t>
            </a:r>
            <a:r>
              <a:rPr lang="zh-CN" altLang="zh-CN" sz="1800" kern="100" dirty="0">
                <a:effectLst/>
                <a:ea typeface="微软雅黑" panose="020B0503020204020204" pitchFamily="34" charset="-122"/>
                <a:cs typeface="Times New Roman" panose="02020603050405020304" pitchFamily="18" charset="0"/>
              </a:rPr>
              <a:t>的</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样式</a:t>
            </a:r>
            <a:r>
              <a:rPr lang="zh-CN" altLang="en-US" kern="100" dirty="0">
                <a:ea typeface="微软雅黑" panose="020B0503020204020204" pitchFamily="34" charset="-122"/>
                <a:cs typeface="Times New Roman" panose="02020603050405020304" pitchFamily="18" charset="0"/>
              </a:rPr>
              <a:t>。</a:t>
            </a:r>
            <a:endParaRPr lang="zh-CN" altLang="en-US" dirty="0"/>
          </a:p>
        </p:txBody>
      </p:sp>
      <p:grpSp>
        <p:nvGrpSpPr>
          <p:cNvPr id="7" name="组合 6">
            <a:extLst>
              <a:ext uri="{FF2B5EF4-FFF2-40B4-BE49-F238E27FC236}">
                <a16:creationId xmlns:a16="http://schemas.microsoft.com/office/drawing/2014/main" id="{9E23C972-986D-4641-8596-CB589BEF6A55}"/>
              </a:ext>
            </a:extLst>
          </p:cNvPr>
          <p:cNvGrpSpPr/>
          <p:nvPr/>
        </p:nvGrpSpPr>
        <p:grpSpPr>
          <a:xfrm>
            <a:off x="1840524" y="1700250"/>
            <a:ext cx="7356231" cy="2316403"/>
            <a:chOff x="1805354" y="2198077"/>
            <a:chExt cx="7356231" cy="2316403"/>
          </a:xfrm>
        </p:grpSpPr>
        <p:sp>
          <p:nvSpPr>
            <p:cNvPr id="4" name="矩形: 圆角 3">
              <a:extLst>
                <a:ext uri="{FF2B5EF4-FFF2-40B4-BE49-F238E27FC236}">
                  <a16:creationId xmlns:a16="http://schemas.microsoft.com/office/drawing/2014/main" id="{DFFA21EA-FA9F-4A4D-8C7F-61B8DD5A5173}"/>
                </a:ext>
              </a:extLst>
            </p:cNvPr>
            <p:cNvSpPr/>
            <p:nvPr/>
          </p:nvSpPr>
          <p:spPr>
            <a:xfrm>
              <a:off x="1805354" y="2198077"/>
              <a:ext cx="7356231" cy="2316403"/>
            </a:xfrm>
            <a:prstGeom prst="roundRect">
              <a:avLst>
                <a:gd name="adj" fmla="val 4902"/>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71551F4-9661-4D84-9F27-A5E002824AB6}"/>
                </a:ext>
              </a:extLst>
            </p:cNvPr>
            <p:cNvSpPr txBox="1"/>
            <p:nvPr/>
          </p:nvSpPr>
          <p:spPr>
            <a:xfrm>
              <a:off x="2014173" y="2198077"/>
              <a:ext cx="6167802" cy="2316403"/>
            </a:xfrm>
            <a:prstGeom prst="rect">
              <a:avLst/>
            </a:prstGeom>
            <a:noFill/>
          </p:spPr>
          <p:txBody>
            <a:bodyPr wrap="square">
              <a:spAutoFit/>
            </a:bodyPr>
            <a:lstStyle/>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#q1 {</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width: 100px;	/*</a:t>
              </a:r>
              <a:r>
                <a:rPr lang="zh-CN" altLang="zh-CN" sz="1400" kern="100" dirty="0">
                  <a:effectLst/>
                  <a:latin typeface="微软雅黑" panose="020B0503020204020204" pitchFamily="34" charset="-122"/>
                  <a:ea typeface="微软雅黑" panose="020B0503020204020204" pitchFamily="34" charset="-122"/>
                </a:rPr>
                <a:t>定义盒子</a:t>
              </a:r>
              <a:r>
                <a:rPr lang="en-US" altLang="zh-CN" sz="1400" kern="100" dirty="0">
                  <a:effectLst/>
                  <a:latin typeface="微软雅黑" panose="020B0503020204020204" pitchFamily="34" charset="-122"/>
                  <a:ea typeface="微软雅黑" panose="020B0503020204020204" pitchFamily="34" charset="-122"/>
                </a:rPr>
                <a:t>q1</a:t>
              </a:r>
              <a:r>
                <a:rPr lang="zh-CN" altLang="zh-CN" sz="1400" kern="100" dirty="0">
                  <a:effectLst/>
                  <a:latin typeface="微软雅黑" panose="020B0503020204020204" pitchFamily="34" charset="-122"/>
                  <a:ea typeface="微软雅黑" panose="020B0503020204020204" pitchFamily="34" charset="-122"/>
                </a:rPr>
                <a:t>的宽度为</a:t>
              </a:r>
              <a:r>
                <a:rPr lang="en-US" altLang="zh-CN" sz="1400" kern="100" dirty="0">
                  <a:effectLst/>
                  <a:latin typeface="微软雅黑" panose="020B0503020204020204" pitchFamily="34" charset="-122"/>
                  <a:ea typeface="微软雅黑" panose="020B0503020204020204" pitchFamily="34" charset="-122"/>
                </a:rPr>
                <a:t>100</a:t>
              </a:r>
              <a:r>
                <a:rPr lang="zh-CN" altLang="zh-CN" sz="1400" kern="100" dirty="0">
                  <a:effectLst/>
                  <a:latin typeface="微软雅黑" panose="020B0503020204020204" pitchFamily="34" charset="-122"/>
                  <a:ea typeface="微软雅黑" panose="020B0503020204020204" pitchFamily="34" charset="-122"/>
                </a:rPr>
                <a:t>像素</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border: 4px double #FF0; /*</a:t>
              </a:r>
              <a:r>
                <a:rPr lang="zh-CN" altLang="zh-CN" sz="1400" kern="100" dirty="0">
                  <a:effectLst/>
                  <a:latin typeface="微软雅黑" panose="020B0503020204020204" pitchFamily="34" charset="-122"/>
                  <a:ea typeface="微软雅黑" panose="020B0503020204020204" pitchFamily="34" charset="-122"/>
                </a:rPr>
                <a:t>定义盒的边框为</a:t>
              </a:r>
              <a:r>
                <a:rPr lang="en-US" altLang="zh-CN" sz="1400" kern="100" dirty="0">
                  <a:effectLst/>
                  <a:latin typeface="微软雅黑" panose="020B0503020204020204" pitchFamily="34" charset="-122"/>
                  <a:ea typeface="微软雅黑" panose="020B0503020204020204" pitchFamily="34" charset="-122"/>
                </a:rPr>
                <a:t>4</a:t>
              </a:r>
              <a:r>
                <a:rPr lang="zh-CN" altLang="zh-CN" sz="1400" kern="100" dirty="0">
                  <a:effectLst/>
                  <a:latin typeface="微软雅黑" panose="020B0503020204020204" pitchFamily="34" charset="-122"/>
                  <a:ea typeface="微软雅黑" panose="020B0503020204020204" pitchFamily="34" charset="-122"/>
                </a:rPr>
                <a:t>个像素大小颜色为</a:t>
              </a:r>
              <a:r>
                <a:rPr lang="en-US" altLang="zh-CN" sz="1400" kern="100" dirty="0">
                  <a:effectLst/>
                  <a:latin typeface="微软雅黑" panose="020B0503020204020204" pitchFamily="34" charset="-122"/>
                  <a:ea typeface="微软雅黑" panose="020B0503020204020204" pitchFamily="34" charset="-122"/>
                </a:rPr>
                <a:t>#FF0</a:t>
              </a:r>
              <a:r>
                <a:rPr lang="zh-CN" altLang="zh-CN" sz="1400" kern="100" dirty="0">
                  <a:effectLst/>
                  <a:latin typeface="微软雅黑" panose="020B0503020204020204" pitchFamily="34" charset="-122"/>
                  <a:ea typeface="微软雅黑" panose="020B0503020204020204" pitchFamily="34" charset="-122"/>
                </a:rPr>
                <a:t>的双线边框效果</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height: auto;/*</a:t>
              </a:r>
              <a:r>
                <a:rPr lang="zh-CN" altLang="zh-CN" sz="1400" kern="100" dirty="0">
                  <a:effectLst/>
                  <a:latin typeface="微软雅黑" panose="020B0503020204020204" pitchFamily="34" charset="-122"/>
                  <a:ea typeface="微软雅黑" panose="020B0503020204020204" pitchFamily="34" charset="-122"/>
                </a:rPr>
                <a:t>定义</a:t>
              </a:r>
              <a:r>
                <a:rPr lang="en-US" altLang="zh-CN" sz="1400" kern="100" dirty="0">
                  <a:effectLst/>
                  <a:latin typeface="微软雅黑" panose="020B0503020204020204" pitchFamily="34" charset="-122"/>
                  <a:ea typeface="微软雅黑" panose="020B0503020204020204" pitchFamily="34" charset="-122"/>
                </a:rPr>
                <a:t>#q1</a:t>
              </a:r>
              <a:r>
                <a:rPr lang="zh-CN" altLang="zh-CN" sz="1400" kern="100" dirty="0">
                  <a:effectLst/>
                  <a:latin typeface="微软雅黑" panose="020B0503020204020204" pitchFamily="34" charset="-122"/>
                  <a:ea typeface="微软雅黑" panose="020B0503020204020204" pitchFamily="34" charset="-122"/>
                </a:rPr>
                <a:t>的高度为自动</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err="1">
                  <a:effectLst/>
                  <a:latin typeface="微软雅黑" panose="020B0503020204020204" pitchFamily="34" charset="-122"/>
                  <a:ea typeface="微软雅黑" panose="020B0503020204020204" pitchFamily="34" charset="-122"/>
                </a:rPr>
                <a:t>float:left</a:t>
              </a:r>
              <a:r>
                <a:rPr lang="en-US" altLang="zh-CN" sz="1400" kern="100" dirty="0">
                  <a:effectLst/>
                  <a:latin typeface="微软雅黑" panose="020B0503020204020204" pitchFamily="34" charset="-122"/>
                  <a:ea typeface="微软雅黑" panose="020B0503020204020204" pitchFamily="34" charset="-122"/>
                </a:rPr>
                <a:t>;/*</a:t>
              </a:r>
              <a:r>
                <a:rPr lang="zh-CN" altLang="zh-CN" sz="1400" kern="100" dirty="0">
                  <a:effectLst/>
                  <a:latin typeface="微软雅黑" panose="020B0503020204020204" pitchFamily="34" charset="-122"/>
                  <a:ea typeface="微软雅黑" panose="020B0503020204020204" pitchFamily="34" charset="-122"/>
                </a:rPr>
                <a:t>定义</a:t>
              </a:r>
              <a:r>
                <a:rPr lang="en-US" altLang="zh-CN" sz="1400" kern="100" dirty="0">
                  <a:effectLst/>
                  <a:latin typeface="微软雅黑" panose="020B0503020204020204" pitchFamily="34" charset="-122"/>
                  <a:ea typeface="微软雅黑" panose="020B0503020204020204" pitchFamily="34" charset="-122"/>
                </a:rPr>
                <a:t>#q1</a:t>
              </a:r>
              <a:r>
                <a:rPr lang="zh-CN" altLang="zh-CN" sz="1400" kern="100" dirty="0">
                  <a:effectLst/>
                  <a:latin typeface="微软雅黑" panose="020B0503020204020204" pitchFamily="34" charset="-122"/>
                  <a:ea typeface="微软雅黑" panose="020B0503020204020204" pitchFamily="34" charset="-122"/>
                </a:rPr>
                <a:t>的浮动为左对齐</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p:txBody>
        </p:sp>
      </p:grpSp>
      <p:pic>
        <p:nvPicPr>
          <p:cNvPr id="2050" name="Picture 2">
            <a:extLst>
              <a:ext uri="{FF2B5EF4-FFF2-40B4-BE49-F238E27FC236}">
                <a16:creationId xmlns:a16="http://schemas.microsoft.com/office/drawing/2014/main" id="{A300E63C-00B0-46F0-9358-925BF7FE27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0524" y="4082905"/>
            <a:ext cx="7573854" cy="264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548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标签和属性</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B660C9A0-6695-418D-90B1-862FBD604188}"/>
              </a:ext>
            </a:extLst>
          </p:cNvPr>
          <p:cNvSpPr/>
          <p:nvPr/>
        </p:nvSpPr>
        <p:spPr>
          <a:xfrm>
            <a:off x="1317176" y="1582994"/>
            <a:ext cx="9134514" cy="1356851"/>
          </a:xfrm>
          <a:prstGeom prst="round2DiagRect">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的标签分</a:t>
            </a:r>
            <a:r>
              <a:rPr lang="zh-CN" altLang="zh-CN" b="1" dirty="0">
                <a:solidFill>
                  <a:srgbClr val="FF0000"/>
                </a:solidFill>
                <a:latin typeface="微软雅黑" panose="020B0503020204020204" pitchFamily="34" charset="-122"/>
                <a:ea typeface="微软雅黑" panose="020B0503020204020204" pitchFamily="34" charset="-122"/>
              </a:rPr>
              <a:t>单标签</a:t>
            </a:r>
            <a:r>
              <a:rPr lang="zh-CN" altLang="zh-CN" dirty="0">
                <a:latin typeface="微软雅黑" panose="020B0503020204020204" pitchFamily="34" charset="-122"/>
                <a:ea typeface="微软雅黑" panose="020B0503020204020204" pitchFamily="34" charset="-122"/>
              </a:rPr>
              <a:t>和</a:t>
            </a:r>
            <a:r>
              <a:rPr lang="zh-CN" altLang="zh-CN" b="1" dirty="0">
                <a:solidFill>
                  <a:srgbClr val="FF0000"/>
                </a:solidFill>
                <a:latin typeface="微软雅黑" panose="020B0503020204020204" pitchFamily="34" charset="-122"/>
                <a:ea typeface="微软雅黑" panose="020B0503020204020204" pitchFamily="34" charset="-122"/>
              </a:rPr>
              <a:t>成对标签</a:t>
            </a:r>
            <a:r>
              <a:rPr lang="zh-CN" altLang="zh-CN" dirty="0">
                <a:latin typeface="微软雅黑" panose="020B0503020204020204" pitchFamily="34" charset="-122"/>
                <a:ea typeface="微软雅黑" panose="020B0503020204020204" pitchFamily="34" charset="-122"/>
              </a:rPr>
              <a:t>两种。</a:t>
            </a:r>
            <a:endParaRPr lang="en-US"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成对标签是由首标签</a:t>
            </a:r>
            <a:r>
              <a:rPr lang="en-US" altLang="zh-CN" b="1" dirty="0">
                <a:solidFill>
                  <a:srgbClr val="FF0000"/>
                </a:solidFill>
                <a:latin typeface="微软雅黑" panose="020B0503020204020204" pitchFamily="34" charset="-122"/>
                <a:ea typeface="微软雅黑" panose="020B0503020204020204" pitchFamily="34" charset="-122"/>
              </a:rPr>
              <a:t>&lt;</a:t>
            </a:r>
            <a:r>
              <a:rPr lang="zh-CN" altLang="zh-CN" b="1" dirty="0">
                <a:solidFill>
                  <a:srgbClr val="FF0000"/>
                </a:solidFill>
                <a:latin typeface="微软雅黑" panose="020B0503020204020204" pitchFamily="34" charset="-122"/>
                <a:ea typeface="微软雅黑" panose="020B0503020204020204" pitchFamily="34" charset="-122"/>
              </a:rPr>
              <a:t>标签名</a:t>
            </a:r>
            <a:r>
              <a:rPr lang="en-US" altLang="zh-CN" b="1" dirty="0">
                <a:solidFill>
                  <a:srgbClr val="FF0000"/>
                </a:solidFill>
                <a:latin typeface="微软雅黑" panose="020B0503020204020204" pitchFamily="34" charset="-122"/>
                <a:ea typeface="微软雅黑" panose="020B0503020204020204" pitchFamily="34" charset="-122"/>
              </a:rPr>
              <a:t>&gt; </a:t>
            </a:r>
            <a:r>
              <a:rPr lang="zh-CN" altLang="zh-CN" b="1" dirty="0">
                <a:solidFill>
                  <a:srgbClr val="FF0000"/>
                </a:solidFill>
                <a:latin typeface="微软雅黑" panose="020B0503020204020204" pitchFamily="34" charset="-122"/>
                <a:ea typeface="微软雅黑" panose="020B0503020204020204" pitchFamily="34" charset="-122"/>
              </a:rPr>
              <a:t>和尾标签</a:t>
            </a:r>
            <a:r>
              <a:rPr lang="en-US" altLang="zh-CN" b="1" dirty="0">
                <a:solidFill>
                  <a:srgbClr val="FF0000"/>
                </a:solidFill>
                <a:latin typeface="微软雅黑" panose="020B0503020204020204" pitchFamily="34" charset="-122"/>
                <a:ea typeface="微软雅黑" panose="020B0503020204020204" pitchFamily="34" charset="-122"/>
              </a:rPr>
              <a:t>&lt;/</a:t>
            </a:r>
            <a:r>
              <a:rPr lang="zh-CN" altLang="zh-CN" b="1" dirty="0">
                <a:solidFill>
                  <a:srgbClr val="FF0000"/>
                </a:solidFill>
                <a:latin typeface="微软雅黑" panose="020B0503020204020204" pitchFamily="34" charset="-122"/>
                <a:ea typeface="微软雅黑" panose="020B0503020204020204" pitchFamily="34" charset="-122"/>
              </a:rPr>
              <a:t>标签名</a:t>
            </a:r>
            <a:r>
              <a:rPr lang="en-US" altLang="zh-CN" b="1" dirty="0">
                <a:solidFill>
                  <a:srgbClr val="FF0000"/>
                </a:solidFill>
                <a:latin typeface="微软雅黑" panose="020B0503020204020204" pitchFamily="34" charset="-122"/>
                <a:ea typeface="微软雅黑" panose="020B0503020204020204" pitchFamily="34" charset="-122"/>
              </a:rPr>
              <a:t>&gt;</a:t>
            </a:r>
            <a:r>
              <a:rPr lang="zh-CN" altLang="zh-CN" dirty="0">
                <a:latin typeface="微软雅黑" panose="020B0503020204020204" pitchFamily="34" charset="-122"/>
                <a:ea typeface="微软雅黑" panose="020B0503020204020204" pitchFamily="34" charset="-122"/>
              </a:rPr>
              <a:t>组成的，如</a:t>
            </a:r>
            <a:r>
              <a:rPr lang="en-US" altLang="zh-CN" dirty="0">
                <a:latin typeface="微软雅黑" panose="020B0503020204020204" pitchFamily="34" charset="-122"/>
                <a:ea typeface="微软雅黑" panose="020B0503020204020204" pitchFamily="34" charset="-122"/>
              </a:rPr>
              <a:t>&lt;p&gt;&lt;/p&gt;</a:t>
            </a:r>
            <a:r>
              <a:rPr lang="zh-CN" altLang="zh-CN" dirty="0">
                <a:latin typeface="微软雅黑" panose="020B0503020204020204" pitchFamily="34" charset="-122"/>
                <a:ea typeface="微软雅黑" panose="020B0503020204020204" pitchFamily="34" charset="-122"/>
              </a:rPr>
              <a:t>，成对标签的作用域只作用于这对标签中的文档。</a:t>
            </a:r>
            <a:endParaRPr lang="en-US"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单独标签的格式</a:t>
            </a:r>
            <a:r>
              <a:rPr lang="en-US" altLang="zh-CN" b="1" dirty="0">
                <a:solidFill>
                  <a:srgbClr val="FF0000"/>
                </a:solidFill>
                <a:latin typeface="微软雅黑" panose="020B0503020204020204" pitchFamily="34" charset="-122"/>
                <a:ea typeface="微软雅黑" panose="020B0503020204020204" pitchFamily="34" charset="-122"/>
              </a:rPr>
              <a:t>&lt;</a:t>
            </a:r>
            <a:r>
              <a:rPr lang="zh-CN" altLang="zh-CN" b="1" dirty="0">
                <a:solidFill>
                  <a:srgbClr val="FF0000"/>
                </a:solidFill>
                <a:latin typeface="微软雅黑" panose="020B0503020204020204" pitchFamily="34" charset="-122"/>
                <a:ea typeface="微软雅黑" panose="020B0503020204020204" pitchFamily="34" charset="-122"/>
              </a:rPr>
              <a:t>标签名</a:t>
            </a:r>
            <a:r>
              <a:rPr lang="en-US" altLang="zh-CN" b="1" dirty="0">
                <a:solidFill>
                  <a:srgbClr val="FF0000"/>
                </a:solidFill>
                <a:latin typeface="微软雅黑" panose="020B0503020204020204" pitchFamily="34" charset="-122"/>
                <a:ea typeface="微软雅黑" panose="020B0503020204020204" pitchFamily="34" charset="-122"/>
              </a:rPr>
              <a:t> /&gt;</a:t>
            </a:r>
            <a:r>
              <a:rPr lang="zh-CN" altLang="zh-CN" dirty="0">
                <a:latin typeface="微软雅黑" panose="020B0503020204020204" pitchFamily="34" charset="-122"/>
                <a:ea typeface="微软雅黑" panose="020B0503020204020204" pitchFamily="34" charset="-122"/>
              </a:rPr>
              <a:t>，单独标签在相应的位置插入元素就可以了，如</a:t>
            </a:r>
            <a:r>
              <a:rPr lang="en-US" altLang="zh-CN" dirty="0">
                <a:latin typeface="微软雅黑" panose="020B0503020204020204" pitchFamily="34" charset="-122"/>
                <a:ea typeface="微软雅黑" panose="020B0503020204020204" pitchFamily="34" charset="-122"/>
              </a:rPr>
              <a:t>&lt;</a:t>
            </a:r>
            <a:r>
              <a:rPr lang="en-US" altLang="zh-CN" dirty="0" err="1">
                <a:latin typeface="微软雅黑" panose="020B0503020204020204" pitchFamily="34" charset="-122"/>
                <a:ea typeface="微软雅黑" panose="020B0503020204020204" pitchFamily="34" charset="-122"/>
              </a:rPr>
              <a:t>br</a:t>
            </a:r>
            <a:r>
              <a:rPr lang="en-US" altLang="zh-CN" dirty="0">
                <a:latin typeface="微软雅黑" panose="020B0503020204020204" pitchFamily="34" charset="-122"/>
                <a:ea typeface="微软雅黑" panose="020B0503020204020204" pitchFamily="34" charset="-122"/>
              </a:rPr>
              <a:t>&gt;</a:t>
            </a:r>
            <a:endParaRPr lang="zh-CN" altLang="zh-CN" dirty="0">
              <a:effectLst/>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3F0608B-5D7E-4DCC-B199-8D9EBBFE30CB}"/>
              </a:ext>
            </a:extLst>
          </p:cNvPr>
          <p:cNvGrpSpPr/>
          <p:nvPr/>
        </p:nvGrpSpPr>
        <p:grpSpPr>
          <a:xfrm>
            <a:off x="1317176" y="3284043"/>
            <a:ext cx="8009281" cy="1251292"/>
            <a:chOff x="1317176" y="3284043"/>
            <a:chExt cx="8009281" cy="1251292"/>
          </a:xfrm>
        </p:grpSpPr>
        <p:sp>
          <p:nvSpPr>
            <p:cNvPr id="24" name="文本框 23">
              <a:extLst>
                <a:ext uri="{FF2B5EF4-FFF2-40B4-BE49-F238E27FC236}">
                  <a16:creationId xmlns:a16="http://schemas.microsoft.com/office/drawing/2014/main" id="{244FD7FB-E7D4-408A-AE5E-7FE1B1A86745}"/>
                </a:ext>
              </a:extLst>
            </p:cNvPr>
            <p:cNvSpPr txBox="1"/>
            <p:nvPr/>
          </p:nvSpPr>
          <p:spPr>
            <a:xfrm>
              <a:off x="1317176" y="3704338"/>
              <a:ext cx="8009281" cy="830997"/>
            </a:xfrm>
            <a:prstGeom prst="rect">
              <a:avLst/>
            </a:prstGeom>
            <a:ln w="28575">
              <a:solidFill>
                <a:srgbClr val="0070C0"/>
              </a:solidFill>
            </a:ln>
            <a:effectLst>
              <a:glow rad="635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rPr>
                <a:t>大部分标签都有自己的一些属性</a:t>
              </a:r>
              <a:r>
                <a:rPr lang="en-US" altLang="zh-CN" sz="1600" dirty="0">
                  <a:effectLst/>
                  <a:latin typeface="微软雅黑" panose="020B0503020204020204" pitchFamily="34" charset="-122"/>
                  <a:ea typeface="微软雅黑" panose="020B0503020204020204" pitchFamily="34" charset="-122"/>
                </a:rPr>
                <a:t>, </a:t>
              </a:r>
              <a:r>
                <a:rPr lang="zh-CN" altLang="zh-CN" sz="1600" dirty="0">
                  <a:effectLst/>
                  <a:latin typeface="微软雅黑" panose="020B0503020204020204" pitchFamily="34" charset="-122"/>
                  <a:ea typeface="微软雅黑" panose="020B0503020204020204" pitchFamily="34" charset="-122"/>
                </a:rPr>
                <a:t>属性要写在始标签内，属性用于进一步改变显示的效果</a:t>
              </a:r>
              <a:r>
                <a:rPr lang="en-US" altLang="zh-CN" sz="1600" dirty="0">
                  <a:effectLst/>
                  <a:latin typeface="微软雅黑" panose="020B0503020204020204" pitchFamily="34" charset="-122"/>
                  <a:ea typeface="微软雅黑" panose="020B0503020204020204" pitchFamily="34" charset="-122"/>
                </a:rPr>
                <a:t>, </a:t>
              </a:r>
              <a:r>
                <a:rPr lang="zh-CN" altLang="zh-CN" sz="1600" b="1" dirty="0">
                  <a:solidFill>
                    <a:srgbClr val="FF0000"/>
                  </a:solidFill>
                  <a:effectLst/>
                  <a:latin typeface="微软雅黑" panose="020B0503020204020204" pitchFamily="34" charset="-122"/>
                  <a:ea typeface="微软雅黑" panose="020B0503020204020204" pitchFamily="34" charset="-122"/>
                </a:rPr>
                <a:t>各属性之间无先后次序</a:t>
              </a:r>
              <a:r>
                <a:rPr lang="zh-CN" altLang="zh-CN" sz="1600" dirty="0">
                  <a:effectLst/>
                  <a:latin typeface="微软雅黑" panose="020B0503020204020204" pitchFamily="34" charset="-122"/>
                  <a:ea typeface="微软雅黑" panose="020B0503020204020204" pitchFamily="34" charset="-122"/>
                </a:rPr>
                <a:t>，</a:t>
              </a:r>
              <a:r>
                <a:rPr lang="zh-CN" altLang="zh-CN" sz="1600" dirty="0">
                  <a:solidFill>
                    <a:srgbClr val="FF0000"/>
                  </a:solidFill>
                  <a:effectLst/>
                  <a:latin typeface="微软雅黑" panose="020B0503020204020204" pitchFamily="34" charset="-122"/>
                  <a:ea typeface="微软雅黑" panose="020B0503020204020204" pitchFamily="34" charset="-122"/>
                </a:rPr>
                <a:t>属性是可选的</a:t>
              </a:r>
              <a:r>
                <a:rPr lang="zh-CN" altLang="zh-CN" sz="1600" dirty="0">
                  <a:effectLst/>
                  <a:latin typeface="微软雅黑" panose="020B0503020204020204" pitchFamily="34" charset="-122"/>
                  <a:ea typeface="微软雅黑" panose="020B0503020204020204" pitchFamily="34" charset="-122"/>
                </a:rPr>
                <a:t>，属性也可以省略而采用默认值</a:t>
              </a:r>
              <a:r>
                <a:rPr lang="en-US" altLang="zh-CN" sz="1600" dirty="0">
                  <a:effectLst/>
                  <a:latin typeface="微软雅黑" panose="020B0503020204020204" pitchFamily="34" charset="-122"/>
                  <a:ea typeface="微软雅黑" panose="020B0503020204020204" pitchFamily="34" charset="-122"/>
                </a:rPr>
                <a:t>;</a:t>
              </a:r>
              <a:r>
                <a:rPr lang="zh-CN" altLang="zh-CN" sz="1600" dirty="0">
                  <a:effectLst/>
                  <a:latin typeface="微软雅黑" panose="020B0503020204020204" pitchFamily="34" charset="-122"/>
                  <a:ea typeface="微软雅黑" panose="020B0503020204020204" pitchFamily="34" charset="-122"/>
                </a:rPr>
                <a:t>其格式如下：</a:t>
              </a:r>
            </a:p>
            <a:p>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lang="zh-CN"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标签名称 属性</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属性</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属性</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3 &gt;</a:t>
              </a:r>
              <a:r>
                <a:rPr lang="zh-CN"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内容</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lang="zh-CN"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标签名称</a:t>
              </a:r>
              <a:r>
                <a:rPr lang="en-US" altLang="zh-CN" sz="1600" b="1" kern="100" dirty="0">
                  <a:solidFill>
                    <a:schemeClr val="accent2"/>
                  </a:solidFill>
                  <a:effectLst/>
                  <a:latin typeface="微软雅黑" panose="020B0503020204020204" pitchFamily="34" charset="-122"/>
                  <a:ea typeface="微软雅黑" panose="020B0503020204020204" pitchFamily="34" charset="-122"/>
                  <a:cs typeface="Times New Roman" panose="02020603050405020304" pitchFamily="18" charset="0"/>
                </a:rPr>
                <a:t>&gt; </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sp>
          <p:nvSpPr>
            <p:cNvPr id="4" name="矩形: 单圆角 3">
              <a:extLst>
                <a:ext uri="{FF2B5EF4-FFF2-40B4-BE49-F238E27FC236}">
                  <a16:creationId xmlns:a16="http://schemas.microsoft.com/office/drawing/2014/main" id="{29EF94E5-F21E-4BD5-8521-417B66E87B39}"/>
                </a:ext>
              </a:extLst>
            </p:cNvPr>
            <p:cNvSpPr/>
            <p:nvPr/>
          </p:nvSpPr>
          <p:spPr>
            <a:xfrm>
              <a:off x="1460476" y="3284043"/>
              <a:ext cx="1081895" cy="415413"/>
            </a:xfrm>
            <a:prstGeom prst="round1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属性</a:t>
              </a:r>
            </a:p>
          </p:txBody>
        </p:sp>
      </p:grpSp>
      <p:sp>
        <p:nvSpPr>
          <p:cNvPr id="26" name="矩形: 单圆角 25">
            <a:extLst>
              <a:ext uri="{FF2B5EF4-FFF2-40B4-BE49-F238E27FC236}">
                <a16:creationId xmlns:a16="http://schemas.microsoft.com/office/drawing/2014/main" id="{ACBC283F-3F8D-4E21-AAF0-0C07448C8365}"/>
              </a:ext>
            </a:extLst>
          </p:cNvPr>
          <p:cNvSpPr/>
          <p:nvPr/>
        </p:nvSpPr>
        <p:spPr>
          <a:xfrm>
            <a:off x="1460477" y="1165852"/>
            <a:ext cx="1081895" cy="415413"/>
          </a:xfrm>
          <a:prstGeom prst="round1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标签</a:t>
            </a:r>
          </a:p>
        </p:txBody>
      </p:sp>
      <p:grpSp>
        <p:nvGrpSpPr>
          <p:cNvPr id="14" name="组合 13">
            <a:extLst>
              <a:ext uri="{FF2B5EF4-FFF2-40B4-BE49-F238E27FC236}">
                <a16:creationId xmlns:a16="http://schemas.microsoft.com/office/drawing/2014/main" id="{B771B4A6-F27B-40F5-AB13-9D83BEAE244C}"/>
              </a:ext>
            </a:extLst>
          </p:cNvPr>
          <p:cNvGrpSpPr/>
          <p:nvPr/>
        </p:nvGrpSpPr>
        <p:grpSpPr>
          <a:xfrm>
            <a:off x="284615" y="5298406"/>
            <a:ext cx="9887416" cy="933508"/>
            <a:chOff x="284615" y="5298406"/>
            <a:chExt cx="9887416" cy="933508"/>
          </a:xfrm>
        </p:grpSpPr>
        <p:sp>
          <p:nvSpPr>
            <p:cNvPr id="28" name="文本框 27">
              <a:extLst>
                <a:ext uri="{FF2B5EF4-FFF2-40B4-BE49-F238E27FC236}">
                  <a16:creationId xmlns:a16="http://schemas.microsoft.com/office/drawing/2014/main" id="{40DB0CF5-E7B4-41A8-8F4F-95D10290D2AA}"/>
                </a:ext>
              </a:extLst>
            </p:cNvPr>
            <p:cNvSpPr txBox="1"/>
            <p:nvPr/>
          </p:nvSpPr>
          <p:spPr>
            <a:xfrm>
              <a:off x="1317176" y="5308584"/>
              <a:ext cx="8854855" cy="923330"/>
            </a:xfrm>
            <a:prstGeom prst="rect">
              <a:avLst/>
            </a:prstGeom>
            <a:solidFill>
              <a:srgbClr val="FFC000"/>
            </a:solidFill>
            <a:effectLst>
              <a:glow rad="101600">
                <a:schemeClr val="accent2">
                  <a:satMod val="175000"/>
                  <a:alpha val="40000"/>
                </a:schemeClr>
              </a:glow>
            </a:effectLst>
          </p:spPr>
          <p:txBody>
            <a:bodyPr wrap="square">
              <a:spAutoFit/>
            </a:bodyPr>
            <a:lstStyle/>
            <a:p>
              <a:r>
                <a:rPr lang="zh-CN" altLang="zh-CN" b="1" dirty="0">
                  <a:effectLst/>
                  <a:ea typeface="微软雅黑" panose="020B0503020204020204" pitchFamily="34" charset="-122"/>
                </a:rPr>
                <a:t>注意事项</a:t>
              </a:r>
              <a:r>
                <a:rPr lang="zh-CN" altLang="zh-CN" dirty="0">
                  <a:effectLst/>
                  <a:ea typeface="微软雅黑" panose="020B0503020204020204" pitchFamily="34" charset="-122"/>
                </a:rPr>
                <a:t>：输入始标签时，一定不要在“</a:t>
              </a:r>
              <a:r>
                <a:rPr lang="en-US" altLang="zh-CN" dirty="0">
                  <a:effectLst/>
                  <a:ea typeface="微软雅黑" panose="020B0503020204020204" pitchFamily="34" charset="-122"/>
                </a:rPr>
                <a:t>&lt;</a:t>
              </a:r>
              <a:r>
                <a:rPr lang="zh-CN" altLang="zh-CN" dirty="0">
                  <a:effectLst/>
                  <a:ea typeface="微软雅黑" panose="020B0503020204020204" pitchFamily="34" charset="-122"/>
                </a:rPr>
                <a:t>”与标签名之间输入多余的空格，也不能在中文输入法状态下输入这些标签及属性，否则浏览器将不能正确的识别括号中的标志命令，从而无法正确的显示你的信息。</a:t>
              </a:r>
              <a:endParaRPr lang="zh-CN" altLang="zh-CN" dirty="0">
                <a:effectLst/>
              </a:endParaRPr>
            </a:p>
          </p:txBody>
        </p:sp>
        <p:pic>
          <p:nvPicPr>
            <p:cNvPr id="10" name="图形 9" descr="指向右边的反手食指">
              <a:extLst>
                <a:ext uri="{FF2B5EF4-FFF2-40B4-BE49-F238E27FC236}">
                  <a16:creationId xmlns:a16="http://schemas.microsoft.com/office/drawing/2014/main" id="{89BD355F-3530-4013-89CD-6C6FB8B7B9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4615" y="5298406"/>
              <a:ext cx="914400" cy="914400"/>
            </a:xfrm>
            <a:prstGeom prst="rect">
              <a:avLst/>
            </a:prstGeom>
          </p:spPr>
        </p:pic>
      </p:grpSp>
    </p:spTree>
    <p:extLst>
      <p:ext uri="{BB962C8B-B14F-4D97-AF65-F5344CB8AC3E}">
        <p14:creationId xmlns:p14="http://schemas.microsoft.com/office/powerpoint/2010/main" val="171243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EF941AA3-54F0-43CF-A10E-72F05E0AA017}"/>
              </a:ext>
            </a:extLst>
          </p:cNvPr>
          <p:cNvSpPr/>
          <p:nvPr/>
        </p:nvSpPr>
        <p:spPr>
          <a:xfrm>
            <a:off x="351692" y="940777"/>
            <a:ext cx="1125416" cy="404446"/>
          </a:xfrm>
          <a:prstGeom prst="round1Rect">
            <a:avLst/>
          </a:prstGeom>
          <a:solidFill>
            <a:srgbClr val="7030A0"/>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步骤</a:t>
            </a:r>
            <a:r>
              <a:rPr lang="en-US" altLang="zh-CN" dirty="0"/>
              <a:t>4</a:t>
            </a:r>
            <a:endParaRPr lang="zh-CN" altLang="en-US" dirty="0"/>
          </a:p>
        </p:txBody>
      </p:sp>
      <p:sp>
        <p:nvSpPr>
          <p:cNvPr id="5" name="文本框 4">
            <a:extLst>
              <a:ext uri="{FF2B5EF4-FFF2-40B4-BE49-F238E27FC236}">
                <a16:creationId xmlns:a16="http://schemas.microsoft.com/office/drawing/2014/main" id="{F0AC865B-F8C7-4EFE-83C7-E1B44784B2B5}"/>
              </a:ext>
            </a:extLst>
          </p:cNvPr>
          <p:cNvSpPr txBox="1"/>
          <p:nvPr/>
        </p:nvSpPr>
        <p:spPr>
          <a:xfrm>
            <a:off x="1729888" y="776920"/>
            <a:ext cx="10040082" cy="646331"/>
          </a:xfrm>
          <a:prstGeom prst="rect">
            <a:avLst/>
          </a:prstGeom>
          <a:noFill/>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定义两个</a:t>
            </a:r>
            <a:r>
              <a:rPr lang="en-US" altLang="zh-CN" sz="1800" kern="100" dirty="0">
                <a:effectLst/>
                <a:ea typeface="微软雅黑" panose="020B0503020204020204" pitchFamily="34" charset="-122"/>
                <a:cs typeface="Times New Roman" panose="02020603050405020304" pitchFamily="18" charset="0"/>
              </a:rPr>
              <a:t>CSS</a:t>
            </a:r>
            <a:r>
              <a:rPr lang="zh-CN" altLang="zh-CN" sz="1800" kern="100" dirty="0">
                <a:effectLst/>
                <a:ea typeface="微软雅黑" panose="020B0503020204020204" pitchFamily="34" charset="-122"/>
                <a:cs typeface="Times New Roman" panose="02020603050405020304" pitchFamily="18" charset="0"/>
              </a:rPr>
              <a:t>的类样式，名称为</a:t>
            </a:r>
            <a:r>
              <a:rPr lang="en-US"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wenzi</a:t>
            </a:r>
            <a:r>
              <a:rPr lang="zh-CN" altLang="zh-CN" sz="1800" kern="100" dirty="0">
                <a:effectLst/>
                <a:ea typeface="微软雅黑" panose="020B0503020204020204" pitchFamily="34" charset="-122"/>
                <a:cs typeface="Times New Roman" panose="02020603050405020304" pitchFamily="18" charset="0"/>
              </a:rPr>
              <a:t>和</a:t>
            </a:r>
            <a:r>
              <a:rPr lang="en-US" altLang="zh-CN" sz="1800" kern="100" dirty="0">
                <a:effectLst/>
                <a:ea typeface="微软雅黑" panose="020B0503020204020204" pitchFamily="34" charset="-122"/>
                <a:cs typeface="Times New Roman" panose="02020603050405020304" pitchFamily="18" charset="0"/>
              </a:rPr>
              <a:t>.wenzi2</a:t>
            </a:r>
            <a:r>
              <a:rPr lang="zh-CN" altLang="zh-CN" sz="1800" kern="100" dirty="0">
                <a:effectLst/>
                <a:ea typeface="微软雅黑" panose="020B0503020204020204" pitchFamily="34" charset="-122"/>
                <a:cs typeface="Times New Roman" panose="02020603050405020304" pitchFamily="18" charset="0"/>
              </a:rPr>
              <a:t>，定义文字的大小、颜色和加粗效果，将</a:t>
            </a:r>
            <a:r>
              <a:rPr lang="en-US"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wenzi</a:t>
            </a:r>
            <a:r>
              <a:rPr lang="zh-CN" altLang="zh-CN" sz="1800" kern="100" dirty="0">
                <a:effectLst/>
                <a:ea typeface="微软雅黑" panose="020B0503020204020204" pitchFamily="34" charset="-122"/>
                <a:cs typeface="Times New Roman" panose="02020603050405020304" pitchFamily="18" charset="0"/>
              </a:rPr>
              <a:t>应用到第一行的文字</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齐白石</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.wenzi2</a:t>
            </a:r>
            <a:r>
              <a:rPr lang="zh-CN" altLang="zh-CN" sz="1800" kern="100" dirty="0">
                <a:effectLst/>
                <a:ea typeface="微软雅黑" panose="020B0503020204020204" pitchFamily="34" charset="-122"/>
                <a:cs typeface="Times New Roman" panose="02020603050405020304" pitchFamily="18" charset="0"/>
              </a:rPr>
              <a:t>应用到第二段的数字</a:t>
            </a:r>
            <a:r>
              <a:rPr lang="en-US" altLang="zh-CN" sz="1800" kern="100" dirty="0">
                <a:effectLst/>
                <a:ea typeface="微软雅黑" panose="020B0503020204020204" pitchFamily="34" charset="-122"/>
                <a:cs typeface="Times New Roman" panose="02020603050405020304" pitchFamily="18" charset="0"/>
              </a:rPr>
              <a:t>“1”</a:t>
            </a:r>
            <a:r>
              <a:rPr lang="zh-CN" altLang="zh-CN" sz="1800" kern="100" dirty="0">
                <a:effectLst/>
                <a:ea typeface="微软雅黑" panose="020B0503020204020204" pitchFamily="34" charset="-122"/>
                <a:cs typeface="Times New Roman" panose="02020603050405020304" pitchFamily="18" charset="0"/>
              </a:rPr>
              <a:t>中。</a:t>
            </a:r>
            <a:endParaRPr lang="zh-CN" altLang="en-US" dirty="0"/>
          </a:p>
        </p:txBody>
      </p:sp>
      <p:grpSp>
        <p:nvGrpSpPr>
          <p:cNvPr id="2" name="组合 1">
            <a:extLst>
              <a:ext uri="{FF2B5EF4-FFF2-40B4-BE49-F238E27FC236}">
                <a16:creationId xmlns:a16="http://schemas.microsoft.com/office/drawing/2014/main" id="{EE94A633-A5F9-46B8-9678-29B321E0F177}"/>
              </a:ext>
            </a:extLst>
          </p:cNvPr>
          <p:cNvGrpSpPr/>
          <p:nvPr/>
        </p:nvGrpSpPr>
        <p:grpSpPr>
          <a:xfrm>
            <a:off x="1729888" y="1571094"/>
            <a:ext cx="7787053" cy="3715812"/>
            <a:chOff x="1840524" y="1700250"/>
            <a:chExt cx="7787053" cy="3715812"/>
          </a:xfrm>
        </p:grpSpPr>
        <p:sp>
          <p:nvSpPr>
            <p:cNvPr id="4" name="矩形: 圆角 3">
              <a:extLst>
                <a:ext uri="{FF2B5EF4-FFF2-40B4-BE49-F238E27FC236}">
                  <a16:creationId xmlns:a16="http://schemas.microsoft.com/office/drawing/2014/main" id="{DFFA21EA-FA9F-4A4D-8C7F-61B8DD5A5173}"/>
                </a:ext>
              </a:extLst>
            </p:cNvPr>
            <p:cNvSpPr/>
            <p:nvPr/>
          </p:nvSpPr>
          <p:spPr>
            <a:xfrm>
              <a:off x="1840524" y="1700250"/>
              <a:ext cx="7787053" cy="3715812"/>
            </a:xfrm>
            <a:prstGeom prst="roundRect">
              <a:avLst>
                <a:gd name="adj" fmla="val 4902"/>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71551F4-9661-4D84-9F27-A5E002824AB6}"/>
                </a:ext>
              </a:extLst>
            </p:cNvPr>
            <p:cNvSpPr txBox="1"/>
            <p:nvPr/>
          </p:nvSpPr>
          <p:spPr>
            <a:xfrm>
              <a:off x="2059826" y="1700250"/>
              <a:ext cx="6917120" cy="3609065"/>
            </a:xfrm>
            <a:prstGeom prst="rect">
              <a:avLst/>
            </a:prstGeom>
            <a:noFill/>
          </p:spPr>
          <p:txBody>
            <a:bodyPr wrap="square">
              <a:spAutoFit/>
            </a:bodyPr>
            <a:lstStyle/>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a:t>
              </a:r>
              <a:r>
                <a:rPr lang="en-US" altLang="zh-CN" sz="1400" kern="100" dirty="0" err="1">
                  <a:effectLst/>
                  <a:latin typeface="微软雅黑" panose="020B0503020204020204" pitchFamily="34" charset="-122"/>
                  <a:ea typeface="微软雅黑" panose="020B0503020204020204" pitchFamily="34" charset="-122"/>
                </a:rPr>
                <a:t>wenzi</a:t>
              </a:r>
              <a:r>
                <a:rPr lang="en-US" altLang="zh-CN" sz="1400" kern="100" dirty="0">
                  <a:effectLst/>
                  <a:latin typeface="微软雅黑" panose="020B0503020204020204" pitchFamily="34" charset="-122"/>
                  <a:ea typeface="微软雅黑" panose="020B0503020204020204" pitchFamily="34" charset="-122"/>
                </a:rPr>
                <a:t> {</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font-size:30px;/*</a:t>
              </a:r>
              <a:r>
                <a:rPr lang="zh-CN" altLang="zh-CN" sz="1400" kern="100" dirty="0">
                  <a:effectLst/>
                  <a:latin typeface="微软雅黑" panose="020B0503020204020204" pitchFamily="34" charset="-122"/>
                  <a:ea typeface="微软雅黑" panose="020B0503020204020204" pitchFamily="34" charset="-122"/>
                </a:rPr>
                <a:t>文字的大小为</a:t>
              </a:r>
              <a:r>
                <a:rPr lang="en-US" altLang="zh-CN" sz="1400" kern="100" dirty="0">
                  <a:effectLst/>
                  <a:latin typeface="微软雅黑" panose="020B0503020204020204" pitchFamily="34" charset="-122"/>
                  <a:ea typeface="微软雅黑" panose="020B0503020204020204" pitchFamily="34" charset="-122"/>
                </a:rPr>
                <a:t>30</a:t>
              </a:r>
              <a:r>
                <a:rPr lang="zh-CN" altLang="zh-CN" sz="1400" kern="100" dirty="0">
                  <a:effectLst/>
                  <a:latin typeface="微软雅黑" panose="020B0503020204020204" pitchFamily="34" charset="-122"/>
                  <a:ea typeface="微软雅黑" panose="020B0503020204020204" pitchFamily="34" charset="-122"/>
                </a:rPr>
                <a:t>像素</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line-height:30px;/*</a:t>
              </a:r>
              <a:r>
                <a:rPr lang="zh-CN" altLang="zh-CN" sz="1400" kern="100" dirty="0">
                  <a:effectLst/>
                  <a:latin typeface="微软雅黑" panose="020B0503020204020204" pitchFamily="34" charset="-122"/>
                  <a:ea typeface="微软雅黑" panose="020B0503020204020204" pitchFamily="34" charset="-122"/>
                </a:rPr>
                <a:t>行高为</a:t>
              </a:r>
              <a:r>
                <a:rPr lang="en-US" altLang="zh-CN" sz="1400" kern="100" dirty="0">
                  <a:effectLst/>
                  <a:latin typeface="微软雅黑" panose="020B0503020204020204" pitchFamily="34" charset="-122"/>
                  <a:ea typeface="微软雅黑" panose="020B0503020204020204" pitchFamily="34" charset="-122"/>
                </a:rPr>
                <a:t>30</a:t>
              </a:r>
              <a:r>
                <a:rPr lang="zh-CN" altLang="zh-CN" sz="1400" kern="100" dirty="0">
                  <a:effectLst/>
                  <a:latin typeface="微软雅黑" panose="020B0503020204020204" pitchFamily="34" charset="-122"/>
                  <a:ea typeface="微软雅黑" panose="020B0503020204020204" pitchFamily="34" charset="-122"/>
                </a:rPr>
                <a:t>像素</a:t>
              </a:r>
              <a:r>
                <a:rPr lang="en-US" altLang="zh-CN" sz="1400" kern="100" dirty="0">
                  <a:effectLst/>
                  <a:latin typeface="微软雅黑" panose="020B0503020204020204" pitchFamily="34" charset="-122"/>
                  <a:ea typeface="微软雅黑" panose="020B0503020204020204" pitchFamily="34" charset="-122"/>
                </a:rPr>
                <a:t>*/</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color:#000; /*</a:t>
              </a:r>
              <a:r>
                <a:rPr lang="zh-CN" altLang="zh-CN" sz="1400" kern="100" dirty="0">
                  <a:effectLst/>
                  <a:latin typeface="微软雅黑" panose="020B0503020204020204" pitchFamily="34" charset="-122"/>
                  <a:ea typeface="微软雅黑" panose="020B0503020204020204" pitchFamily="34" charset="-122"/>
                </a:rPr>
                <a:t>文字的颜色为</a:t>
              </a:r>
              <a:r>
                <a:rPr lang="en-US" altLang="zh-CN" sz="1400" kern="100" dirty="0">
                  <a:effectLst/>
                  <a:latin typeface="微软雅黑" panose="020B0503020204020204" pitchFamily="34" charset="-122"/>
                  <a:ea typeface="微软雅黑" panose="020B0503020204020204" pitchFamily="34" charset="-122"/>
                </a:rPr>
                <a:t>#000*/</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a:t>
              </a:r>
              <a:r>
                <a:rPr lang="en-US" altLang="zh-CN" sz="1400" kern="100" dirty="0" err="1">
                  <a:effectLst/>
                  <a:latin typeface="微软雅黑" panose="020B0503020204020204" pitchFamily="34" charset="-122"/>
                  <a:ea typeface="微软雅黑" panose="020B0503020204020204" pitchFamily="34" charset="-122"/>
                </a:rPr>
                <a:t>font-weight:bold</a:t>
              </a:r>
              <a:r>
                <a:rPr lang="en-US" altLang="zh-CN" sz="1400" kern="100" dirty="0">
                  <a:effectLst/>
                  <a:latin typeface="微软雅黑" panose="020B0503020204020204" pitchFamily="34" charset="-122"/>
                  <a:ea typeface="微软雅黑" panose="020B0503020204020204" pitchFamily="34" charset="-122"/>
                </a:rPr>
                <a:t>;/*</a:t>
              </a:r>
              <a:r>
                <a:rPr lang="zh-CN" altLang="zh-CN" sz="1400" kern="100" dirty="0">
                  <a:effectLst/>
                  <a:latin typeface="微软雅黑" panose="020B0503020204020204" pitchFamily="34" charset="-122"/>
                  <a:ea typeface="微软雅黑" panose="020B0503020204020204" pitchFamily="34" charset="-122"/>
                </a:rPr>
                <a:t>文字的加粗效果</a:t>
              </a:r>
              <a:r>
                <a:rPr lang="en-US" altLang="zh-CN" sz="1400" kern="100" dirty="0">
                  <a:effectLst/>
                  <a:latin typeface="微软雅黑" panose="020B0503020204020204" pitchFamily="34" charset="-122"/>
                  <a:ea typeface="微软雅黑" panose="020B0503020204020204" pitchFamily="34" charset="-122"/>
                </a:rPr>
                <a:t>*/</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margin:10px auto 0 auto;}/*</a:t>
              </a:r>
              <a:r>
                <a:rPr lang="zh-CN" altLang="zh-CN" sz="1400" kern="100" dirty="0">
                  <a:effectLst/>
                  <a:latin typeface="微软雅黑" panose="020B0503020204020204" pitchFamily="34" charset="-122"/>
                  <a:ea typeface="微软雅黑" panose="020B0503020204020204" pitchFamily="34" charset="-122"/>
                </a:rPr>
                <a:t>定义边距上右下左的值分别为</a:t>
              </a:r>
              <a:r>
                <a:rPr lang="en-US" altLang="zh-CN" sz="1400" kern="100" dirty="0">
                  <a:effectLst/>
                  <a:latin typeface="微软雅黑" panose="020B0503020204020204" pitchFamily="34" charset="-122"/>
                  <a:ea typeface="微软雅黑" panose="020B0503020204020204" pitchFamily="34" charset="-122"/>
                </a:rPr>
                <a:t>10px </a:t>
              </a:r>
              <a:r>
                <a:rPr lang="zh-CN" altLang="zh-CN" sz="1400" kern="100" dirty="0">
                  <a:effectLst/>
                  <a:latin typeface="微软雅黑" panose="020B0503020204020204" pitchFamily="34" charset="-122"/>
                  <a:ea typeface="微软雅黑" panose="020B0503020204020204" pitchFamily="34" charset="-122"/>
                </a:rPr>
                <a:t>自动</a:t>
              </a:r>
              <a:r>
                <a:rPr lang="en-US" altLang="zh-CN" sz="1400" kern="100" dirty="0">
                  <a:effectLst/>
                  <a:latin typeface="微软雅黑" panose="020B0503020204020204" pitchFamily="34" charset="-122"/>
                  <a:ea typeface="微软雅黑" panose="020B0503020204020204" pitchFamily="34" charset="-122"/>
                </a:rPr>
                <a:t> 0 </a:t>
              </a:r>
              <a:r>
                <a:rPr lang="zh-CN" altLang="zh-CN" sz="1400" kern="100" dirty="0">
                  <a:effectLst/>
                  <a:latin typeface="微软雅黑" panose="020B0503020204020204" pitchFamily="34" charset="-122"/>
                  <a:ea typeface="微软雅黑" panose="020B0503020204020204" pitchFamily="34" charset="-122"/>
                </a:rPr>
                <a:t>自动</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.wenzi2 {</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font-size:35px;/*</a:t>
              </a:r>
              <a:r>
                <a:rPr lang="zh-CN" altLang="zh-CN" sz="1400" kern="100" dirty="0">
                  <a:effectLst/>
                  <a:latin typeface="微软雅黑" panose="020B0503020204020204" pitchFamily="34" charset="-122"/>
                  <a:ea typeface="微软雅黑" panose="020B0503020204020204" pitchFamily="34" charset="-122"/>
                </a:rPr>
                <a:t>文字的大小为</a:t>
              </a:r>
              <a:r>
                <a:rPr lang="en-US" altLang="zh-CN" sz="1400" kern="100" dirty="0">
                  <a:effectLst/>
                  <a:latin typeface="微软雅黑" panose="020B0503020204020204" pitchFamily="34" charset="-122"/>
                  <a:ea typeface="微软雅黑" panose="020B0503020204020204" pitchFamily="34" charset="-122"/>
                </a:rPr>
                <a:t>30</a:t>
              </a:r>
              <a:r>
                <a:rPr lang="zh-CN" altLang="zh-CN" sz="1400" kern="100" dirty="0">
                  <a:effectLst/>
                  <a:latin typeface="微软雅黑" panose="020B0503020204020204" pitchFamily="34" charset="-122"/>
                  <a:ea typeface="微软雅黑" panose="020B0503020204020204" pitchFamily="34" charset="-122"/>
                </a:rPr>
                <a:t>像素</a:t>
              </a:r>
              <a:r>
                <a:rPr lang="en-US" altLang="zh-CN" sz="1400" kern="100" dirty="0">
                  <a:effectLst/>
                  <a:latin typeface="微软雅黑" panose="020B0503020204020204" pitchFamily="34" charset="-122"/>
                  <a:ea typeface="微软雅黑" panose="020B0503020204020204" pitchFamily="34" charset="-122"/>
                </a:rPr>
                <a:t>*/ </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color:#F00; /*</a:t>
              </a:r>
              <a:r>
                <a:rPr lang="zh-CN" altLang="zh-CN" sz="1400" kern="100" dirty="0">
                  <a:effectLst/>
                  <a:latin typeface="微软雅黑" panose="020B0503020204020204" pitchFamily="34" charset="-122"/>
                  <a:ea typeface="微软雅黑" panose="020B0503020204020204" pitchFamily="34" charset="-122"/>
                </a:rPr>
                <a:t>文字的颜色为</a:t>
              </a:r>
              <a:r>
                <a:rPr lang="en-US" altLang="zh-CN" sz="1400" kern="100" dirty="0">
                  <a:effectLst/>
                  <a:latin typeface="微软雅黑" panose="020B0503020204020204" pitchFamily="34" charset="-122"/>
                  <a:ea typeface="微软雅黑" panose="020B0503020204020204" pitchFamily="34" charset="-122"/>
                </a:rPr>
                <a:t>#000*/</a:t>
              </a:r>
              <a:endParaRPr lang="en-US" altLang="zh-CN" sz="1400" kern="100" dirty="0">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a:t>
              </a:r>
              <a:r>
                <a:rPr lang="en-US" altLang="zh-CN" sz="1400" kern="100" dirty="0" err="1">
                  <a:effectLst/>
                  <a:latin typeface="微软雅黑" panose="020B0503020204020204" pitchFamily="34" charset="-122"/>
                  <a:ea typeface="微软雅黑" panose="020B0503020204020204" pitchFamily="34" charset="-122"/>
                </a:rPr>
                <a:t>font-weight:bold</a:t>
              </a:r>
              <a:r>
                <a:rPr lang="en-US" altLang="zh-CN" sz="1400" kern="100" dirty="0">
                  <a:effectLst/>
                  <a:latin typeface="微软雅黑" panose="020B0503020204020204" pitchFamily="34" charset="-122"/>
                  <a:ea typeface="微软雅黑" panose="020B0503020204020204" pitchFamily="34" charset="-122"/>
                </a:rPr>
                <a:t>;/*</a:t>
              </a:r>
              <a:r>
                <a:rPr lang="zh-CN" altLang="zh-CN" sz="1400" kern="100" dirty="0">
                  <a:effectLst/>
                  <a:latin typeface="微软雅黑" panose="020B0503020204020204" pitchFamily="34" charset="-122"/>
                  <a:ea typeface="微软雅黑" panose="020B0503020204020204" pitchFamily="34" charset="-122"/>
                </a:rPr>
                <a:t>文字的加粗效果</a:t>
              </a:r>
              <a:r>
                <a:rPr lang="en-US" altLang="zh-CN" sz="1400" kern="100" dirty="0">
                  <a:effectLst/>
                  <a:latin typeface="微软雅黑" panose="020B0503020204020204" pitchFamily="34" charset="-122"/>
                  <a:ea typeface="微软雅黑" panose="020B0503020204020204" pitchFamily="34" charset="-122"/>
                </a:rPr>
                <a:t>*/</a:t>
              </a:r>
              <a:endParaRPr lang="zh-CN" altLang="zh-CN" sz="1400" kern="100" dirty="0">
                <a:effectLst/>
                <a:latin typeface="微软雅黑" panose="020B0503020204020204" pitchFamily="34" charset="-122"/>
                <a:ea typeface="微软雅黑" panose="020B0503020204020204" pitchFamily="34" charset="-122"/>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rPr>
                <a:t>	}</a:t>
              </a:r>
              <a:endParaRPr lang="zh-CN" altLang="zh-CN" sz="1400" kern="100" dirty="0">
                <a:effectLst/>
                <a:latin typeface="微软雅黑" panose="020B0503020204020204" pitchFamily="34" charset="-122"/>
                <a:ea typeface="微软雅黑" panose="020B0503020204020204" pitchFamily="34" charset="-122"/>
              </a:endParaRPr>
            </a:p>
          </p:txBody>
        </p:sp>
      </p:grpSp>
      <p:pic>
        <p:nvPicPr>
          <p:cNvPr id="3074" name="Picture 2">
            <a:extLst>
              <a:ext uri="{FF2B5EF4-FFF2-40B4-BE49-F238E27FC236}">
                <a16:creationId xmlns:a16="http://schemas.microsoft.com/office/drawing/2014/main" id="{85BE4DD3-0D21-44A3-A7DD-BE48A41EC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6769" y="3762582"/>
            <a:ext cx="5859082" cy="28351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8132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EF941AA3-54F0-43CF-A10E-72F05E0AA017}"/>
              </a:ext>
            </a:extLst>
          </p:cNvPr>
          <p:cNvSpPr/>
          <p:nvPr/>
        </p:nvSpPr>
        <p:spPr>
          <a:xfrm>
            <a:off x="351692" y="940777"/>
            <a:ext cx="1125416" cy="404446"/>
          </a:xfrm>
          <a:prstGeom prst="round1Rect">
            <a:avLst/>
          </a:prstGeom>
          <a:solidFill>
            <a:srgbClr val="7030A0"/>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步骤</a:t>
            </a:r>
            <a:r>
              <a:rPr lang="en-US" altLang="zh-CN" dirty="0"/>
              <a:t>5</a:t>
            </a:r>
            <a:endParaRPr lang="zh-CN" altLang="en-US" dirty="0"/>
          </a:p>
        </p:txBody>
      </p:sp>
      <p:sp>
        <p:nvSpPr>
          <p:cNvPr id="5" name="文本框 4">
            <a:extLst>
              <a:ext uri="{FF2B5EF4-FFF2-40B4-BE49-F238E27FC236}">
                <a16:creationId xmlns:a16="http://schemas.microsoft.com/office/drawing/2014/main" id="{F0AC865B-F8C7-4EFE-83C7-E1B44784B2B5}"/>
              </a:ext>
            </a:extLst>
          </p:cNvPr>
          <p:cNvSpPr txBox="1"/>
          <p:nvPr/>
        </p:nvSpPr>
        <p:spPr>
          <a:xfrm>
            <a:off x="1677134" y="975891"/>
            <a:ext cx="10040082" cy="369332"/>
          </a:xfrm>
          <a:prstGeom prst="rect">
            <a:avLst/>
          </a:prstGeom>
          <a:noFill/>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点击【在浏览器预览/调试】按钮</a:t>
            </a:r>
            <a:r>
              <a:rPr lang="zh-CN" altLang="en-US"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在浏览器中预览网页</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pic>
        <p:nvPicPr>
          <p:cNvPr id="4103" name="Picture 7">
            <a:extLst>
              <a:ext uri="{FF2B5EF4-FFF2-40B4-BE49-F238E27FC236}">
                <a16:creationId xmlns:a16="http://schemas.microsoft.com/office/drawing/2014/main" id="{8FF404FB-3980-4ABE-B652-E0C404A6A7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935" y="1682451"/>
            <a:ext cx="6906726" cy="480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6189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DC6D720-7A5E-4373-8591-8C2A98C5B44D}"/>
              </a:ext>
            </a:extLst>
          </p:cNvPr>
          <p:cNvSpPr/>
          <p:nvPr/>
        </p:nvSpPr>
        <p:spPr>
          <a:xfrm>
            <a:off x="1494693" y="1943100"/>
            <a:ext cx="9530862" cy="2092569"/>
          </a:xfrm>
          <a:prstGeom prst="roundRect">
            <a:avLst>
              <a:gd name="adj" fmla="val 2316"/>
            </a:avLst>
          </a:prstGeom>
          <a:solidFill>
            <a:schemeClr val="bg1"/>
          </a:solidFill>
          <a:ln w="38100">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800" kern="100" dirty="0">
                <a:solidFill>
                  <a:schemeClr val="tx1"/>
                </a:solidFill>
                <a:effectLst/>
                <a:ea typeface="微软雅黑" panose="020B0503020204020204" pitchFamily="34" charset="-122"/>
                <a:cs typeface="Times New Roman" panose="02020603050405020304" pitchFamily="18" charset="0"/>
              </a:rPr>
              <a:t>      </a:t>
            </a:r>
            <a:r>
              <a:rPr lang="zh-CN" altLang="zh-CN" sz="1800" kern="100" dirty="0">
                <a:solidFill>
                  <a:schemeClr val="tx1"/>
                </a:solidFill>
                <a:effectLst/>
                <a:ea typeface="微软雅黑" panose="020B0503020204020204" pitchFamily="34" charset="-122"/>
                <a:cs typeface="Times New Roman" panose="02020603050405020304" pitchFamily="18" charset="0"/>
              </a:rPr>
              <a:t>本章主要介绍了（</a:t>
            </a:r>
            <a:r>
              <a:rPr lang="en-US" altLang="zh-CN" sz="1800" kern="100" dirty="0">
                <a:solidFill>
                  <a:schemeClr val="tx1"/>
                </a:solidFill>
                <a:effectLst/>
                <a:ea typeface="微软雅黑" panose="020B0503020204020204" pitchFamily="34" charset="-122"/>
                <a:cs typeface="Times New Roman" panose="02020603050405020304" pitchFamily="18" charset="0"/>
              </a:rPr>
              <a:t>X</a:t>
            </a:r>
            <a:r>
              <a:rPr lang="zh-CN" altLang="zh-CN" sz="1800" kern="100" dirty="0">
                <a:solidFill>
                  <a:schemeClr val="tx1"/>
                </a:solidFill>
                <a:effectLst/>
                <a:ea typeface="微软雅黑" panose="020B0503020204020204" pitchFamily="34" charset="-122"/>
                <a:cs typeface="Times New Roman" panose="02020603050405020304" pitchFamily="18" charset="0"/>
              </a:rPr>
              <a:t>）</a:t>
            </a:r>
            <a:r>
              <a:rPr lang="en-US" altLang="zh-CN" sz="1800" kern="100" dirty="0">
                <a:solidFill>
                  <a:schemeClr val="tx1"/>
                </a:solidFill>
                <a:effectLst/>
                <a:ea typeface="微软雅黑" panose="020B0503020204020204" pitchFamily="34" charset="-122"/>
                <a:cs typeface="Times New Roman" panose="02020603050405020304" pitchFamily="18" charset="0"/>
              </a:rPr>
              <a:t>HTML</a:t>
            </a:r>
            <a:r>
              <a:rPr lang="zh-CN" altLang="zh-CN" sz="1800" kern="100" dirty="0">
                <a:solidFill>
                  <a:schemeClr val="tx1"/>
                </a:solidFill>
                <a:effectLst/>
                <a:ea typeface="微软雅黑" panose="020B0503020204020204" pitchFamily="34" charset="-122"/>
                <a:cs typeface="Times New Roman" panose="02020603050405020304" pitchFamily="18" charset="0"/>
              </a:rPr>
              <a:t>和</a:t>
            </a:r>
            <a:r>
              <a:rPr lang="en-US" altLang="zh-CN" sz="1800" kern="100" dirty="0">
                <a:solidFill>
                  <a:schemeClr val="tx1"/>
                </a:solidFill>
                <a:effectLst/>
                <a:ea typeface="微软雅黑" panose="020B0503020204020204" pitchFamily="34" charset="-122"/>
                <a:cs typeface="Times New Roman" panose="02020603050405020304" pitchFamily="18" charset="0"/>
              </a:rPr>
              <a:t>CSS </a:t>
            </a:r>
            <a:r>
              <a:rPr lang="zh-CN" altLang="zh-CN" sz="1800" kern="100" dirty="0">
                <a:solidFill>
                  <a:schemeClr val="tx1"/>
                </a:solidFill>
                <a:effectLst/>
                <a:ea typeface="微软雅黑" panose="020B0503020204020204" pitchFamily="34" charset="-122"/>
                <a:cs typeface="Times New Roman" panose="02020603050405020304" pitchFamily="18" charset="0"/>
              </a:rPr>
              <a:t>，首先介绍（</a:t>
            </a:r>
            <a:r>
              <a:rPr lang="en-US" altLang="zh-CN" sz="1800" kern="100" dirty="0">
                <a:solidFill>
                  <a:schemeClr val="tx1"/>
                </a:solidFill>
                <a:effectLst/>
                <a:ea typeface="微软雅黑" panose="020B0503020204020204" pitchFamily="34" charset="-122"/>
                <a:cs typeface="Times New Roman" panose="02020603050405020304" pitchFamily="18" charset="0"/>
              </a:rPr>
              <a:t>X</a:t>
            </a:r>
            <a:r>
              <a:rPr lang="zh-CN" altLang="zh-CN" sz="1800" kern="100" dirty="0">
                <a:solidFill>
                  <a:schemeClr val="tx1"/>
                </a:solidFill>
                <a:effectLst/>
                <a:ea typeface="微软雅黑" panose="020B0503020204020204" pitchFamily="34" charset="-122"/>
                <a:cs typeface="Times New Roman" panose="02020603050405020304" pitchFamily="18" charset="0"/>
              </a:rPr>
              <a:t>）</a:t>
            </a:r>
            <a:r>
              <a:rPr lang="en-US" altLang="zh-CN" sz="1800" kern="100" dirty="0">
                <a:solidFill>
                  <a:schemeClr val="tx1"/>
                </a:solidFill>
                <a:effectLst/>
                <a:ea typeface="微软雅黑" panose="020B0503020204020204" pitchFamily="34" charset="-122"/>
                <a:cs typeface="Times New Roman" panose="02020603050405020304" pitchFamily="18" charset="0"/>
              </a:rPr>
              <a:t>HTML</a:t>
            </a:r>
            <a:r>
              <a:rPr lang="zh-CN" altLang="zh-CN" sz="1800" kern="100" dirty="0">
                <a:solidFill>
                  <a:schemeClr val="tx1"/>
                </a:solidFill>
                <a:effectLst/>
                <a:ea typeface="微软雅黑" panose="020B0503020204020204" pitchFamily="34" charset="-122"/>
                <a:cs typeface="Times New Roman" panose="02020603050405020304" pitchFamily="18" charset="0"/>
              </a:rPr>
              <a:t>的标签，对于一些常用的标签，要求同学们必须掌握，这有利于我们对网页的进一步理解，而且在设置</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和以后加入网页特效，对</a:t>
            </a:r>
            <a:r>
              <a:rPr lang="en-US" altLang="zh-CN" sz="1800" kern="100" dirty="0">
                <a:solidFill>
                  <a:schemeClr val="tx1"/>
                </a:solidFill>
                <a:effectLst/>
                <a:ea typeface="微软雅黑" panose="020B0503020204020204" pitchFamily="34" charset="-122"/>
                <a:cs typeface="Times New Roman" panose="02020603050405020304" pitchFamily="18" charset="0"/>
              </a:rPr>
              <a:t>HTML</a:t>
            </a:r>
            <a:r>
              <a:rPr lang="zh-CN" altLang="zh-CN" sz="1800" kern="100" dirty="0">
                <a:solidFill>
                  <a:schemeClr val="tx1"/>
                </a:solidFill>
                <a:effectLst/>
                <a:ea typeface="微软雅黑" panose="020B0503020204020204" pitchFamily="34" charset="-122"/>
                <a:cs typeface="Times New Roman" panose="02020603050405020304" pitchFamily="18" charset="0"/>
              </a:rPr>
              <a:t>的标签都是要有一定程度的了解。</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内容介绍啦</a:t>
            </a:r>
            <a:r>
              <a:rPr lang="en-US" altLang="zh-CN" sz="1800" kern="100" dirty="0">
                <a:solidFill>
                  <a:schemeClr val="tx1"/>
                </a:solidFill>
                <a:effectLst/>
                <a:ea typeface="微软雅黑" panose="020B0503020204020204" pitchFamily="34" charset="-122"/>
                <a:cs typeface="Times New Roman" panose="02020603050405020304" pitchFamily="18" charset="0"/>
              </a:rPr>
              <a:t>CSS</a:t>
            </a:r>
            <a:r>
              <a:rPr lang="zh-CN" altLang="zh-CN" sz="1800" kern="100" dirty="0">
                <a:solidFill>
                  <a:schemeClr val="tx1"/>
                </a:solidFill>
                <a:effectLst/>
                <a:ea typeface="微软雅黑" panose="020B0503020204020204" pitchFamily="34" charset="-122"/>
                <a:cs typeface="Times New Roman" panose="02020603050405020304" pitchFamily="18" charset="0"/>
              </a:rPr>
              <a:t>的基本使用，包括语法规则、网页中引入的方式和选择器，最后用一个项目水平菜单的制作进行综合练习。</a:t>
            </a:r>
            <a:endParaRPr lang="zh-CN" altLang="en-US" dirty="0">
              <a:solidFill>
                <a:schemeClr val="tx1"/>
              </a:solidFill>
            </a:endParaRPr>
          </a:p>
        </p:txBody>
      </p:sp>
    </p:spTree>
    <p:extLst>
      <p:ext uri="{BB962C8B-B14F-4D97-AF65-F5344CB8AC3E}">
        <p14:creationId xmlns:p14="http://schemas.microsoft.com/office/powerpoint/2010/main" val="1447729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XHTML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与</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的区别</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B660C9A0-6695-418D-90B1-862FBD604188}"/>
              </a:ext>
            </a:extLst>
          </p:cNvPr>
          <p:cNvSpPr/>
          <p:nvPr/>
        </p:nvSpPr>
        <p:spPr>
          <a:xfrm>
            <a:off x="1177346" y="1337225"/>
            <a:ext cx="9134514" cy="923330"/>
          </a:xfrm>
          <a:prstGeom prst="round2DiagRect">
            <a:avLst/>
          </a:prstGeom>
          <a:ln w="28575"/>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是一个基于</a:t>
            </a:r>
            <a:r>
              <a:rPr lang="en-US" altLang="zh-CN" dirty="0">
                <a:latin typeface="微软雅黑" panose="020B0503020204020204" pitchFamily="34" charset="-122"/>
                <a:ea typeface="微软雅黑" panose="020B0503020204020204" pitchFamily="34" charset="-122"/>
              </a:rPr>
              <a:t>XML</a:t>
            </a:r>
            <a:r>
              <a:rPr lang="zh-CN" altLang="zh-CN" dirty="0">
                <a:latin typeface="微软雅黑" panose="020B0503020204020204" pitchFamily="34" charset="-122"/>
                <a:ea typeface="微软雅黑" panose="020B0503020204020204" pitchFamily="34" charset="-122"/>
              </a:rPr>
              <a:t>的置标语言，与</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相象，本质上说，</a:t>
            </a:r>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是一个过渡技术，结合了</a:t>
            </a:r>
            <a:r>
              <a:rPr lang="en-US" altLang="zh-CN" dirty="0">
                <a:latin typeface="微软雅黑" panose="020B0503020204020204" pitchFamily="34" charset="-122"/>
                <a:ea typeface="微软雅黑" panose="020B0503020204020204" pitchFamily="34" charset="-122"/>
              </a:rPr>
              <a:t>XML</a:t>
            </a:r>
            <a:r>
              <a:rPr lang="zh-CN" altLang="zh-CN" dirty="0">
                <a:latin typeface="微软雅黑" panose="020B0503020204020204" pitchFamily="34" charset="-122"/>
                <a:ea typeface="微软雅黑" panose="020B0503020204020204" pitchFamily="34" charset="-122"/>
              </a:rPr>
              <a:t>的强大功能及</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的简单特性，</a:t>
            </a:r>
            <a:r>
              <a:rPr lang="en-US" altLang="zh-CN" dirty="0">
                <a:latin typeface="微软雅黑" panose="020B0503020204020204" pitchFamily="34" charset="-122"/>
                <a:ea typeface="微软雅黑" panose="020B0503020204020204" pitchFamily="34" charset="-122"/>
              </a:rPr>
              <a:t>XHTML</a:t>
            </a:r>
            <a:r>
              <a:rPr lang="zh-CN" altLang="zh-CN" dirty="0">
                <a:latin typeface="微软雅黑" panose="020B0503020204020204" pitchFamily="34" charset="-122"/>
                <a:ea typeface="微软雅黑" panose="020B0503020204020204" pitchFamily="34" charset="-122"/>
              </a:rPr>
              <a:t>的语法较为严谨，与</a:t>
            </a:r>
            <a:r>
              <a:rPr lang="en-US" altLang="zh-CN" dirty="0">
                <a:latin typeface="微软雅黑" panose="020B0503020204020204" pitchFamily="34" charset="-122"/>
                <a:ea typeface="微软雅黑" panose="020B0503020204020204" pitchFamily="34" charset="-122"/>
              </a:rPr>
              <a:t>HTML</a:t>
            </a:r>
            <a:r>
              <a:rPr lang="zh-CN" altLang="zh-CN" dirty="0">
                <a:latin typeface="微软雅黑" panose="020B0503020204020204" pitchFamily="34" charset="-122"/>
                <a:ea typeface="微软雅黑" panose="020B0503020204020204" pitchFamily="34" charset="-122"/>
              </a:rPr>
              <a:t>的区别主要是下面几点</a:t>
            </a:r>
            <a:r>
              <a:rPr lang="zh-CN" altLang="en-US" dirty="0">
                <a:latin typeface="微软雅黑" panose="020B0503020204020204" pitchFamily="34" charset="-122"/>
                <a:ea typeface="微软雅黑" panose="020B0503020204020204" pitchFamily="34" charset="-122"/>
              </a:rPr>
              <a:t>：</a:t>
            </a:r>
            <a:endParaRPr lang="zh-CN" altLang="zh-CN" dirty="0">
              <a:effectLst/>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CC7761A-8D6B-4621-8DAA-D97C50341872}"/>
              </a:ext>
            </a:extLst>
          </p:cNvPr>
          <p:cNvSpPr txBox="1"/>
          <p:nvPr/>
        </p:nvSpPr>
        <p:spPr>
          <a:xfrm>
            <a:off x="1242873" y="2636344"/>
            <a:ext cx="9134513" cy="2185214"/>
          </a:xfrm>
          <a:prstGeom prst="rect">
            <a:avLst/>
          </a:prstGeom>
          <a:ln w="19050">
            <a:prstDash val="dash"/>
          </a:ln>
          <a:effectLst>
            <a:glow rad="63500">
              <a:schemeClr val="accent2">
                <a:satMod val="175000"/>
                <a:alpha val="40000"/>
              </a:schemeClr>
            </a:glow>
          </a:effectLst>
        </p:spPr>
        <p:style>
          <a:lnRef idx="2">
            <a:schemeClr val="accent4"/>
          </a:lnRef>
          <a:fillRef idx="1">
            <a:schemeClr val="lt1"/>
          </a:fillRef>
          <a:effectRef idx="0">
            <a:schemeClr val="accent4"/>
          </a:effectRef>
          <a:fontRef idx="minor">
            <a:schemeClr val="dk1"/>
          </a:fontRef>
        </p:style>
        <p:txBody>
          <a:bodyPr wrap="square">
            <a:spAutoFit/>
          </a:bodyPr>
          <a:lstStyle/>
          <a:p>
            <a:pPr marL="285750" indent="-285750">
              <a:buFont typeface="Arial" panose="020B0604020202020204" pitchFamily="34" charset="0"/>
              <a:buChar char="•"/>
            </a:pPr>
            <a:r>
              <a:rPr lang="zh-CN" altLang="zh-CN" sz="1800" kern="100" dirty="0">
                <a:effectLst/>
                <a:ea typeface="微软雅黑" panose="020B0503020204020204" pitchFamily="34" charset="-122"/>
                <a:cs typeface="Times New Roman" panose="02020603050405020304" pitchFamily="18" charset="0"/>
              </a:rPr>
              <a:t>所有的元素都必须有结束标签或者以特殊的方式书写</a:t>
            </a:r>
            <a:r>
              <a:rPr lang="zh-CN" altLang="en-US"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而且所有的标签必须合理地嵌套</a:t>
            </a:r>
            <a:r>
              <a:rPr lang="zh-CN" altLang="en-US" sz="1800" kern="100" dirty="0">
                <a:effectLst/>
                <a:ea typeface="微软雅黑" panose="020B0503020204020204" pitchFamily="34" charset="-122"/>
                <a:cs typeface="Times New Roman" panose="02020603050405020304" pitchFamily="18" charset="0"/>
              </a:rPr>
              <a:t>；</a:t>
            </a:r>
            <a:endParaRPr lang="en-US" altLang="zh-CN" sz="1800" kern="100" dirty="0">
              <a:effectLst/>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r>
              <a:rPr lang="zh-CN" altLang="zh-CN" sz="1800" kern="100" dirty="0">
                <a:effectLst/>
                <a:ea typeface="微软雅黑" panose="020B0503020204020204" pitchFamily="34" charset="-122"/>
                <a:cs typeface="Times New Roman" panose="02020603050405020304" pitchFamily="18" charset="0"/>
              </a:rPr>
              <a:t>元素名称和属性必须小写，例如：</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br</a:t>
            </a:r>
            <a:r>
              <a:rPr lang="en-US" altLang="zh-CN" sz="1800" kern="100" dirty="0">
                <a:effectLst/>
                <a:ea typeface="微软雅黑" panose="020B0503020204020204" pitchFamily="34" charset="-122"/>
                <a:cs typeface="Times New Roman" panose="02020603050405020304" pitchFamily="18" charset="0"/>
              </a:rPr>
              <a:t> /&gt;</a:t>
            </a:r>
            <a:r>
              <a:rPr lang="zh-CN" altLang="zh-CN" sz="1800" kern="100" dirty="0">
                <a:effectLst/>
                <a:ea typeface="微软雅黑" panose="020B0503020204020204" pitchFamily="34" charset="-122"/>
                <a:cs typeface="Times New Roman" panose="02020603050405020304" pitchFamily="18" charset="0"/>
              </a:rPr>
              <a:t>不能写为</a:t>
            </a:r>
            <a:r>
              <a:rPr lang="en-US" altLang="zh-CN" sz="1800" kern="100" dirty="0">
                <a:effectLst/>
                <a:ea typeface="微软雅黑" panose="020B0503020204020204" pitchFamily="34" charset="-122"/>
                <a:cs typeface="Times New Roman" panose="02020603050405020304" pitchFamily="18" charset="0"/>
              </a:rPr>
              <a:t>&lt;BR /&gt;;</a:t>
            </a:r>
            <a:endParaRPr lang="en-US" altLang="zh-CN" kern="100" dirty="0">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r>
              <a:rPr lang="zh-CN" altLang="zh-CN" sz="1800" kern="100" dirty="0">
                <a:effectLst/>
                <a:ea typeface="微软雅黑" panose="020B0503020204020204" pitchFamily="34" charset="-122"/>
                <a:cs typeface="Times New Roman" panose="02020603050405020304" pitchFamily="18" charset="0"/>
              </a:rPr>
              <a:t>属性值必须总是使用引号包裹，例如：必须使用</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img</a:t>
            </a:r>
            <a:r>
              <a:rPr lang="en-US" altLang="zh-CN" sz="1800" kern="100" dirty="0">
                <a:effectLst/>
                <a:ea typeface="微软雅黑" panose="020B0503020204020204" pitchFamily="34" charset="-122"/>
                <a:cs typeface="Times New Roman" panose="02020603050405020304" pitchFamily="18" charset="0"/>
              </a:rPr>
              <a:t> </a:t>
            </a:r>
            <a:r>
              <a:rPr lang="en-US" altLang="zh-CN" sz="1800" kern="100" dirty="0" err="1">
                <a:effectLst/>
                <a:ea typeface="微软雅黑" panose="020B0503020204020204" pitchFamily="34" charset="-122"/>
                <a:cs typeface="Times New Roman" panose="02020603050405020304" pitchFamily="18" charset="0"/>
              </a:rPr>
              <a:t>src</a:t>
            </a:r>
            <a:r>
              <a:rPr lang="en-US" altLang="zh-CN" sz="1800" kern="100" dirty="0">
                <a:effectLst/>
                <a:ea typeface="微软雅黑" panose="020B0503020204020204" pitchFamily="34" charset="-122"/>
                <a:cs typeface="Times New Roman" panose="02020603050405020304" pitchFamily="18" charset="0"/>
              </a:rPr>
              <a:t>="abc.jpg" alt="" /&gt;</a:t>
            </a:r>
            <a:r>
              <a:rPr lang="zh-CN" altLang="zh-CN" sz="1800" kern="100" dirty="0">
                <a:effectLst/>
                <a:ea typeface="微软雅黑" panose="020B0503020204020204" pitchFamily="34" charset="-122"/>
                <a:cs typeface="Times New Roman" panose="02020603050405020304" pitchFamily="18" charset="0"/>
              </a:rPr>
              <a:t>而不能使用</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img</a:t>
            </a:r>
            <a:r>
              <a:rPr lang="en-US" altLang="zh-CN" sz="1800" kern="100" dirty="0">
                <a:effectLst/>
                <a:ea typeface="微软雅黑" panose="020B0503020204020204" pitchFamily="34" charset="-122"/>
                <a:cs typeface="Times New Roman" panose="02020603050405020304" pitchFamily="18" charset="0"/>
              </a:rPr>
              <a:t> src=abc.jpg alt=""&gt;;</a:t>
            </a:r>
          </a:p>
          <a:p>
            <a:pPr marL="285750" indent="-285750">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禁止属性简化</a:t>
            </a:r>
            <a:r>
              <a:rPr lang="en-US" altLang="zh-CN" sz="1800" kern="100" dirty="0">
                <a:effectLst/>
                <a:latin typeface="Times New Roman" panose="02020603050405020304" pitchFamily="18" charset="0"/>
                <a:ea typeface="微软雅黑" panose="020B0503020204020204" pitchFamily="34" charset="-122"/>
              </a:rPr>
              <a:t>;</a:t>
            </a:r>
            <a:endParaRPr lang="zh-CN" altLang="zh-CN" sz="1800" kern="100" dirty="0">
              <a:effectLst/>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单标签必须有一个结束标签，或者用</a:t>
            </a:r>
            <a:r>
              <a:rPr kumimoji="0" lang="en-US" altLang="zh-CN" sz="2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/&gt;</a:t>
            </a: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来结束开始标签，例如：</a:t>
            </a:r>
            <a:r>
              <a:rPr kumimoji="0" lang="en-US" altLang="zh-CN"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kumimoji="0" lang="en-US" altLang="zh-CN" sz="18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br</a:t>
            </a:r>
            <a:r>
              <a:rPr kumimoji="0" lang="en-US" altLang="zh-CN"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要写成</a:t>
            </a:r>
            <a:r>
              <a:rPr kumimoji="0" lang="en-US" altLang="zh-CN"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kumimoji="0" lang="en-US" altLang="zh-CN" sz="18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br</a:t>
            </a:r>
            <a:r>
              <a:rPr kumimoji="0" lang="en-US" altLang="zh-CN"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/&gt;.</a:t>
            </a:r>
            <a:r>
              <a:rPr kumimoji="0" lang="en-US" altLang="zh-CN" sz="1400" b="0" i="0" u="none" strike="noStrike" cap="none" normalizeH="0" baseline="0" dirty="0">
                <a:ln>
                  <a:noFill/>
                </a:ln>
                <a:solidFill>
                  <a:schemeClr val="tx1"/>
                </a:solidFill>
                <a:effectLst/>
              </a:rPr>
              <a:t> </a:t>
            </a:r>
            <a:endParaRPr kumimoji="0" lang="en-US" altLang="zh-CN" sz="4000" b="0" i="0" u="none" strike="noStrike" cap="none" normalizeH="0" baseline="0" dirty="0">
              <a:ln>
                <a:noFill/>
              </a:ln>
              <a:solidFill>
                <a:schemeClr val="tx1"/>
              </a:solidFill>
              <a:effectLst/>
              <a:latin typeface="Arial" panose="020B0604020202020204" pitchFamily="34" charset="0"/>
            </a:endParaRPr>
          </a:p>
        </p:txBody>
      </p:sp>
      <p:grpSp>
        <p:nvGrpSpPr>
          <p:cNvPr id="15" name="组合 14">
            <a:extLst>
              <a:ext uri="{FF2B5EF4-FFF2-40B4-BE49-F238E27FC236}">
                <a16:creationId xmlns:a16="http://schemas.microsoft.com/office/drawing/2014/main" id="{555E801C-B736-4DCC-B0DD-A89EDBB9FD7C}"/>
              </a:ext>
            </a:extLst>
          </p:cNvPr>
          <p:cNvGrpSpPr/>
          <p:nvPr/>
        </p:nvGrpSpPr>
        <p:grpSpPr>
          <a:xfrm>
            <a:off x="284614" y="5103021"/>
            <a:ext cx="10412882" cy="914400"/>
            <a:chOff x="284614" y="5103021"/>
            <a:chExt cx="10412882" cy="914400"/>
          </a:xfrm>
        </p:grpSpPr>
        <p:sp>
          <p:nvSpPr>
            <p:cNvPr id="18" name="文本框 17">
              <a:extLst>
                <a:ext uri="{FF2B5EF4-FFF2-40B4-BE49-F238E27FC236}">
                  <a16:creationId xmlns:a16="http://schemas.microsoft.com/office/drawing/2014/main" id="{50411691-A2FA-4482-B2D2-0171E28C5C09}"/>
                </a:ext>
              </a:extLst>
            </p:cNvPr>
            <p:cNvSpPr txBox="1"/>
            <p:nvPr/>
          </p:nvSpPr>
          <p:spPr>
            <a:xfrm>
              <a:off x="1177345" y="5375555"/>
              <a:ext cx="9520151" cy="369332"/>
            </a:xfrm>
            <a:prstGeom prst="rect">
              <a:avLst/>
            </a:prstGeom>
            <a:solidFill>
              <a:schemeClr val="accent2"/>
            </a:solidFill>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目前网页的文档类型基本使用</a:t>
              </a:r>
              <a:r>
                <a:rPr lang="en-US" altLang="zh-CN" sz="1800" kern="100" dirty="0">
                  <a:effectLst/>
                  <a:latin typeface="Times New Roman" panose="02020603050405020304" pitchFamily="18" charset="0"/>
                  <a:ea typeface="微软雅黑" panose="020B0503020204020204" pitchFamily="34" charset="-122"/>
                </a:rPr>
                <a:t> XHTML 1.0 Transitional</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a:effectLst/>
                  <a:latin typeface="Times New Roman" panose="02020603050405020304" pitchFamily="18" charset="0"/>
                  <a:ea typeface="微软雅黑" panose="020B0503020204020204" pitchFamily="34" charset="-122"/>
                </a:rPr>
                <a:t>XHTML</a:t>
              </a:r>
              <a:r>
                <a:rPr lang="zh-CN" altLang="zh-CN" sz="1800" kern="100" dirty="0">
                  <a:effectLst/>
                  <a:latin typeface="Times New Roman" panose="02020603050405020304" pitchFamily="18" charset="0"/>
                  <a:ea typeface="微软雅黑" panose="020B0503020204020204" pitchFamily="34" charset="-122"/>
                </a:rPr>
                <a:t>过渡型）</a:t>
              </a:r>
              <a:r>
                <a:rPr lang="zh-CN" altLang="en-US" sz="1800" kern="100" dirty="0">
                  <a:effectLst/>
                  <a:latin typeface="Times New Roman" panose="02020603050405020304" pitchFamily="18" charset="0"/>
                  <a:ea typeface="微软雅黑" panose="020B0503020204020204" pitchFamily="34" charset="-122"/>
                </a:rPr>
                <a:t>或者</a:t>
              </a:r>
              <a:r>
                <a:rPr lang="en-US" altLang="zh-CN" sz="1800" kern="100" dirty="0">
                  <a:effectLst/>
                  <a:latin typeface="Times New Roman" panose="02020603050405020304" pitchFamily="18" charset="0"/>
                  <a:ea typeface="微软雅黑" panose="020B0503020204020204" pitchFamily="34" charset="-122"/>
                </a:rPr>
                <a:t>HTML5</a:t>
              </a:r>
              <a:r>
                <a:rPr lang="zh-CN" altLang="zh-CN" sz="1800" kern="100" dirty="0">
                  <a:effectLst/>
                  <a:latin typeface="Times New Roman" panose="02020603050405020304" pitchFamily="18" charset="0"/>
                  <a:ea typeface="微软雅黑" panose="020B0503020204020204" pitchFamily="34" charset="-122"/>
                </a:rPr>
                <a:t>。</a:t>
              </a:r>
              <a:endParaRPr lang="zh-CN" altLang="zh-CN" sz="1800" kern="100" dirty="0">
                <a:effectLst/>
                <a:latin typeface="Times New Roman" panose="02020603050405020304" pitchFamily="18" charset="0"/>
                <a:ea typeface="宋体" panose="02010600030101010101" pitchFamily="2" charset="-122"/>
              </a:endParaRPr>
            </a:p>
          </p:txBody>
        </p:sp>
        <p:pic>
          <p:nvPicPr>
            <p:cNvPr id="19" name="图形 18" descr="指向右边的反手食指">
              <a:extLst>
                <a:ext uri="{FF2B5EF4-FFF2-40B4-BE49-F238E27FC236}">
                  <a16:creationId xmlns:a16="http://schemas.microsoft.com/office/drawing/2014/main" id="{F98DBEDD-7C25-4B01-9953-15B3F09DEF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4614" y="5103021"/>
              <a:ext cx="914400" cy="914400"/>
            </a:xfrm>
            <a:prstGeom prst="rect">
              <a:avLst/>
            </a:prstGeom>
          </p:spPr>
        </p:pic>
      </p:grpSp>
    </p:spTree>
    <p:extLst>
      <p:ext uri="{BB962C8B-B14F-4D97-AF65-F5344CB8AC3E}">
        <p14:creationId xmlns:p14="http://schemas.microsoft.com/office/powerpoint/2010/main" val="25821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84CC6-4425-4583-82E8-7E3579DAC816}"/>
              </a:ext>
            </a:extLst>
          </p:cNvPr>
          <p:cNvSpPr>
            <a:spLocks noGrp="1"/>
          </p:cNvSpPr>
          <p:nvPr>
            <p:ph type="title"/>
          </p:nvPr>
        </p:nvSpPr>
        <p:spPr>
          <a:xfrm>
            <a:off x="2001425" y="355107"/>
            <a:ext cx="8996518" cy="695990"/>
          </a:xfrm>
        </p:spPr>
        <p:txBody>
          <a:bodyPr>
            <a:normAutofit/>
          </a:bodyPr>
          <a:lstStyle/>
          <a:p>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常用的</a:t>
            </a:r>
            <a:r>
              <a:rPr lang="en-US"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HTML</a:t>
            </a:r>
            <a:r>
              <a:rPr lang="zh-CN" altLang="zh-CN" sz="2400" b="1" kern="100" dirty="0">
                <a:solidFill>
                  <a:srgbClr val="0070C0"/>
                </a:solidFill>
                <a:effectLst>
                  <a:outerShdw blurRad="38100" dist="38100" dir="2700000" algn="tl">
                    <a:srgbClr val="000000">
                      <a:alpha val="43137"/>
                    </a:srgbClr>
                  </a:outerShdw>
                </a:effectLst>
                <a:cs typeface="Times New Roman" panose="02020603050405020304" pitchFamily="18" charset="0"/>
              </a:rPr>
              <a:t>标签</a:t>
            </a:r>
            <a:endParaRPr lang="zh-CN" altLang="en-US" sz="2400" b="1" kern="100"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sp>
        <p:nvSpPr>
          <p:cNvPr id="5" name="文本框 4">
            <a:extLst>
              <a:ext uri="{FF2B5EF4-FFF2-40B4-BE49-F238E27FC236}">
                <a16:creationId xmlns:a16="http://schemas.microsoft.com/office/drawing/2014/main" id="{1636146C-3AF7-4EE3-A4DD-0B63D7918A68}"/>
              </a:ext>
            </a:extLst>
          </p:cNvPr>
          <p:cNvSpPr txBox="1"/>
          <p:nvPr/>
        </p:nvSpPr>
        <p:spPr>
          <a:xfrm>
            <a:off x="621437" y="355107"/>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2613BFB3-33C8-4F49-8282-1A977A0AF452}"/>
              </a:ext>
            </a:extLst>
          </p:cNvPr>
          <p:cNvGrpSpPr/>
          <p:nvPr/>
        </p:nvGrpSpPr>
        <p:grpSpPr>
          <a:xfrm>
            <a:off x="1032387" y="1847641"/>
            <a:ext cx="9247241" cy="2955725"/>
            <a:chOff x="1032387" y="1847641"/>
            <a:chExt cx="9247241" cy="2955725"/>
          </a:xfrm>
        </p:grpSpPr>
        <p:sp>
          <p:nvSpPr>
            <p:cNvPr id="4" name="矩形: 对角圆角 3">
              <a:extLst>
                <a:ext uri="{FF2B5EF4-FFF2-40B4-BE49-F238E27FC236}">
                  <a16:creationId xmlns:a16="http://schemas.microsoft.com/office/drawing/2014/main" id="{AA4F27B7-CF16-4E37-8B8B-E0B4773A43F3}"/>
                </a:ext>
              </a:extLst>
            </p:cNvPr>
            <p:cNvSpPr/>
            <p:nvPr/>
          </p:nvSpPr>
          <p:spPr>
            <a:xfrm>
              <a:off x="1032387" y="1847641"/>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1 </a:t>
              </a:r>
              <a:r>
                <a:rPr lang="zh-CN" altLang="zh-CN" sz="1800" kern="100" dirty="0">
                  <a:effectLst/>
                  <a:ea typeface="微软雅黑" panose="020B0503020204020204" pitchFamily="34" charset="-122"/>
                  <a:cs typeface="Times New Roman" panose="02020603050405020304" pitchFamily="18" charset="0"/>
                </a:rPr>
                <a:t>主体标签</a:t>
              </a:r>
              <a:r>
                <a:rPr lang="en-US" altLang="zh-CN" sz="1800" kern="100" dirty="0">
                  <a:effectLst/>
                  <a:ea typeface="微软雅黑" panose="020B0503020204020204" pitchFamily="34" charset="-122"/>
                  <a:cs typeface="Times New Roman" panose="02020603050405020304" pitchFamily="18" charset="0"/>
                </a:rPr>
                <a:t>body</a:t>
              </a:r>
              <a:endParaRPr lang="zh-CN" altLang="en-US" dirty="0"/>
            </a:p>
          </p:txBody>
        </p:sp>
        <p:sp>
          <p:nvSpPr>
            <p:cNvPr id="6" name="矩形: 对角圆角 5">
              <a:extLst>
                <a:ext uri="{FF2B5EF4-FFF2-40B4-BE49-F238E27FC236}">
                  <a16:creationId xmlns:a16="http://schemas.microsoft.com/office/drawing/2014/main" id="{0F465A9C-6388-40A3-B57B-7DAA0AD016BB}"/>
                </a:ext>
              </a:extLst>
            </p:cNvPr>
            <p:cNvSpPr/>
            <p:nvPr/>
          </p:nvSpPr>
          <p:spPr>
            <a:xfrm>
              <a:off x="4343400" y="1872568"/>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2 </a:t>
              </a:r>
              <a:r>
                <a:rPr lang="zh-CN" altLang="zh-CN" sz="1800" kern="100" dirty="0">
                  <a:effectLst/>
                  <a:ea typeface="微软雅黑" panose="020B0503020204020204" pitchFamily="34" charset="-122"/>
                  <a:cs typeface="Times New Roman" panose="02020603050405020304" pitchFamily="18" charset="0"/>
                </a:rPr>
                <a:t>文本文字标签</a:t>
              </a:r>
              <a:endParaRPr lang="zh-CN" altLang="en-US" dirty="0"/>
            </a:p>
          </p:txBody>
        </p:sp>
        <p:sp>
          <p:nvSpPr>
            <p:cNvPr id="7" name="矩形: 对角圆角 6">
              <a:extLst>
                <a:ext uri="{FF2B5EF4-FFF2-40B4-BE49-F238E27FC236}">
                  <a16:creationId xmlns:a16="http://schemas.microsoft.com/office/drawing/2014/main" id="{C7DE4B06-5F6B-47D2-9C3E-F660BA5AFAAA}"/>
                </a:ext>
              </a:extLst>
            </p:cNvPr>
            <p:cNvSpPr/>
            <p:nvPr/>
          </p:nvSpPr>
          <p:spPr>
            <a:xfrm>
              <a:off x="7654415" y="1872568"/>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100" dirty="0">
                  <a:ea typeface="微软雅黑" panose="020B0503020204020204" pitchFamily="34" charset="-122"/>
                  <a:cs typeface="Times New Roman" panose="02020603050405020304" pitchFamily="18" charset="0"/>
                </a:rPr>
                <a:t>3 </a:t>
              </a:r>
              <a:r>
                <a:rPr lang="zh-CN" altLang="zh-CN" kern="100" dirty="0">
                  <a:ea typeface="微软雅黑" panose="020B0503020204020204" pitchFamily="34" charset="-122"/>
                  <a:cs typeface="Times New Roman" panose="02020603050405020304" pitchFamily="18" charset="0"/>
                </a:rPr>
                <a:t>段落标签和换行标签</a:t>
              </a:r>
              <a:endParaRPr lang="zh-CN" altLang="en-US" dirty="0"/>
            </a:p>
          </p:txBody>
        </p:sp>
        <p:sp>
          <p:nvSpPr>
            <p:cNvPr id="8" name="矩形: 对角圆角 7">
              <a:extLst>
                <a:ext uri="{FF2B5EF4-FFF2-40B4-BE49-F238E27FC236}">
                  <a16:creationId xmlns:a16="http://schemas.microsoft.com/office/drawing/2014/main" id="{A0BB0485-0770-4101-9373-912116E09984}"/>
                </a:ext>
              </a:extLst>
            </p:cNvPr>
            <p:cNvSpPr/>
            <p:nvPr/>
          </p:nvSpPr>
          <p:spPr>
            <a:xfrm>
              <a:off x="1032387" y="3091618"/>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4 </a:t>
              </a:r>
              <a:r>
                <a:rPr lang="zh-CN" altLang="zh-CN" sz="1800" kern="100" dirty="0">
                  <a:effectLst/>
                  <a:ea typeface="微软雅黑" panose="020B0503020204020204" pitchFamily="34" charset="-122"/>
                  <a:cs typeface="Times New Roman" panose="02020603050405020304" pitchFamily="18" charset="0"/>
                </a:rPr>
                <a:t>超链接标签</a:t>
              </a:r>
              <a:endParaRPr lang="zh-CN" altLang="en-US" dirty="0"/>
            </a:p>
          </p:txBody>
        </p:sp>
        <p:sp>
          <p:nvSpPr>
            <p:cNvPr id="9" name="矩形: 对角圆角 8">
              <a:extLst>
                <a:ext uri="{FF2B5EF4-FFF2-40B4-BE49-F238E27FC236}">
                  <a16:creationId xmlns:a16="http://schemas.microsoft.com/office/drawing/2014/main" id="{6C63201B-DC0C-4800-A60C-F6F3E45FD415}"/>
                </a:ext>
              </a:extLst>
            </p:cNvPr>
            <p:cNvSpPr/>
            <p:nvPr/>
          </p:nvSpPr>
          <p:spPr>
            <a:xfrm>
              <a:off x="4343400" y="3104081"/>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kern="100" dirty="0">
                  <a:ea typeface="微软雅黑" panose="020B0503020204020204" pitchFamily="34" charset="-122"/>
                  <a:cs typeface="Times New Roman" panose="02020603050405020304" pitchFamily="18" charset="0"/>
                </a:rPr>
                <a:t>5 </a:t>
              </a:r>
              <a:r>
                <a:rPr lang="zh-CN" altLang="zh-CN" sz="1800" kern="100" dirty="0">
                  <a:effectLst/>
                  <a:ea typeface="微软雅黑" panose="020B0503020204020204" pitchFamily="34" charset="-122"/>
                  <a:cs typeface="Times New Roman" panose="02020603050405020304" pitchFamily="18" charset="0"/>
                </a:rPr>
                <a:t>插入图片标签</a:t>
              </a:r>
              <a:r>
                <a:rPr lang="en-US" altLang="zh-CN" sz="1800" kern="100" dirty="0">
                  <a:effectLst/>
                  <a:ea typeface="微软雅黑" panose="020B0503020204020204" pitchFamily="34" charset="-122"/>
                  <a:cs typeface="Times New Roman" panose="02020603050405020304" pitchFamily="18" charset="0"/>
                </a:rPr>
                <a:t>&lt;</a:t>
              </a:r>
              <a:r>
                <a:rPr lang="en-US" altLang="zh-CN" sz="1800" kern="100" dirty="0" err="1">
                  <a:effectLst/>
                  <a:ea typeface="微软雅黑" panose="020B0503020204020204" pitchFamily="34" charset="-122"/>
                  <a:cs typeface="Times New Roman" panose="02020603050405020304" pitchFamily="18" charset="0"/>
                </a:rPr>
                <a:t>img</a:t>
              </a:r>
              <a:r>
                <a:rPr lang="en-US" altLang="zh-CN" sz="1800" kern="100" dirty="0">
                  <a:effectLst/>
                  <a:ea typeface="微软雅黑" panose="020B0503020204020204" pitchFamily="34" charset="-122"/>
                  <a:cs typeface="Times New Roman" panose="02020603050405020304" pitchFamily="18" charset="0"/>
                </a:rPr>
                <a:t>&gt;</a:t>
              </a:r>
              <a:endParaRPr lang="zh-CN" altLang="en-US" dirty="0"/>
            </a:p>
          </p:txBody>
        </p:sp>
        <p:sp>
          <p:nvSpPr>
            <p:cNvPr id="10" name="矩形: 对角圆角 9">
              <a:extLst>
                <a:ext uri="{FF2B5EF4-FFF2-40B4-BE49-F238E27FC236}">
                  <a16:creationId xmlns:a16="http://schemas.microsoft.com/office/drawing/2014/main" id="{91CF7913-0EBE-46B1-A6E3-879BF5ED726C}"/>
                </a:ext>
              </a:extLst>
            </p:cNvPr>
            <p:cNvSpPr/>
            <p:nvPr/>
          </p:nvSpPr>
          <p:spPr>
            <a:xfrm>
              <a:off x="7654414" y="3111825"/>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6 </a:t>
              </a:r>
              <a:r>
                <a:rPr lang="zh-CN" altLang="zh-CN" sz="1800" kern="100" dirty="0">
                  <a:effectLst/>
                  <a:ea typeface="微软雅黑" panose="020B0503020204020204" pitchFamily="34" charset="-122"/>
                  <a:cs typeface="Times New Roman" panose="02020603050405020304" pitchFamily="18" charset="0"/>
                </a:rPr>
                <a:t>列表标签</a:t>
              </a:r>
              <a:endParaRPr lang="zh-CN" altLang="en-US" dirty="0"/>
            </a:p>
          </p:txBody>
        </p:sp>
        <p:sp>
          <p:nvSpPr>
            <p:cNvPr id="11" name="矩形: 对角圆角 10">
              <a:extLst>
                <a:ext uri="{FF2B5EF4-FFF2-40B4-BE49-F238E27FC236}">
                  <a16:creationId xmlns:a16="http://schemas.microsoft.com/office/drawing/2014/main" id="{1204C054-095C-4186-B4E5-64CA0664F3AF}"/>
                </a:ext>
              </a:extLst>
            </p:cNvPr>
            <p:cNvSpPr/>
            <p:nvPr/>
          </p:nvSpPr>
          <p:spPr>
            <a:xfrm>
              <a:off x="1032387" y="4335594"/>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7 </a:t>
              </a:r>
              <a:r>
                <a:rPr lang="zh-CN" altLang="zh-CN" sz="1800" kern="100" dirty="0">
                  <a:effectLst/>
                  <a:ea typeface="微软雅黑" panose="020B0503020204020204" pitchFamily="34" charset="-122"/>
                  <a:cs typeface="Times New Roman" panose="02020603050405020304" pitchFamily="18" charset="0"/>
                </a:rPr>
                <a:t>表格标签</a:t>
              </a:r>
              <a:endParaRPr lang="zh-CN" altLang="en-US" dirty="0"/>
            </a:p>
          </p:txBody>
        </p:sp>
        <p:sp>
          <p:nvSpPr>
            <p:cNvPr id="12" name="矩形: 对角圆角 11">
              <a:extLst>
                <a:ext uri="{FF2B5EF4-FFF2-40B4-BE49-F238E27FC236}">
                  <a16:creationId xmlns:a16="http://schemas.microsoft.com/office/drawing/2014/main" id="{7F261DF6-2E23-4823-87B6-2C69A7921CF3}"/>
                </a:ext>
              </a:extLst>
            </p:cNvPr>
            <p:cNvSpPr/>
            <p:nvPr/>
          </p:nvSpPr>
          <p:spPr>
            <a:xfrm>
              <a:off x="4343400" y="4335594"/>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8 </a:t>
              </a:r>
              <a:r>
                <a:rPr lang="zh-CN" altLang="zh-CN" sz="1800" kern="100" dirty="0">
                  <a:effectLst/>
                  <a:ea typeface="微软雅黑" panose="020B0503020204020204" pitchFamily="34" charset="-122"/>
                  <a:cs typeface="Times New Roman" panose="02020603050405020304" pitchFamily="18" charset="0"/>
                </a:rPr>
                <a:t>特殊字符</a:t>
              </a:r>
              <a:endParaRPr lang="zh-CN" altLang="en-US" dirty="0"/>
            </a:p>
          </p:txBody>
        </p:sp>
        <p:sp>
          <p:nvSpPr>
            <p:cNvPr id="13" name="矩形: 对角圆角 12">
              <a:extLst>
                <a:ext uri="{FF2B5EF4-FFF2-40B4-BE49-F238E27FC236}">
                  <a16:creationId xmlns:a16="http://schemas.microsoft.com/office/drawing/2014/main" id="{BE0DB2E4-75A1-485D-A7AE-7A1C7ED2576C}"/>
                </a:ext>
              </a:extLst>
            </p:cNvPr>
            <p:cNvSpPr/>
            <p:nvPr/>
          </p:nvSpPr>
          <p:spPr>
            <a:xfrm>
              <a:off x="7654415" y="4351082"/>
              <a:ext cx="2625213" cy="452284"/>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kern="100" dirty="0">
                  <a:effectLst/>
                  <a:ea typeface="微软雅黑" panose="020B0503020204020204" pitchFamily="34" charset="-122"/>
                  <a:cs typeface="Times New Roman" panose="02020603050405020304" pitchFamily="18" charset="0"/>
                </a:rPr>
                <a:t>9 </a:t>
              </a:r>
              <a:r>
                <a:rPr lang="zh-CN" altLang="zh-CN" sz="1800" kern="100" dirty="0">
                  <a:effectLst/>
                  <a:ea typeface="微软雅黑" panose="020B0503020204020204" pitchFamily="34" charset="-122"/>
                  <a:cs typeface="Times New Roman" panose="02020603050405020304" pitchFamily="18" charset="0"/>
                </a:rPr>
                <a:t>插入水平线</a:t>
              </a:r>
              <a:endParaRPr lang="zh-CN" altLang="en-US" dirty="0"/>
            </a:p>
          </p:txBody>
        </p:sp>
      </p:grpSp>
    </p:spTree>
    <p:extLst>
      <p:ext uri="{BB962C8B-B14F-4D97-AF65-F5344CB8AC3E}">
        <p14:creationId xmlns:p14="http://schemas.microsoft.com/office/powerpoint/2010/main" val="116556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jiaocai">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aocai" id="{2338A0B5-20F0-46A6-81AE-676C899397C2}" vid="{E73B26C8-DD43-4038-B490-39FA4892CC9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jiaocai</Template>
  <TotalTime>989</TotalTime>
  <Words>9212</Words>
  <Application>Microsoft Office PowerPoint</Application>
  <PresentationFormat>宽屏</PresentationFormat>
  <Paragraphs>734</Paragraphs>
  <Slides>72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72</vt:i4>
      </vt:variant>
    </vt:vector>
  </HeadingPairs>
  <TitlesOfParts>
    <vt:vector size="81" baseType="lpstr">
      <vt:lpstr>Gulim</vt:lpstr>
      <vt:lpstr>等线</vt:lpstr>
      <vt:lpstr>宋体</vt:lpstr>
      <vt:lpstr>微软雅黑</vt:lpstr>
      <vt:lpstr>字体圈欣意冠黑体</vt:lpstr>
      <vt:lpstr>Arial</vt:lpstr>
      <vt:lpstr>Consolas</vt:lpstr>
      <vt:lpstr>Times New Roman</vt:lpstr>
      <vt:lpstr>jiaocai</vt:lpstr>
      <vt:lpstr>PowerPoint 演示文稿</vt:lpstr>
      <vt:lpstr>课堂案例：人物介绍网页的制作</vt:lpstr>
      <vt:lpstr>HTML语言和XHTML语言</vt:lpstr>
      <vt:lpstr>HTML与XHTML概述（1）</vt:lpstr>
      <vt:lpstr>HTML与XHTML概述（2）</vt:lpstr>
      <vt:lpstr>HTML文档结构</vt:lpstr>
      <vt:lpstr>HTML标签和属性</vt:lpstr>
      <vt:lpstr>XHTML与HTML的区别</vt:lpstr>
      <vt:lpstr>常用的HTML标签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DOCTYPE（文档类型）的含义和选择</vt:lpstr>
      <vt:lpstr>案例实施过程：人物介绍网页的制作（一）</vt:lpstr>
      <vt:lpstr>PowerPoint 演示文稿</vt:lpstr>
      <vt:lpstr>PowerPoint 演示文稿</vt:lpstr>
      <vt:lpstr>PowerPoint 演示文稿</vt:lpstr>
      <vt:lpstr>PowerPoint 演示文稿</vt:lpstr>
      <vt:lpstr>PowerPoint 演示文稿</vt:lpstr>
      <vt:lpstr>PowerPoint 演示文稿</vt:lpstr>
      <vt:lpstr>CSS样式表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案例实施过程：人物介绍网页的制作（二）</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156</cp:revision>
  <dcterms:created xsi:type="dcterms:W3CDTF">2021-07-26T02:21:42Z</dcterms:created>
  <dcterms:modified xsi:type="dcterms:W3CDTF">2021-09-03T02:37:20Z</dcterms:modified>
</cp:coreProperties>
</file>